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381" r:id="rId2"/>
    <p:sldId id="382" r:id="rId3"/>
    <p:sldId id="388" r:id="rId4"/>
    <p:sldId id="387" r:id="rId5"/>
    <p:sldId id="405" r:id="rId6"/>
    <p:sldId id="383" r:id="rId7"/>
    <p:sldId id="389" r:id="rId8"/>
    <p:sldId id="406" r:id="rId9"/>
  </p:sldIdLst>
  <p:sldSz cx="12192000" cy="6858000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  <a:srgbClr val="FFFF00"/>
    <a:srgbClr val="0099FF"/>
    <a:srgbClr val="3F8DE2"/>
    <a:srgbClr val="000000"/>
    <a:srgbClr val="FF3399"/>
    <a:srgbClr val="DA5810"/>
    <a:srgbClr val="FF6600"/>
    <a:srgbClr val="82BA06"/>
    <a:srgbClr val="5F88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85" autoAdjust="0"/>
    <p:restoredTop sz="97306" autoAdjust="0"/>
  </p:normalViewPr>
  <p:slideViewPr>
    <p:cSldViewPr snapToGrid="0" snapToObjects="1">
      <p:cViewPr>
        <p:scale>
          <a:sx n="70" d="100"/>
          <a:sy n="70" d="100"/>
        </p:scale>
        <p:origin x="-1218" y="-4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1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Marjorie\OneDrive\Escritorio\deser%202023%20bas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V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89231514474048"/>
          <c:y val="3.6197813332135433E-2"/>
          <c:w val="0.8585579615048119"/>
          <c:h val="0.74336216169700098"/>
        </c:manualLayout>
      </c:layout>
      <c:lineChart>
        <c:grouping val="standard"/>
        <c:varyColors val="0"/>
        <c:ser>
          <c:idx val="0"/>
          <c:order val="0"/>
          <c:tx>
            <c:strRef>
              <c:f>MATRI!$E$6</c:f>
              <c:strCache>
                <c:ptCount val="1"/>
                <c:pt idx="0">
                  <c:v>Año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MATRI!$E$7:$E$18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 formatCode="#,##0">
                  <c:v>2023</c:v>
                </c:pt>
              </c:numCache>
            </c:numRef>
          </c:cat>
          <c:val>
            <c:numRef>
              <c:f>MATRI!$E$7:$E$18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 formatCode="#,##0">
                  <c:v>2023</c:v>
                </c:pt>
              </c:numCache>
            </c:numRef>
          </c:val>
          <c:smooth val="0"/>
          <c:extLst xmlns:c16r2="http://schemas.microsoft.com/office/drawing/2015/06/chart" xmlns:c15="http://schemas.microsoft.com/office/drawing/2012/chart">
            <c:ext xmlns:c16="http://schemas.microsoft.com/office/drawing/2014/chart" uri="{C3380CC4-5D6E-409C-BE32-E72D297353CC}">
              <c16:uniqueId val="{00000000-FF42-428C-A9E6-5D5EBEBC6003}"/>
            </c:ext>
          </c:extLst>
        </c:ser>
        <c:ser>
          <c:idx val="1"/>
          <c:order val="1"/>
          <c:tx>
            <c:strRef>
              <c:f>MATRI!$F$6</c:f>
              <c:strCache>
                <c:ptCount val="1"/>
                <c:pt idx="0">
                  <c:v>Estudiantes Inscritos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square"/>
            <c:size val="9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8.7145720958108602E-2"/>
                  <c:y val="8.60672285484003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9271705210077134E-2"/>
                  <c:y val="0.1007461191479000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5150970301940603E-2"/>
                  <c:y val="-9.98653857119300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2526298385930104E-2"/>
                  <c:y val="-7.05076045129305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8.1896377126087688E-2"/>
                  <c:y val="6.16024108825673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V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MATRI!$E$7:$E$18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 formatCode="#,##0">
                  <c:v>2023</c:v>
                </c:pt>
              </c:numCache>
            </c:numRef>
          </c:cat>
          <c:val>
            <c:numRef>
              <c:f>MATRI!$F$7:$F$18</c:f>
              <c:numCache>
                <c:formatCode>#,##0</c:formatCode>
                <c:ptCount val="12"/>
                <c:pt idx="0">
                  <c:v>44594</c:v>
                </c:pt>
                <c:pt idx="1">
                  <c:v>44849</c:v>
                </c:pt>
                <c:pt idx="2">
                  <c:v>44224</c:v>
                </c:pt>
                <c:pt idx="3">
                  <c:v>44602</c:v>
                </c:pt>
                <c:pt idx="4">
                  <c:v>43526</c:v>
                </c:pt>
                <c:pt idx="5">
                  <c:v>38978</c:v>
                </c:pt>
                <c:pt idx="6">
                  <c:v>26635</c:v>
                </c:pt>
                <c:pt idx="7">
                  <c:v>20109</c:v>
                </c:pt>
                <c:pt idx="8">
                  <c:v>19235</c:v>
                </c:pt>
                <c:pt idx="9">
                  <c:v>15162</c:v>
                </c:pt>
                <c:pt idx="10">
                  <c:v>15488</c:v>
                </c:pt>
                <c:pt idx="11">
                  <c:v>19669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F42-428C-A9E6-5D5EBEBC60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2473984"/>
        <c:axId val="75785344"/>
        <c:extLst xmlns:c16r2="http://schemas.microsoft.com/office/drawing/2015/06/chart"/>
      </c:lineChart>
      <c:catAx>
        <c:axId val="7247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VE"/>
          </a:p>
        </c:txPr>
        <c:crossAx val="75785344"/>
        <c:crosses val="autoZero"/>
        <c:auto val="1"/>
        <c:lblAlgn val="ctr"/>
        <c:lblOffset val="100"/>
        <c:noMultiLvlLbl val="0"/>
      </c:catAx>
      <c:valAx>
        <c:axId val="75785344"/>
        <c:scaling>
          <c:orientation val="minMax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VE"/>
          </a:p>
        </c:txPr>
        <c:crossAx val="72473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>
      <a:gsLst>
        <a:gs pos="0">
          <a:schemeClr val="accent2">
            <a:lumMod val="20000"/>
            <a:lumOff val="80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es-V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69E99-3952-6644-B4D6-4E3D2E6FFBE8}" type="datetimeFigureOut">
              <a:rPr lang="es-ES" smtClean="0"/>
              <a:pPr/>
              <a:t>22/03/2025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94D5C-E03E-CB4C-BBDA-9E248665F30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7667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94D5C-E03E-CB4C-BBDA-9E248665F309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9976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7C8B2-C74E-41AB-AC62-44BBA6AB506B}" type="datetime1">
              <a:rPr lang="es-ES" smtClean="0"/>
              <a:t>22/03/2025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F4D-B0C8-4742-82AD-5802A338B1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449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32331-D14E-4216-901C-D767FBF7EA1C}" type="datetime1">
              <a:rPr lang="es-ES" smtClean="0"/>
              <a:t>22/03/2025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F4D-B0C8-4742-82AD-5802A338B1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105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0A4F8-6D9C-4A1D-8EF1-5010E45C417F}" type="datetime1">
              <a:rPr lang="es-ES" smtClean="0"/>
              <a:t>22/03/2025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F4D-B0C8-4742-82AD-5802A338B1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3970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C2E2-E0F7-4CFC-95A0-2BF011194568}" type="datetime1">
              <a:rPr lang="es-ES" smtClean="0"/>
              <a:t>22/03/2025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F4D-B0C8-4742-82AD-5802A338B1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6869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44A8E-6442-434F-B36C-69B8BD186F38}" type="datetime1">
              <a:rPr lang="es-ES" smtClean="0"/>
              <a:t>22/03/2025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F4D-B0C8-4742-82AD-5802A338B1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962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E411-D880-45D2-BE3B-9B43530D6682}" type="datetime1">
              <a:rPr lang="es-ES" smtClean="0"/>
              <a:t>22/03/2025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F4D-B0C8-4742-82AD-5802A338B1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6387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1768-1F06-46CD-9626-949F06D95C15}" type="datetime1">
              <a:rPr lang="es-ES" smtClean="0"/>
              <a:t>22/03/2025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F4D-B0C8-4742-82AD-5802A338B1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559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30589-DAE3-41CE-9213-433430D47E12}" type="datetime1">
              <a:rPr lang="es-ES" smtClean="0"/>
              <a:t>22/03/2025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F4D-B0C8-4742-82AD-5802A338B1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012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0F949-B4E4-48C6-AB9F-FC8AA105AD8C}" type="datetime1">
              <a:rPr lang="es-ES" smtClean="0"/>
              <a:t>22/03/2025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F4D-B0C8-4742-82AD-5802A338B1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962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061E-B2A5-4D67-88B1-C84AB75CE310}" type="datetime1">
              <a:rPr lang="es-ES" smtClean="0"/>
              <a:t>22/03/2025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F4D-B0C8-4742-82AD-5802A338B1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658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1D736-CEAC-4B44-BF29-59548A5C7534}" type="datetime1">
              <a:rPr lang="es-ES" smtClean="0"/>
              <a:t>22/03/2025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7F4D-B0C8-4742-82AD-5802A338B1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633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0FA32-DA67-4187-9F19-756453191A4E}" type="datetime1">
              <a:rPr lang="es-ES" smtClean="0"/>
              <a:t>22/03/2025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E7F4D-B0C8-4742-82AD-5802A338B1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2114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68000" cy="1116000"/>
          </a:xfrm>
          <a:prstGeom prst="rect">
            <a:avLst/>
          </a:prstGeom>
          <a:solidFill>
            <a:schemeClr val="tx2">
              <a:lumMod val="75000"/>
              <a:lumOff val="25000"/>
              <a:alpha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66736"/>
            <a:ext cx="12192000" cy="936000"/>
          </a:xfrm>
          <a:prstGeom prst="rect">
            <a:avLst/>
          </a:prstGeom>
          <a:solidFill>
            <a:srgbClr val="FFFFFF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4800" dirty="0">
              <a:solidFill>
                <a:schemeClr val="accent5"/>
              </a:solidFill>
            </a:endParaRPr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3086101" y="444056"/>
            <a:ext cx="5983283" cy="87969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4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7" y="150441"/>
            <a:ext cx="2804770" cy="83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072055" y="1139632"/>
            <a:ext cx="10641723" cy="1771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4400" b="1" dirty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Universidad de Los Andes </a:t>
            </a:r>
            <a:r>
              <a:rPr lang="es-ES" sz="4400" b="1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Cifras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4400" b="1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ES" sz="4400" b="1" dirty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Año </a:t>
            </a:r>
            <a:r>
              <a:rPr lang="es-ES" sz="4400" b="1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</a:t>
            </a:r>
            <a:endParaRPr lang="es-ES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Resultado de imagen para imagenes universidad de los andes">
            <a:extLst>
              <a:ext uri="{FF2B5EF4-FFF2-40B4-BE49-F238E27FC236}">
                <a16:creationId xmlns:lc="http://schemas.openxmlformats.org/drawingml/2006/lockedCanvas" xmlns="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aink="http://schemas.microsoft.com/office/drawing/2016/ink" xmlns:am3d="http://schemas.microsoft.com/office/drawing/2017/model3d" xmlns:o="urn:schemas-microsoft-com:office:office" xmlns:v="urn:schemas-microsoft-com:vml" xmlns:w10="urn:schemas-microsoft-com:office:word" xmlns:w="http://schemas.openxmlformats.org/wordprocessingml/2006/main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a16="http://schemas.microsoft.com/office/drawing/2014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720163EA-C751-4158-92C4-7226E02C576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164" y="2462055"/>
            <a:ext cx="5726145" cy="3213531"/>
          </a:xfrm>
          <a:prstGeom prst="rect">
            <a:avLst/>
          </a:prstGeom>
          <a:noFill/>
          <a:effectLst>
            <a:softEdge rad="88900"/>
          </a:effectLst>
        </p:spPr>
      </p:pic>
      <p:sp>
        <p:nvSpPr>
          <p:cNvPr id="3" name="Rectángulo 2"/>
          <p:cNvSpPr/>
          <p:nvPr/>
        </p:nvSpPr>
        <p:spPr>
          <a:xfrm>
            <a:off x="3548236" y="5675586"/>
            <a:ext cx="6096000" cy="65883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ES" sz="3600" b="1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PLANDES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4"/>
          <a:srcRect l="27909" t="41918" r="28125" b="31789"/>
          <a:stretch/>
        </p:blipFill>
        <p:spPr>
          <a:xfrm>
            <a:off x="10069122" y="96394"/>
            <a:ext cx="2028616" cy="909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52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68000" cy="1116000"/>
          </a:xfrm>
          <a:prstGeom prst="rect">
            <a:avLst/>
          </a:prstGeom>
          <a:solidFill>
            <a:schemeClr val="tx2">
              <a:lumMod val="75000"/>
              <a:lumOff val="25000"/>
              <a:alpha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66736"/>
            <a:ext cx="12192000" cy="936000"/>
          </a:xfrm>
          <a:prstGeom prst="rect">
            <a:avLst/>
          </a:prstGeom>
          <a:solidFill>
            <a:srgbClr val="FFFFFF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4800" dirty="0">
              <a:solidFill>
                <a:schemeClr val="accent5"/>
              </a:solidFill>
            </a:endParaRPr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3086101" y="444056"/>
            <a:ext cx="5983283" cy="87969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4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7" y="150441"/>
            <a:ext cx="2804770" cy="83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4"/>
          <a:srcRect l="27909" t="41918" r="28125" b="31789"/>
          <a:stretch/>
        </p:blipFill>
        <p:spPr>
          <a:xfrm>
            <a:off x="10069122" y="96394"/>
            <a:ext cx="2028616" cy="909894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1156243" y="558000"/>
            <a:ext cx="10641723" cy="569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2000" b="1" dirty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Universidad de Los Andes </a:t>
            </a:r>
            <a:r>
              <a:rPr lang="es-ES" sz="2000" b="1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Cifras. Año 2023</a:t>
            </a:r>
            <a:endParaRPr lang="es-E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WordArt 3"/>
          <p:cNvSpPr txBox="1">
            <a:spLocks noChangeArrowheads="1" noChangeShapeType="1"/>
          </p:cNvSpPr>
          <p:nvPr/>
        </p:nvSpPr>
        <p:spPr bwMode="auto">
          <a:xfrm>
            <a:off x="398053" y="4586700"/>
            <a:ext cx="1516380" cy="4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400" b="1" dirty="0" smtClean="0">
                <a:solidFill>
                  <a:srgbClr val="33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Box 11"/>
          <p:cNvSpPr txBox="1">
            <a:spLocks noChangeArrowheads="1" noChangeShapeType="1"/>
          </p:cNvSpPr>
          <p:nvPr/>
        </p:nvSpPr>
        <p:spPr bwMode="auto">
          <a:xfrm>
            <a:off x="28018" y="1153212"/>
            <a:ext cx="2391331" cy="487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2400" b="1" dirty="0">
                <a:solidFill>
                  <a:srgbClr val="3366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FINALIDAD  </a:t>
            </a:r>
            <a:endParaRPr lang="es-E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 flipH="1">
            <a:off x="675664" y="1597334"/>
            <a:ext cx="11122301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Dar a conocer al Consejo Universitario, estadísticas sobre el comportamiento de algunas variables institucionales que denotan su rumbo, en algunos casos acertados, en otros con necesidad de implementar cambios para hacer frente a los grandes retos que impone: la sociedad, el Estado, la situación del país, la globalización, y poder tomar decisiones sobre la base de datos confiables.</a:t>
            </a:r>
            <a:endParaRPr kumimoji="0" lang="es-E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El documento contiene un análisis descriptivo de la información que registra la Institución, en relación a matrícula estudiantil de pregrado y postgrado, personal docente y de investigación</a:t>
            </a:r>
            <a:r>
              <a:rPr kumimoji="0" lang="es-ES" sz="2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personal administrativo y obrero.</a:t>
            </a:r>
            <a:endParaRPr kumimoji="0" lang="es-E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675665" y="4832921"/>
            <a:ext cx="10778397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Conocer el comportamiento en relación a la matrícula estudiantil de pregrado y postgrado, personal docente y de investigación, personal administrativo y obrero de la ULA.</a:t>
            </a:r>
            <a:endParaRPr kumimoji="0" lang="es-E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830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156243" y="1081611"/>
            <a:ext cx="936498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Tabla No. 1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Matrícula de Pregrado según Facultad y Núcleo.  </a:t>
            </a:r>
            <a:r>
              <a:rPr lang="es-ES" sz="2000" b="1" dirty="0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Período 2018  </a:t>
            </a:r>
            <a:r>
              <a:rPr lang="es-ES" sz="2000" b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- 2023</a:t>
            </a:r>
            <a:endParaRPr lang="es-ES" sz="2000" dirty="0"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E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0" y="0"/>
            <a:ext cx="12168000" cy="1116000"/>
          </a:xfrm>
          <a:prstGeom prst="rect">
            <a:avLst/>
          </a:prstGeom>
          <a:solidFill>
            <a:schemeClr val="tx2">
              <a:lumMod val="75000"/>
              <a:lumOff val="25000"/>
              <a:alpha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66736"/>
            <a:ext cx="12192000" cy="936000"/>
          </a:xfrm>
          <a:prstGeom prst="rect">
            <a:avLst/>
          </a:prstGeom>
          <a:solidFill>
            <a:srgbClr val="FFFFFF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4800" dirty="0">
              <a:solidFill>
                <a:schemeClr val="accent5"/>
              </a:solidFill>
            </a:endParaRPr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3086101" y="444056"/>
            <a:ext cx="5983283" cy="87969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4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7" y="150441"/>
            <a:ext cx="2804770" cy="83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27909" t="41918" r="28125" b="31789"/>
          <a:stretch/>
        </p:blipFill>
        <p:spPr>
          <a:xfrm>
            <a:off x="10069122" y="96394"/>
            <a:ext cx="2028616" cy="909894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1156243" y="558000"/>
            <a:ext cx="10641723" cy="569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2000" b="1" dirty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Universidad de Los Andes </a:t>
            </a:r>
            <a:r>
              <a:rPr lang="es-ES" sz="2000" b="1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Cifras. Año 2023</a:t>
            </a:r>
            <a:endParaRPr lang="es-E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728015"/>
              </p:ext>
            </p:extLst>
          </p:nvPr>
        </p:nvGraphicFramePr>
        <p:xfrm>
          <a:off x="380999" y="1965501"/>
          <a:ext cx="11416966" cy="484049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725469"/>
                <a:gridCol w="864447"/>
                <a:gridCol w="1030170"/>
                <a:gridCol w="1030170"/>
                <a:gridCol w="1030170"/>
                <a:gridCol w="1030170"/>
                <a:gridCol w="1030170"/>
                <a:gridCol w="1364974"/>
                <a:gridCol w="1311226"/>
              </a:tblGrid>
              <a:tr h="5818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Facultad/Núcleo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2018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2019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2020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2021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2022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2023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Diferencias     2023 - 2022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% Variación 2023-2022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0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Medicina</a:t>
                      </a:r>
                      <a:endParaRPr lang="es-E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4.023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3.513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3.656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2.774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2.067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3.147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1.080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52,25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0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Cs Jurídicas y Políticas</a:t>
                      </a:r>
                      <a:endParaRPr lang="es-E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2.108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1.882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2.362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1.606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1.323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1.845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522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39,46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0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Cs Económicas y Sociales</a:t>
                      </a:r>
                      <a:endParaRPr lang="es-E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2.275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2.172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1.234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2.024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2.353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2.319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-34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-1,44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0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Ingeniería</a:t>
                      </a:r>
                      <a:endParaRPr lang="es-E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2.342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1.929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1.888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1.363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1.254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1.365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111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8,85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0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Humanidades y Educación</a:t>
                      </a:r>
                      <a:endParaRPr lang="es-E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2.538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2.199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1.434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1.466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1915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2.209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294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15,35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0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Arquitectura y Diseño</a:t>
                      </a:r>
                      <a:endParaRPr lang="es-E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911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874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829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643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674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761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87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12,91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447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Farmacia y </a:t>
                      </a:r>
                      <a:r>
                        <a:rPr lang="es-ES" sz="1600" b="0" dirty="0" err="1">
                          <a:effectLst/>
                        </a:rPr>
                        <a:t>Bioanálisis</a:t>
                      </a:r>
                      <a:endParaRPr lang="es-E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2.760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1.564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1.609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372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1.041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1.233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192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18,44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0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Odontología</a:t>
                      </a:r>
                      <a:endParaRPr lang="es-E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505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440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431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346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395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495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100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25,32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0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Arte</a:t>
                      </a:r>
                      <a:endParaRPr lang="es-E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1.077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806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821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298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699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991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292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41,77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0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Cs Forestales y </a:t>
                      </a:r>
                      <a:r>
                        <a:rPr lang="es-ES" sz="1600" b="0" dirty="0" smtClean="0">
                          <a:effectLst/>
                        </a:rPr>
                        <a:t>Ambientales</a:t>
                      </a:r>
                      <a:endParaRPr lang="es-E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1.195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391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408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315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286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280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-6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-2,10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0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Ciencias</a:t>
                      </a:r>
                      <a:endParaRPr lang="es-E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1.564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523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531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379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433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507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74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17,09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0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 smtClean="0">
                          <a:effectLst/>
                        </a:rPr>
                        <a:t>NUTULA</a:t>
                      </a:r>
                      <a:endParaRPr lang="es-E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1.650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1.737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1.655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2.143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1.325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2.152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827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62,42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0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 smtClean="0">
                          <a:effectLst/>
                        </a:rPr>
                        <a:t>NURAGO</a:t>
                      </a:r>
                      <a:endParaRPr lang="es-E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2.937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1.806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2.149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1.280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1.521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1.962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441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28,99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0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 smtClean="0">
                          <a:effectLst/>
                        </a:rPr>
                        <a:t>NURRR </a:t>
                      </a:r>
                      <a:endParaRPr lang="es-E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485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167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108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88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83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195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112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134,94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053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 smtClean="0">
                          <a:effectLst/>
                        </a:rPr>
                        <a:t>NUAA</a:t>
                      </a:r>
                      <a:endParaRPr lang="es-ES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265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106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120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65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119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208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89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74,79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23053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Total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26.635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20.109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19.235</a:t>
                      </a:r>
                      <a:endParaRPr lang="es-E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15.162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15.488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19.669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4.181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27,00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47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68000" cy="1116000"/>
          </a:xfrm>
          <a:prstGeom prst="rect">
            <a:avLst/>
          </a:prstGeom>
          <a:solidFill>
            <a:schemeClr val="tx2">
              <a:lumMod val="75000"/>
              <a:lumOff val="25000"/>
              <a:alpha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66736"/>
            <a:ext cx="12192000" cy="936000"/>
          </a:xfrm>
          <a:prstGeom prst="rect">
            <a:avLst/>
          </a:prstGeom>
          <a:solidFill>
            <a:srgbClr val="FFFFFF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4800" dirty="0">
              <a:solidFill>
                <a:schemeClr val="accent5"/>
              </a:solidFill>
            </a:endParaRPr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3086101" y="444056"/>
            <a:ext cx="5983283" cy="87969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4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7" y="150441"/>
            <a:ext cx="2804770" cy="83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27909" t="41918" r="28125" b="31789"/>
          <a:stretch/>
        </p:blipFill>
        <p:spPr>
          <a:xfrm>
            <a:off x="10069122" y="96394"/>
            <a:ext cx="2028616" cy="909894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1156243" y="558000"/>
            <a:ext cx="10641723" cy="569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2000" b="1" dirty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Universidad de Los Andes </a:t>
            </a:r>
            <a:r>
              <a:rPr lang="es-ES" sz="2000" b="1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Cifras. Año 2023</a:t>
            </a:r>
            <a:endParaRPr lang="es-E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25098" y="1336624"/>
            <a:ext cx="1030528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Gráfico No. 1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Evolución de la Matrícula de Pregrado. Período 2012 - 2023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40372" y="6470240"/>
            <a:ext cx="509145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Fuente: Informe de gestión 2012- 2022, DSIA, Cálculos Plandes</a:t>
            </a: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lc="http://schemas.openxmlformats.org/drawingml/2006/lockedCanvas" xmlns:o="urn:schemas-microsoft-com:office:office" xmlns:v="urn:schemas-microsoft-com:vml" xmlns:w10="urn:schemas-microsoft-com:office:word" xmlns:w="http://schemas.openxmlformats.org/wordprocessingml/2006/main" xmlns:a16="http://schemas.microsoft.com/office/drawing/2014/main" xmlns="" xmlns:xdr="http://schemas.openxmlformats.org/drawingml/2006/spreadsheetDrawing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00000000-0008-0000-04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0529049"/>
              </p:ext>
            </p:extLst>
          </p:nvPr>
        </p:nvGraphicFramePr>
        <p:xfrm>
          <a:off x="925098" y="2272815"/>
          <a:ext cx="10485851" cy="4443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9030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68000" cy="1116000"/>
          </a:xfrm>
          <a:prstGeom prst="rect">
            <a:avLst/>
          </a:prstGeom>
          <a:solidFill>
            <a:schemeClr val="tx2">
              <a:lumMod val="75000"/>
              <a:lumOff val="25000"/>
              <a:alpha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66736"/>
            <a:ext cx="12192000" cy="936000"/>
          </a:xfrm>
          <a:prstGeom prst="rect">
            <a:avLst/>
          </a:prstGeom>
          <a:solidFill>
            <a:srgbClr val="FFFFFF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4800" dirty="0">
              <a:solidFill>
                <a:schemeClr val="accent5"/>
              </a:solidFill>
            </a:endParaRPr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3086101" y="444056"/>
            <a:ext cx="5983283" cy="87969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4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7" y="150441"/>
            <a:ext cx="2804770" cy="83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27909" t="41918" r="28125" b="31789"/>
          <a:stretch/>
        </p:blipFill>
        <p:spPr>
          <a:xfrm>
            <a:off x="10069122" y="96394"/>
            <a:ext cx="2028616" cy="909894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1156243" y="558000"/>
            <a:ext cx="10641723" cy="569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2000" b="1" dirty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Universidad de Los Andes </a:t>
            </a:r>
            <a:r>
              <a:rPr lang="es-ES" sz="2000" b="1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Cifras. Año 2023</a:t>
            </a:r>
            <a:endParaRPr lang="es-E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332124" y="1199705"/>
            <a:ext cx="975130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Tabla No. 2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Cantidad de Cursos de Postgrado por Nivel</a:t>
            </a:r>
            <a:r>
              <a:rPr kumimoji="0" lang="es-E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según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Facultad y Núcleo. </a:t>
            </a:r>
            <a:r>
              <a:rPr lang="es-ES" sz="2000" b="1" dirty="0" smtClean="0">
                <a:ea typeface="Calibri" panose="020F0502020204030204" pitchFamily="34" charset="0"/>
                <a:cs typeface="Arial" panose="020B0604020202020204" pitchFamily="34" charset="0"/>
              </a:rPr>
              <a:t>Período 2022 - </a:t>
            </a:r>
            <a:r>
              <a:rPr lang="es-ES" sz="2000" b="1" dirty="0">
                <a:ea typeface="Calibri" panose="020F0502020204030204" pitchFamily="34" charset="0"/>
                <a:cs typeface="Arial" panose="020B0604020202020204" pitchFamily="34" charset="0"/>
              </a:rPr>
              <a:t>2023</a:t>
            </a:r>
            <a:endParaRPr lang="es-ES" sz="2000" dirty="0"/>
          </a:p>
        </p:txBody>
      </p:sp>
      <p:pic>
        <p:nvPicPr>
          <p:cNvPr id="12" name="Imagen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1" y="1979460"/>
            <a:ext cx="11182350" cy="4331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50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68000" cy="1116000"/>
          </a:xfrm>
          <a:prstGeom prst="rect">
            <a:avLst/>
          </a:prstGeom>
          <a:solidFill>
            <a:schemeClr val="tx2">
              <a:lumMod val="75000"/>
              <a:lumOff val="25000"/>
              <a:alpha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66736"/>
            <a:ext cx="12192000" cy="936000"/>
          </a:xfrm>
          <a:prstGeom prst="rect">
            <a:avLst/>
          </a:prstGeom>
          <a:solidFill>
            <a:srgbClr val="FFFFFF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4800" dirty="0">
              <a:solidFill>
                <a:schemeClr val="accent5"/>
              </a:solidFill>
            </a:endParaRPr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3086101" y="444056"/>
            <a:ext cx="5983283" cy="87969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4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7" y="150441"/>
            <a:ext cx="2804770" cy="83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27909" t="41918" r="28125" b="31789"/>
          <a:stretch/>
        </p:blipFill>
        <p:spPr>
          <a:xfrm>
            <a:off x="10069122" y="96394"/>
            <a:ext cx="2028616" cy="909894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1156243" y="558000"/>
            <a:ext cx="10641723" cy="569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2000" b="1" dirty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Universidad de Los Andes </a:t>
            </a:r>
            <a:r>
              <a:rPr lang="es-ES" sz="2000" b="1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Cifras. Año 2023</a:t>
            </a:r>
            <a:endParaRPr lang="es-E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212739"/>
              </p:ext>
            </p:extLst>
          </p:nvPr>
        </p:nvGraphicFramePr>
        <p:xfrm>
          <a:off x="305592" y="2235970"/>
          <a:ext cx="11277600" cy="387566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066008"/>
                <a:gridCol w="1657350"/>
                <a:gridCol w="1752600"/>
                <a:gridCol w="1009650"/>
                <a:gridCol w="1219200"/>
                <a:gridCol w="1638300"/>
                <a:gridCol w="1504950"/>
                <a:gridCol w="1429542"/>
              </a:tblGrid>
              <a:tr h="32067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Año</a:t>
                      </a:r>
                      <a:endParaRPr lang="es-E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Especialización técnica</a:t>
                      </a:r>
                      <a:endParaRPr lang="es-E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Especialización</a:t>
                      </a:r>
                      <a:endParaRPr lang="es-E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Maestría</a:t>
                      </a:r>
                      <a:endParaRPr lang="es-E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Doctorado</a:t>
                      </a:r>
                      <a:endParaRPr lang="es-E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Total</a:t>
                      </a:r>
                      <a:endParaRPr lang="es-E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effectLst/>
                        </a:rPr>
                        <a:t>Diferencias Interanuales</a:t>
                      </a:r>
                      <a:endParaRPr lang="es-E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0668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Absoluta</a:t>
                      </a:r>
                      <a:endParaRPr lang="es-E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effectLst/>
                        </a:rPr>
                        <a:t>%</a:t>
                      </a:r>
                      <a:endParaRPr lang="es-E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2012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78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1.759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3.206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564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5.607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 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 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2013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79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1.205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2.376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531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4.191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-1.416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 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44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2014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61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2.061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3.405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561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6.088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1.897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 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2015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70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2.233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3.615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607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6.525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437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 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2016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48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1.932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2.904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559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5.443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-1.082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 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2017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46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1.995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2.785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622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5.448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5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0,09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2018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43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1.834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2.692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637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5.206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-242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-4,44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2019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43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1.820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2.559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667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5.089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-117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-2,25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2020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56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1.820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2.559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667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5.102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13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0,26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2021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57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1.888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2.563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632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>
                          <a:effectLst/>
                        </a:rPr>
                        <a:t>5.140</a:t>
                      </a:r>
                      <a:endParaRPr lang="es-ES" sz="2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38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600" b="0" dirty="0">
                          <a:effectLst/>
                        </a:rPr>
                        <a:t>0,74</a:t>
                      </a:r>
                      <a:endParaRPr lang="es-ES" sz="2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2022</a:t>
                      </a:r>
                      <a:endParaRPr lang="es-E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</a:rPr>
                        <a:t>57</a:t>
                      </a:r>
                      <a:endParaRPr lang="es-ES" sz="3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</a:rPr>
                        <a:t>1.890</a:t>
                      </a:r>
                      <a:endParaRPr lang="es-ES" sz="3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</a:rPr>
                        <a:t>2.514</a:t>
                      </a:r>
                      <a:endParaRPr lang="es-ES" sz="3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</a:rPr>
                        <a:t>610</a:t>
                      </a:r>
                      <a:endParaRPr lang="es-ES" sz="3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0">
                          <a:effectLst/>
                        </a:rPr>
                        <a:t>5.071</a:t>
                      </a:r>
                      <a:endParaRPr lang="es-ES" sz="3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0">
                          <a:effectLst/>
                        </a:rPr>
                        <a:t>-69</a:t>
                      </a:r>
                      <a:endParaRPr lang="es-ES" sz="36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</a:rPr>
                        <a:t>-1,34</a:t>
                      </a:r>
                      <a:endParaRPr lang="es-ES" sz="3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2023</a:t>
                      </a:r>
                      <a:endParaRPr lang="es-E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</a:rPr>
                        <a:t>56</a:t>
                      </a:r>
                      <a:endParaRPr lang="es-ES" sz="3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</a:rPr>
                        <a:t>2.060</a:t>
                      </a:r>
                      <a:endParaRPr lang="es-ES" sz="3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</a:rPr>
                        <a:t>2.603</a:t>
                      </a:r>
                      <a:endParaRPr lang="es-ES" sz="3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</a:rPr>
                        <a:t>570</a:t>
                      </a:r>
                      <a:endParaRPr lang="es-ES" sz="3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</a:rPr>
                        <a:t>5.289</a:t>
                      </a:r>
                      <a:endParaRPr lang="es-ES" sz="3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</a:rPr>
                        <a:t>218</a:t>
                      </a:r>
                      <a:endParaRPr lang="es-ES" sz="3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000" b="0" dirty="0">
                          <a:effectLst/>
                        </a:rPr>
                        <a:t>4,30</a:t>
                      </a:r>
                      <a:endParaRPr lang="es-ES" sz="3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82386" y="1237934"/>
            <a:ext cx="7932964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0" fontAlgn="base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000" b="1" dirty="0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Tabla No</a:t>
            </a:r>
            <a:r>
              <a:rPr lang="es-ES" sz="2000" b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s-ES" sz="2000" b="1" dirty="0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es-ES" sz="2000" b="1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defTabSz="914400" eaLnBrk="0" fontAlgn="base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</a:pPr>
            <a:r>
              <a:rPr lang="es-ES" sz="2000" b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Evolución de la Matrícula de Postgrado por </a:t>
            </a:r>
            <a:r>
              <a:rPr lang="es-ES" sz="2000" b="1" dirty="0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Nivel. </a:t>
            </a:r>
            <a:r>
              <a:rPr lang="es-ES" sz="2000" b="1" dirty="0" smtClean="0">
                <a:ea typeface="Calibri" panose="020F0502020204030204" pitchFamily="34" charset="0"/>
                <a:cs typeface="Arial" panose="020B0604020202020204" pitchFamily="34" charset="0"/>
              </a:rPr>
              <a:t>Período 2022- </a:t>
            </a:r>
            <a:r>
              <a:rPr lang="es-ES" sz="2000" b="1" dirty="0">
                <a:ea typeface="Calibri" panose="020F0502020204030204" pitchFamily="34" charset="0"/>
                <a:cs typeface="Arial" panose="020B0604020202020204" pitchFamily="34" charset="0"/>
              </a:rPr>
              <a:t>2023</a:t>
            </a:r>
            <a:endParaRPr lang="es-ES" sz="2000" dirty="0"/>
          </a:p>
          <a:p>
            <a:pPr algn="ctr" defTabSz="914400" eaLnBrk="0" fontAlgn="base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</a:pPr>
            <a:endParaRPr lang="es-ES" sz="2000" b="1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27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68000" cy="1116000"/>
          </a:xfrm>
          <a:prstGeom prst="rect">
            <a:avLst/>
          </a:prstGeom>
          <a:solidFill>
            <a:schemeClr val="tx2">
              <a:lumMod val="75000"/>
              <a:lumOff val="25000"/>
              <a:alpha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66736"/>
            <a:ext cx="12192000" cy="936000"/>
          </a:xfrm>
          <a:prstGeom prst="rect">
            <a:avLst/>
          </a:prstGeom>
          <a:solidFill>
            <a:srgbClr val="FFFFFF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4800" dirty="0">
              <a:solidFill>
                <a:schemeClr val="accent5"/>
              </a:solidFill>
            </a:endParaRPr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3086101" y="381316"/>
            <a:ext cx="5983283" cy="87969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4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7" y="150441"/>
            <a:ext cx="2804770" cy="83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27909" t="41918" r="28125" b="31789"/>
          <a:stretch/>
        </p:blipFill>
        <p:spPr>
          <a:xfrm>
            <a:off x="10069122" y="96394"/>
            <a:ext cx="2028616" cy="909894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1156243" y="558000"/>
            <a:ext cx="10641723" cy="569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2000" b="1" dirty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Universidad de Los Andes </a:t>
            </a:r>
            <a:r>
              <a:rPr lang="es-ES" sz="2000" b="1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Cifras. Año 2023</a:t>
            </a:r>
            <a:endParaRPr lang="es-E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39781" y="1414896"/>
            <a:ext cx="659635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Tabla No. </a:t>
            </a:r>
            <a:r>
              <a:rPr lang="es-ES" sz="2000" b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PDI según número equivalente a tiempo completo. Año</a:t>
            </a:r>
            <a:r>
              <a:rPr kumimoji="0" lang="es-E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2023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734501"/>
              </p:ext>
            </p:extLst>
          </p:nvPr>
        </p:nvGraphicFramePr>
        <p:xfrm>
          <a:off x="777921" y="2358290"/>
          <a:ext cx="10194877" cy="423862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775881"/>
                <a:gridCol w="2328459"/>
                <a:gridCol w="1887940"/>
                <a:gridCol w="2202597"/>
              </a:tblGrid>
              <a:tr h="400050">
                <a:tc>
                  <a:txBody>
                    <a:bodyPr/>
                    <a:lstStyle/>
                    <a:p>
                      <a:pPr algn="l" rtl="0" fontAlgn="ctr"/>
                      <a:r>
                        <a:rPr lang="es-VE" sz="1800" u="none" strike="noStrike" dirty="0">
                          <a:effectLst/>
                        </a:rPr>
                        <a:t>Área temática </a:t>
                      </a:r>
                      <a:endParaRPr lang="es-V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800" u="none" strike="noStrike">
                          <a:effectLst/>
                        </a:rPr>
                        <a:t>Dedicación exclusiva y Tiempo completo</a:t>
                      </a:r>
                      <a:endParaRPr lang="es-VE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VE" sz="1800" u="none" strike="noStrike">
                          <a:effectLst/>
                        </a:rPr>
                        <a:t>Medio Tiempo y Tiempo convencional  </a:t>
                      </a:r>
                      <a:endParaRPr lang="es-VE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s-E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Equivalente a tiempo completo</a:t>
                      </a:r>
                      <a:endParaRPr lang="es-V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VE" sz="1800" u="none" strike="noStrike" dirty="0">
                          <a:effectLst/>
                        </a:rPr>
                        <a:t>Artes y Humanidades</a:t>
                      </a:r>
                      <a:endParaRPr lang="es-V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 dirty="0">
                          <a:effectLst/>
                        </a:rPr>
                        <a:t>244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71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 dirty="0">
                          <a:effectLst/>
                        </a:rPr>
                        <a:t>268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VE" sz="1800" u="none" strike="noStrike">
                          <a:effectLst/>
                        </a:rPr>
                        <a:t>Clínica y Salud</a:t>
                      </a:r>
                      <a:endParaRPr lang="es-VE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 dirty="0">
                          <a:effectLst/>
                        </a:rPr>
                        <a:t>341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285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 dirty="0">
                          <a:effectLst/>
                        </a:rPr>
                        <a:t>436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VE" sz="1800" u="none" strike="noStrike">
                          <a:effectLst/>
                        </a:rPr>
                        <a:t>Ingeniería </a:t>
                      </a:r>
                      <a:endParaRPr lang="es-VE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119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32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 dirty="0">
                          <a:effectLst/>
                        </a:rPr>
                        <a:t>130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VE" sz="1800" u="none" strike="noStrike">
                          <a:effectLst/>
                        </a:rPr>
                        <a:t>Ciencias de la Computación </a:t>
                      </a:r>
                      <a:endParaRPr lang="es-VE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16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 dirty="0">
                          <a:effectLst/>
                        </a:rPr>
                        <a:t>6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18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VE" sz="1800" u="none" strike="noStrike">
                          <a:effectLst/>
                        </a:rPr>
                        <a:t>Ciencias de la Vida</a:t>
                      </a:r>
                      <a:endParaRPr lang="es-VE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72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 dirty="0">
                          <a:effectLst/>
                        </a:rPr>
                        <a:t>25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 dirty="0">
                          <a:effectLst/>
                        </a:rPr>
                        <a:t>80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VE" sz="1800" u="none" strike="noStrike">
                          <a:effectLst/>
                        </a:rPr>
                        <a:t>Ciencias Física </a:t>
                      </a:r>
                      <a:endParaRPr lang="es-VE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193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43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 dirty="0">
                          <a:effectLst/>
                        </a:rPr>
                        <a:t>207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VE" sz="1800" u="none" strike="noStrike">
                          <a:effectLst/>
                        </a:rPr>
                        <a:t>Ciencias Sociales</a:t>
                      </a:r>
                      <a:endParaRPr lang="es-VE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67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12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 dirty="0">
                          <a:effectLst/>
                        </a:rPr>
                        <a:t>71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VE" sz="1800" u="none" strike="noStrike">
                          <a:effectLst/>
                        </a:rPr>
                        <a:t>Negocio y Economía </a:t>
                      </a:r>
                      <a:endParaRPr lang="es-VE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159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35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 dirty="0">
                          <a:effectLst/>
                        </a:rPr>
                        <a:t>171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VE" sz="1800" u="none" strike="noStrike">
                          <a:effectLst/>
                        </a:rPr>
                        <a:t>Psicología </a:t>
                      </a:r>
                      <a:endParaRPr lang="es-VE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18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0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 dirty="0">
                          <a:effectLst/>
                        </a:rPr>
                        <a:t>18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VE" sz="1800" u="none" strike="noStrike">
                          <a:effectLst/>
                        </a:rPr>
                        <a:t>Ley </a:t>
                      </a:r>
                      <a:endParaRPr lang="es-VE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48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13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 dirty="0">
                          <a:effectLst/>
                        </a:rPr>
                        <a:t>52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VE" sz="1800" u="none" strike="noStrike">
                          <a:effectLst/>
                        </a:rPr>
                        <a:t>Educación </a:t>
                      </a:r>
                      <a:endParaRPr lang="es-VE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240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>
                          <a:effectLst/>
                        </a:rPr>
                        <a:t>56</a:t>
                      </a:r>
                      <a:endParaRPr lang="es-VE" sz="18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u="none" strike="noStrike" dirty="0">
                          <a:effectLst/>
                        </a:rPr>
                        <a:t>259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r" rtl="0" fontAlgn="ctr"/>
                      <a:r>
                        <a:rPr lang="es-VE" sz="1800" u="none" strike="noStrike">
                          <a:effectLst/>
                        </a:rPr>
                        <a:t>TOTAL</a:t>
                      </a:r>
                      <a:endParaRPr lang="es-VE" sz="18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b="1" u="none" strike="noStrike" dirty="0">
                          <a:effectLst/>
                        </a:rPr>
                        <a:t>1.518</a:t>
                      </a:r>
                      <a:endParaRPr lang="es-V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b="1" u="none" strike="noStrike" dirty="0">
                          <a:effectLst/>
                        </a:rPr>
                        <a:t>577</a:t>
                      </a:r>
                      <a:endParaRPr lang="es-V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VE" sz="1800" b="1" u="none" strike="noStrike" dirty="0" smtClean="0">
                          <a:effectLst/>
                        </a:rPr>
                        <a:t>1.710</a:t>
                      </a:r>
                      <a:endParaRPr lang="es-V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1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68000" cy="1116000"/>
          </a:xfrm>
          <a:prstGeom prst="rect">
            <a:avLst/>
          </a:prstGeom>
          <a:solidFill>
            <a:schemeClr val="tx2">
              <a:lumMod val="75000"/>
              <a:lumOff val="25000"/>
              <a:alpha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0" y="66736"/>
            <a:ext cx="12192000" cy="936000"/>
          </a:xfrm>
          <a:prstGeom prst="rect">
            <a:avLst/>
          </a:prstGeom>
          <a:solidFill>
            <a:srgbClr val="FFFFFF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4800" dirty="0">
              <a:solidFill>
                <a:schemeClr val="accent5"/>
              </a:solidFill>
            </a:endParaRPr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3086101" y="381316"/>
            <a:ext cx="5983283" cy="87969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4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7" y="150441"/>
            <a:ext cx="2804770" cy="83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27909" t="41918" r="28125" b="31789"/>
          <a:stretch/>
        </p:blipFill>
        <p:spPr>
          <a:xfrm>
            <a:off x="10069122" y="96394"/>
            <a:ext cx="2028616" cy="909894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1156243" y="558000"/>
            <a:ext cx="10641723" cy="569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2000" b="1" dirty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Universidad de Los Andes </a:t>
            </a:r>
            <a:r>
              <a:rPr lang="es-ES" sz="2000" b="1" dirty="0" smtClean="0">
                <a:solidFill>
                  <a:srgbClr val="3366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Cifras. Año 2023</a:t>
            </a:r>
            <a:endParaRPr lang="es-E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E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39781" y="1261008"/>
            <a:ext cx="564577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Tabla No. </a:t>
            </a:r>
            <a:r>
              <a:rPr lang="es-ES" sz="2000" b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PDI según número equivalente a tiempo completo. 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000" b="1" smtClean="0">
                <a:ea typeface="Calibri" panose="020F0502020204030204" pitchFamily="34" charset="0"/>
                <a:cs typeface="Arial" panose="020B0604020202020204" pitchFamily="34" charset="0"/>
              </a:rPr>
              <a:t>Período </a:t>
            </a:r>
            <a:r>
              <a:rPr kumimoji="0" lang="es-E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2022 </a:t>
            </a:r>
            <a:r>
              <a:rPr kumimoji="0" lang="es-E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- 2023</a:t>
            </a: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60423"/>
              </p:ext>
            </p:extLst>
          </p:nvPr>
        </p:nvGraphicFramePr>
        <p:xfrm>
          <a:off x="939781" y="2157582"/>
          <a:ext cx="10401509" cy="458978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343398"/>
                <a:gridCol w="1524908"/>
                <a:gridCol w="1659659"/>
                <a:gridCol w="2873544"/>
              </a:tblGrid>
              <a:tr h="210920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effectLst/>
                        </a:rPr>
                        <a:t>Área temática </a:t>
                      </a:r>
                      <a:endParaRPr lang="es-E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2022</a:t>
                      </a:r>
                      <a:endParaRPr lang="es-E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2023</a:t>
                      </a:r>
                      <a:endParaRPr lang="es-E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</a:rPr>
                        <a:t>Diferencia 2023-2022</a:t>
                      </a:r>
                      <a:endParaRPr lang="es-E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2088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Egreso</a:t>
                      </a:r>
                      <a:r>
                        <a:rPr lang="es-ES" sz="18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según número equivalente a tiempo completo </a:t>
                      </a:r>
                      <a:endParaRPr lang="es-E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10920">
                <a:tc>
                  <a:txBody>
                    <a:bodyPr/>
                    <a:lstStyle/>
                    <a:p>
                      <a:pPr algn="l" fontAlgn="b"/>
                      <a:r>
                        <a:rPr lang="es-V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Artes y Humanidades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s-V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-58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0920">
                <a:tc>
                  <a:txBody>
                    <a:bodyPr/>
                    <a:lstStyle/>
                    <a:p>
                      <a:pPr algn="l" fontAlgn="b"/>
                      <a:r>
                        <a:rPr lang="es-V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Clínica y Salud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s-V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-15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0920">
                <a:tc>
                  <a:txBody>
                    <a:bodyPr/>
                    <a:lstStyle/>
                    <a:p>
                      <a:pPr algn="l" fontAlgn="b"/>
                      <a:r>
                        <a:rPr lang="es-VE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Ingeniería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s-V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-20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0920">
                <a:tc>
                  <a:txBody>
                    <a:bodyPr/>
                    <a:lstStyle/>
                    <a:p>
                      <a:pPr algn="l" fontAlgn="b"/>
                      <a:r>
                        <a:rPr lang="es-V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Ciencias de la </a:t>
                      </a:r>
                      <a:r>
                        <a:rPr lang="es-V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Computación </a:t>
                      </a:r>
                      <a:endParaRPr lang="es-V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s-V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-8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0920">
                <a:tc>
                  <a:txBody>
                    <a:bodyPr/>
                    <a:lstStyle/>
                    <a:p>
                      <a:pPr algn="l" fontAlgn="b"/>
                      <a:r>
                        <a:rPr lang="es-V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Ciencias de la </a:t>
                      </a:r>
                      <a:r>
                        <a:rPr lang="es-V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Vida</a:t>
                      </a:r>
                      <a:endParaRPr lang="es-V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s-V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-22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0920">
                <a:tc>
                  <a:txBody>
                    <a:bodyPr/>
                    <a:lstStyle/>
                    <a:p>
                      <a:pPr algn="l" fontAlgn="b"/>
                      <a:r>
                        <a:rPr lang="es-V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Ciencias </a:t>
                      </a:r>
                      <a:r>
                        <a:rPr lang="es-V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Física </a:t>
                      </a:r>
                      <a:endParaRPr lang="es-V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-26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0920">
                <a:tc>
                  <a:txBody>
                    <a:bodyPr/>
                    <a:lstStyle/>
                    <a:p>
                      <a:pPr algn="l" fontAlgn="b"/>
                      <a:r>
                        <a:rPr lang="es-V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Ciencias Sociales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es-V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-15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0920">
                <a:tc>
                  <a:txBody>
                    <a:bodyPr/>
                    <a:lstStyle/>
                    <a:p>
                      <a:pPr algn="l" fontAlgn="b"/>
                      <a:r>
                        <a:rPr lang="es-V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Negocio y Economía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-13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10920">
                <a:tc>
                  <a:txBody>
                    <a:bodyPr/>
                    <a:lstStyle/>
                    <a:p>
                      <a:pPr algn="l" fontAlgn="b"/>
                      <a:r>
                        <a:rPr lang="es-V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Psicología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210920">
                <a:tc>
                  <a:txBody>
                    <a:bodyPr/>
                    <a:lstStyle/>
                    <a:p>
                      <a:pPr algn="l" fontAlgn="b"/>
                      <a:r>
                        <a:rPr lang="es-V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Ley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-10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0884">
                <a:tc>
                  <a:txBody>
                    <a:bodyPr/>
                    <a:lstStyle/>
                    <a:p>
                      <a:pPr algn="l" fontAlgn="b"/>
                      <a:r>
                        <a:rPr lang="es-V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Educación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-20</a:t>
                      </a:r>
                      <a:endParaRPr lang="es-VE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168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effectLst/>
                        </a:rPr>
                        <a:t>TOTAL</a:t>
                      </a:r>
                      <a:endParaRPr lang="es-E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1.917</a:t>
                      </a:r>
                      <a:endParaRPr lang="es-V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VE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1.710</a:t>
                      </a:r>
                      <a:endParaRPr lang="es-V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s-VE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45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Bris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9445</TotalTime>
  <Words>777</Words>
  <Application>Microsoft Office PowerPoint</Application>
  <PresentationFormat>Personalizado</PresentationFormat>
  <Paragraphs>407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UAEM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Zuleyma Valencia</dc:creator>
  <cp:lastModifiedBy>Equipo</cp:lastModifiedBy>
  <cp:revision>450</cp:revision>
  <dcterms:created xsi:type="dcterms:W3CDTF">2012-08-25T01:46:32Z</dcterms:created>
  <dcterms:modified xsi:type="dcterms:W3CDTF">2025-03-23T01:40:03Z</dcterms:modified>
</cp:coreProperties>
</file>