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67" r:id="rId3"/>
    <p:sldId id="263" r:id="rId4"/>
    <p:sldId id="258" r:id="rId5"/>
    <p:sldId id="259" r:id="rId6"/>
    <p:sldId id="289" r:id="rId7"/>
    <p:sldId id="290" r:id="rId8"/>
    <p:sldId id="260" r:id="rId9"/>
    <p:sldId id="262" r:id="rId10"/>
    <p:sldId id="264" r:id="rId11"/>
    <p:sldId id="283" r:id="rId12"/>
    <p:sldId id="286" r:id="rId13"/>
    <p:sldId id="265" r:id="rId14"/>
    <p:sldId id="275" r:id="rId15"/>
    <p:sldId id="298" r:id="rId16"/>
    <p:sldId id="271" r:id="rId17"/>
    <p:sldId id="272" r:id="rId18"/>
    <p:sldId id="273" r:id="rId19"/>
    <p:sldId id="277" r:id="rId20"/>
    <p:sldId id="278" r:id="rId21"/>
    <p:sldId id="279" r:id="rId22"/>
    <p:sldId id="280" r:id="rId23"/>
    <p:sldId id="282" r:id="rId24"/>
    <p:sldId id="287" r:id="rId25"/>
    <p:sldId id="291" r:id="rId26"/>
    <p:sldId id="292" r:id="rId27"/>
    <p:sldId id="293" r:id="rId28"/>
    <p:sldId id="294" r:id="rId29"/>
    <p:sldId id="295" r:id="rId30"/>
    <p:sldId id="296" r:id="rId31"/>
    <p:sldId id="297" r:id="rId32"/>
    <p:sldId id="281"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20939-E2FE-460E-BDD9-6F755E6640C8}" type="datetimeFigureOut">
              <a:rPr lang="es-ES" smtClean="0"/>
              <a:pPr/>
              <a:t>10/01/2020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46C82-AB92-4B4A-84B7-55AC7B1A5178}" type="slidenum">
              <a:rPr lang="es-ES" smtClean="0"/>
              <a:pPr/>
              <a:t>‹Nº›</a:t>
            </a:fld>
            <a:endParaRPr lang="es-ES"/>
          </a:p>
        </p:txBody>
      </p:sp>
    </p:spTree>
    <p:extLst>
      <p:ext uri="{BB962C8B-B14F-4D97-AF65-F5344CB8AC3E}">
        <p14:creationId xmlns:p14="http://schemas.microsoft.com/office/powerpoint/2010/main" val="158836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1646C82-AB92-4B4A-84B7-55AC7B1A5178}" type="slidenum">
              <a:rPr lang="es-ES" smtClean="0"/>
              <a:pPr/>
              <a:t>11</a:t>
            </a:fld>
            <a:endParaRPr lang="es-ES"/>
          </a:p>
        </p:txBody>
      </p:sp>
    </p:spTree>
    <p:extLst>
      <p:ext uri="{BB962C8B-B14F-4D97-AF65-F5344CB8AC3E}">
        <p14:creationId xmlns:p14="http://schemas.microsoft.com/office/powerpoint/2010/main" val="253080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5AE700-F9D8-43DF-8EC7-7EDC5032DB5D}" type="datetimeFigureOut">
              <a:rPr lang="es-ES" smtClean="0"/>
              <a:pPr/>
              <a:t>10/01/2020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F583690-C53C-457F-8C03-6A386735B253}"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5AE700-F9D8-43DF-8EC7-7EDC5032DB5D}" type="datetimeFigureOut">
              <a:rPr lang="es-ES" smtClean="0"/>
              <a:pPr/>
              <a:t>10/01/2020</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F583690-C53C-457F-8C03-6A386735B25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indiraarevalo@ula.ve" TargetMode="External"/><Relationship Id="rId3" Type="http://schemas.openxmlformats.org/officeDocument/2006/relationships/hyperlink" Target="mailto:carlos.h@ula.ve" TargetMode="External"/><Relationship Id="rId7" Type="http://schemas.openxmlformats.org/officeDocument/2006/relationships/hyperlink" Target="mailto:reinadubois@ula.ve"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mailto:keylamora@ula.ve" TargetMode="External"/><Relationship Id="rId5" Type="http://schemas.openxmlformats.org/officeDocument/2006/relationships/hyperlink" Target="mailto:evelynsr@ula.ve" TargetMode="External"/><Relationship Id="rId10" Type="http://schemas.openxmlformats.org/officeDocument/2006/relationships/hyperlink" Target="mailto:dorelysm@ula.ve" TargetMode="External"/><Relationship Id="rId4" Type="http://schemas.openxmlformats.org/officeDocument/2006/relationships/hyperlink" Target="mailto:carmen.r@ula.ve" TargetMode="External"/><Relationship Id="rId9" Type="http://schemas.openxmlformats.org/officeDocument/2006/relationships/hyperlink" Target="mailto:maryory.dugarte@ula.v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Cuadro-Presupuestario-y-Financiero-MyC-2019.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Cuadro-Presupuestario-y-Financiero-MyC-2019.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4797152"/>
            <a:ext cx="7200800" cy="409600"/>
          </a:xfrm>
        </p:spPr>
        <p:txBody>
          <a:bodyPr>
            <a:normAutofit/>
          </a:bodyPr>
          <a:lstStyle/>
          <a:p>
            <a:pPr algn="ctr"/>
            <a:r>
              <a:rPr lang="es-ES" b="1" dirty="0" smtClean="0">
                <a:solidFill>
                  <a:schemeClr val="accent1"/>
                </a:solidFill>
              </a:rPr>
              <a:t>Enero 2020</a:t>
            </a:r>
            <a:endParaRPr lang="es-ES" b="1" dirty="0">
              <a:solidFill>
                <a:schemeClr val="accent1"/>
              </a:solidFill>
            </a:endParaRPr>
          </a:p>
        </p:txBody>
      </p:sp>
      <p:sp>
        <p:nvSpPr>
          <p:cNvPr id="5"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6" name="1 Título"/>
          <p:cNvSpPr txBox="1">
            <a:spLocks/>
          </p:cNvSpPr>
          <p:nvPr/>
        </p:nvSpPr>
        <p:spPr>
          <a:xfrm>
            <a:off x="467544" y="1628800"/>
            <a:ext cx="8183880" cy="1987664"/>
          </a:xfrm>
          <a:prstGeom prst="rect">
            <a:avLst/>
          </a:prstGeom>
        </p:spPr>
        <p:txBody>
          <a:bodyPr vert="horz" lIns="45720" rIns="45720" bIns="45720" anchor="b">
            <a:normAutofit fontScale="52500" lnSpcReduction="20000"/>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s-VE" dirty="0" smtClean="0"/>
              <a:t>TALLER</a:t>
            </a:r>
          </a:p>
          <a:p>
            <a:pPr algn="ctr"/>
            <a:r>
              <a:rPr lang="es-ES" dirty="0" smtClean="0"/>
              <a:t/>
            </a:r>
            <a:br>
              <a:rPr lang="es-ES" dirty="0" smtClean="0"/>
            </a:br>
            <a:r>
              <a:rPr lang="es-VE" dirty="0" smtClean="0"/>
              <a:t>Lineamientos Memoria y Cuenta 2019 </a:t>
            </a:r>
          </a:p>
          <a:p>
            <a:pPr algn="ctr"/>
            <a:endParaRPr lang="es-VE" dirty="0"/>
          </a:p>
          <a:p>
            <a:pPr algn="ctr"/>
            <a:r>
              <a:rPr lang="es-VE" dirty="0" smtClean="0"/>
              <a:t>y Estructura de proyectos 2020</a:t>
            </a:r>
            <a:r>
              <a:rPr lang="es-ES" dirty="0" smtClean="0"/>
              <a:t/>
            </a:r>
            <a:br>
              <a:rPr lang="es-ES" dirty="0" smtClean="0"/>
            </a:br>
            <a:endParaRPr lang="es-ES" dirty="0"/>
          </a:p>
        </p:txBody>
      </p:sp>
    </p:spTree>
    <p:extLst>
      <p:ext uri="{BB962C8B-B14F-4D97-AF65-F5344CB8AC3E}">
        <p14:creationId xmlns:p14="http://schemas.microsoft.com/office/powerpoint/2010/main" val="432844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776864" cy="1051560"/>
          </a:xfrm>
        </p:spPr>
        <p:txBody>
          <a:bodyPr>
            <a:normAutofit fontScale="90000"/>
          </a:bodyPr>
          <a:lstStyle/>
          <a:p>
            <a:r>
              <a:rPr lang="es-ES" dirty="0"/>
              <a:t>CRONOGRAMA DE ENTREGA</a:t>
            </a:r>
            <a:br>
              <a:rPr lang="es-ES" dirty="0"/>
            </a:br>
            <a:endParaRPr lang="es-ES" dirty="0"/>
          </a:p>
        </p:txBody>
      </p:sp>
      <p:sp>
        <p:nvSpPr>
          <p:cNvPr id="6" name="5 Flecha derecha">
            <a:hlinkClick r:id="rId2" action="ppaction://hlinksldjump"/>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Tabla"/>
          <p:cNvGraphicFramePr>
            <a:graphicFrameLocks noGrp="1"/>
          </p:cNvGraphicFramePr>
          <p:nvPr>
            <p:extLst>
              <p:ext uri="{D42A27DB-BD31-4B8C-83A1-F6EECF244321}">
                <p14:modId xmlns:p14="http://schemas.microsoft.com/office/powerpoint/2010/main" val="4135108752"/>
              </p:ext>
            </p:extLst>
          </p:nvPr>
        </p:nvGraphicFramePr>
        <p:xfrm>
          <a:off x="899592" y="1196752"/>
          <a:ext cx="7272809" cy="4782203"/>
        </p:xfrm>
        <a:graphic>
          <a:graphicData uri="http://schemas.openxmlformats.org/drawingml/2006/table">
            <a:tbl>
              <a:tblPr/>
              <a:tblGrid>
                <a:gridCol w="1442541"/>
                <a:gridCol w="1081905"/>
                <a:gridCol w="1081905"/>
                <a:gridCol w="1322329"/>
                <a:gridCol w="1214565"/>
                <a:gridCol w="1129564"/>
              </a:tblGrid>
              <a:tr h="307790">
                <a:tc>
                  <a:txBody>
                    <a:bodyPr/>
                    <a:lstStyle/>
                    <a:p>
                      <a:pPr algn="ctr" fontAlgn="ctr"/>
                      <a:r>
                        <a:rPr lang="es-VE" sz="850" b="1" i="0" u="none" strike="noStrike" dirty="0">
                          <a:solidFill>
                            <a:srgbClr val="000000"/>
                          </a:solidFill>
                          <a:latin typeface="Arial"/>
                        </a:rPr>
                        <a:t>SUPERVISOR</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427"/>
                    </a:solidFill>
                  </a:tcPr>
                </a:tc>
                <a:tc>
                  <a:txBody>
                    <a:bodyPr/>
                    <a:lstStyle/>
                    <a:p>
                      <a:pPr algn="ctr" fontAlgn="ctr"/>
                      <a:r>
                        <a:rPr lang="es-VE" sz="850" b="1" i="0" u="none" strike="noStrike" dirty="0" smtClean="0">
                          <a:solidFill>
                            <a:srgbClr val="000000"/>
                          </a:solidFill>
                          <a:latin typeface="Arial"/>
                        </a:rPr>
                        <a:t>LUNES</a:t>
                      </a:r>
                    </a:p>
                    <a:p>
                      <a:pPr algn="ctr" fontAlgn="ctr"/>
                      <a:r>
                        <a:rPr lang="es-VE" sz="850" b="1" i="0" u="none" strike="noStrike" dirty="0" smtClean="0">
                          <a:solidFill>
                            <a:srgbClr val="000000"/>
                          </a:solidFill>
                          <a:latin typeface="Arial"/>
                        </a:rPr>
                        <a:t>27/01/2020</a:t>
                      </a:r>
                      <a:endParaRPr lang="es-VE" sz="850" b="1" i="0" u="none" strike="noStrike" dirty="0">
                        <a:solidFill>
                          <a:srgbClr val="000000"/>
                        </a:solidFill>
                        <a:latin typeface="Arial"/>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427"/>
                    </a:solidFill>
                  </a:tcPr>
                </a:tc>
                <a:tc>
                  <a:txBody>
                    <a:bodyPr/>
                    <a:lstStyle/>
                    <a:p>
                      <a:pPr algn="ctr" fontAlgn="ctr"/>
                      <a:r>
                        <a:rPr lang="es-VE" sz="850" b="1" i="0" u="none" strike="noStrike" dirty="0" smtClean="0">
                          <a:solidFill>
                            <a:srgbClr val="000000"/>
                          </a:solidFill>
                          <a:latin typeface="Arial"/>
                        </a:rPr>
                        <a:t>MARTES</a:t>
                      </a:r>
                    </a:p>
                    <a:p>
                      <a:pPr algn="ctr" fontAlgn="ctr"/>
                      <a:r>
                        <a:rPr lang="es-VE" sz="850" b="1" i="0" u="none" strike="noStrike" dirty="0" smtClean="0">
                          <a:solidFill>
                            <a:srgbClr val="000000"/>
                          </a:solidFill>
                          <a:latin typeface="Arial"/>
                        </a:rPr>
                        <a:t>28/01/2020</a:t>
                      </a:r>
                      <a:endParaRPr lang="es-VE" sz="850" b="1" i="0" u="none" strike="noStrike" dirty="0">
                        <a:solidFill>
                          <a:srgbClr val="000000"/>
                        </a:solidFill>
                        <a:latin typeface="Arial"/>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427"/>
                    </a:solidFill>
                  </a:tcPr>
                </a:tc>
                <a:tc>
                  <a:txBody>
                    <a:bodyPr/>
                    <a:lstStyle/>
                    <a:p>
                      <a:pPr algn="ctr" fontAlgn="ctr"/>
                      <a:r>
                        <a:rPr lang="es-VE" sz="850" b="1" i="0" u="none" strike="noStrike" dirty="0" smtClean="0">
                          <a:solidFill>
                            <a:srgbClr val="000000"/>
                          </a:solidFill>
                          <a:latin typeface="Arial"/>
                        </a:rPr>
                        <a:t>MIÉRCOLES</a:t>
                      </a:r>
                    </a:p>
                    <a:p>
                      <a:pPr algn="ctr" fontAlgn="ctr"/>
                      <a:r>
                        <a:rPr lang="es-VE" sz="850" b="1" i="0" u="none" strike="noStrike" dirty="0" smtClean="0">
                          <a:solidFill>
                            <a:srgbClr val="000000"/>
                          </a:solidFill>
                          <a:latin typeface="Arial"/>
                        </a:rPr>
                        <a:t>29/01/2020</a:t>
                      </a:r>
                      <a:endParaRPr lang="es-VE" sz="850" b="1" i="0" u="none" strike="noStrike" dirty="0">
                        <a:solidFill>
                          <a:srgbClr val="000000"/>
                        </a:solidFill>
                        <a:latin typeface="Arial"/>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427"/>
                    </a:solidFill>
                  </a:tcPr>
                </a:tc>
                <a:tc>
                  <a:txBody>
                    <a:bodyPr/>
                    <a:lstStyle/>
                    <a:p>
                      <a:pPr algn="ctr" fontAlgn="ctr"/>
                      <a:r>
                        <a:rPr lang="es-VE" sz="850" b="1" i="0" u="none" strike="noStrike" dirty="0" smtClean="0">
                          <a:solidFill>
                            <a:srgbClr val="000000"/>
                          </a:solidFill>
                          <a:latin typeface="Arial"/>
                        </a:rPr>
                        <a:t>JUEVES</a:t>
                      </a:r>
                    </a:p>
                    <a:p>
                      <a:pPr algn="ctr" fontAlgn="ctr"/>
                      <a:r>
                        <a:rPr lang="es-VE" sz="850" b="1" i="0" u="none" strike="noStrike" dirty="0" smtClean="0">
                          <a:solidFill>
                            <a:srgbClr val="000000"/>
                          </a:solidFill>
                          <a:latin typeface="Arial"/>
                        </a:rPr>
                        <a:t>30/01/2020</a:t>
                      </a:r>
                      <a:endParaRPr lang="es-VE" sz="850" b="1" i="0" u="none" strike="noStrike" dirty="0">
                        <a:solidFill>
                          <a:srgbClr val="000000"/>
                        </a:solidFill>
                        <a:latin typeface="Arial"/>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427"/>
                    </a:solidFill>
                  </a:tcPr>
                </a:tc>
                <a:tc>
                  <a:txBody>
                    <a:bodyPr/>
                    <a:lstStyle/>
                    <a:p>
                      <a:pPr algn="ctr" fontAlgn="ctr"/>
                      <a:r>
                        <a:rPr lang="es-VE" sz="850" b="1" i="0" u="none" strike="noStrike" dirty="0" smtClean="0">
                          <a:solidFill>
                            <a:srgbClr val="000000"/>
                          </a:solidFill>
                          <a:latin typeface="Arial"/>
                        </a:rPr>
                        <a:t>VIERNES</a:t>
                      </a:r>
                    </a:p>
                    <a:p>
                      <a:pPr algn="ctr" fontAlgn="ctr"/>
                      <a:r>
                        <a:rPr lang="es-VE" sz="850" b="1" i="0" u="none" strike="noStrike" dirty="0" smtClean="0">
                          <a:solidFill>
                            <a:srgbClr val="000000"/>
                          </a:solidFill>
                          <a:latin typeface="Arial"/>
                        </a:rPr>
                        <a:t>31/01/2020</a:t>
                      </a:r>
                      <a:endParaRPr lang="es-VE" sz="850" b="1" i="0" u="none" strike="noStrike" dirty="0">
                        <a:solidFill>
                          <a:srgbClr val="000000"/>
                        </a:solidFill>
                        <a:latin typeface="Arial"/>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427"/>
                    </a:solidFill>
                  </a:tcPr>
                </a:tc>
              </a:tr>
              <a:tr h="256995">
                <a:tc rowSpan="2">
                  <a:txBody>
                    <a:bodyPr/>
                    <a:lstStyle/>
                    <a:p>
                      <a:pPr algn="ctr" fontAlgn="ctr"/>
                      <a:r>
                        <a:rPr lang="es-VE" sz="850" b="1" i="0" u="none" strike="noStrike" dirty="0">
                          <a:solidFill>
                            <a:srgbClr val="000000"/>
                          </a:solidFill>
                          <a:latin typeface="Arial" pitchFamily="34" charset="0"/>
                          <a:cs typeface="Arial" pitchFamily="34" charset="0"/>
                        </a:rPr>
                        <a:t>CARLOS ARAQUE    </a:t>
                      </a:r>
                      <a:r>
                        <a:rPr lang="es-VE" sz="850" b="1" i="0" u="none" strike="noStrike" dirty="0">
                          <a:solidFill>
                            <a:srgbClr val="000000"/>
                          </a:solidFill>
                          <a:latin typeface="Arial" pitchFamily="34" charset="0"/>
                          <a:cs typeface="Arial" pitchFamily="34" charset="0"/>
                          <a:hlinkClick r:id="rId3"/>
                        </a:rPr>
                        <a:t>carlos.h@ula.ve</a:t>
                      </a:r>
                      <a:r>
                        <a:rPr lang="es-VE" sz="850" b="1" i="0" u="none" strike="noStrike" dirty="0">
                          <a:solidFill>
                            <a:srgbClr val="000000"/>
                          </a:solidFill>
                          <a:latin typeface="Arial" pitchFamily="34" charset="0"/>
                          <a:cs typeface="Arial" pitchFamily="34" charset="0"/>
                        </a:rPr>
                        <a:t> </a:t>
                      </a:r>
                      <a:endParaRPr lang="es-VE" sz="850" b="1" i="0" u="none" strike="noStrike" dirty="0" smtClean="0">
                        <a:solidFill>
                          <a:srgbClr val="000000"/>
                        </a:solidFill>
                        <a:latin typeface="Arial" pitchFamily="34" charset="0"/>
                        <a:cs typeface="Arial" pitchFamily="34" charset="0"/>
                      </a:endParaRPr>
                    </a:p>
                    <a:p>
                      <a:pPr algn="ctr" fontAlgn="ctr"/>
                      <a:r>
                        <a:rPr lang="es-VE" sz="850" b="1" i="0" u="none" strike="noStrike" dirty="0" smtClean="0">
                          <a:solidFill>
                            <a:srgbClr val="000000"/>
                          </a:solidFill>
                          <a:latin typeface="Arial" pitchFamily="34" charset="0"/>
                          <a:cs typeface="Arial" pitchFamily="34" charset="0"/>
                        </a:rPr>
                        <a:t>Ext</a:t>
                      </a:r>
                      <a:r>
                        <a:rPr lang="es-VE" sz="850" b="1" i="0" u="none" strike="noStrike" dirty="0">
                          <a:solidFill>
                            <a:srgbClr val="000000"/>
                          </a:solidFill>
                          <a:latin typeface="Arial" pitchFamily="34" charset="0"/>
                          <a:cs typeface="Arial" pitchFamily="34" charset="0"/>
                        </a:rPr>
                        <a:t>. 2536</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CODEPRE</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smtClean="0">
                          <a:solidFill>
                            <a:srgbClr val="000000"/>
                          </a:solidFill>
                          <a:latin typeface="Arial" pitchFamily="34" charset="0"/>
                          <a:cs typeface="Arial" pitchFamily="34" charset="0"/>
                        </a:rPr>
                        <a:t>Facultad de Farmacia </a:t>
                      </a:r>
                      <a:r>
                        <a:rPr lang="es-VE" sz="850" b="0" i="0" u="none" strike="noStrike" dirty="0">
                          <a:solidFill>
                            <a:srgbClr val="000000"/>
                          </a:solidFill>
                          <a:latin typeface="Arial" pitchFamily="34" charset="0"/>
                          <a:cs typeface="Arial" pitchFamily="34" charset="0"/>
                        </a:rPr>
                        <a:t>y Bioanálisis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smtClean="0">
                          <a:solidFill>
                            <a:srgbClr val="000000"/>
                          </a:solidFill>
                          <a:latin typeface="Arial" pitchFamily="34" charset="0"/>
                          <a:cs typeface="Arial" pitchFamily="34" charset="0"/>
                        </a:rPr>
                        <a:t>NURR (Trujillo</a:t>
                      </a:r>
                      <a:r>
                        <a:rPr lang="es-VE" sz="850" b="0" i="0" u="none" strike="noStrike" dirty="0">
                          <a:solidFill>
                            <a:srgbClr val="000000"/>
                          </a:solidFill>
                          <a:latin typeface="Arial" pitchFamily="34" charset="0"/>
                          <a:cs typeface="Arial" pitchFamily="34" charset="0"/>
                        </a:rPr>
                        <a:t>)</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Dirección de Personal</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Servicio Jurídico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95">
                <a:tc vMerge="1">
                  <a:txBody>
                    <a:bodyPr/>
                    <a:lstStyle/>
                    <a:p>
                      <a:endParaRPr lang="es-VE"/>
                    </a:p>
                  </a:txBody>
                  <a:tcPr/>
                </a:tc>
                <a:tc>
                  <a:txBody>
                    <a:bodyPr/>
                    <a:lstStyle/>
                    <a:p>
                      <a:pPr algn="ctr" fontAlgn="ctr"/>
                      <a:r>
                        <a:rPr lang="es-VE" sz="850" b="0" i="0" u="none" strike="noStrike" dirty="0">
                          <a:solidFill>
                            <a:srgbClr val="000000"/>
                          </a:solidFill>
                          <a:latin typeface="Arial" pitchFamily="34" charset="0"/>
                          <a:cs typeface="Arial" pitchFamily="34" charset="0"/>
                        </a:rPr>
                        <a:t>Dirección de Fomento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smtClean="0">
                          <a:solidFill>
                            <a:srgbClr val="000000"/>
                          </a:solidFill>
                          <a:latin typeface="Arial" pitchFamily="34" charset="0"/>
                          <a:cs typeface="Arial" pitchFamily="34" charset="0"/>
                        </a:rPr>
                        <a:t>Facultad de Medicina</a:t>
                      </a:r>
                      <a:endParaRPr lang="es-VE" sz="850" b="0" i="0" u="none" strike="noStrike" dirty="0">
                        <a:solidFill>
                          <a:srgbClr val="000000"/>
                        </a:solidFill>
                        <a:latin typeface="Arial" pitchFamily="34" charset="0"/>
                        <a:cs typeface="Arial" pitchFamily="34" charset="0"/>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OCRE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Secretaría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Dirección de Talleres Gráficos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83">
                <a:tc rowSpan="3">
                  <a:txBody>
                    <a:bodyPr/>
                    <a:lstStyle/>
                    <a:p>
                      <a:pPr algn="ctr" fontAlgn="ctr"/>
                      <a:r>
                        <a:rPr lang="es-VE" sz="850" b="1" i="0" u="none" strike="noStrike" dirty="0">
                          <a:solidFill>
                            <a:srgbClr val="000000"/>
                          </a:solidFill>
                          <a:latin typeface="Arial" pitchFamily="34" charset="0"/>
                          <a:cs typeface="Arial" pitchFamily="34" charset="0"/>
                        </a:rPr>
                        <a:t>CARMEN ROJAS  </a:t>
                      </a:r>
                      <a:r>
                        <a:rPr lang="es-VE" sz="850" b="1" i="0" u="none" strike="noStrike" dirty="0">
                          <a:solidFill>
                            <a:srgbClr val="000000"/>
                          </a:solidFill>
                          <a:latin typeface="Arial" pitchFamily="34" charset="0"/>
                          <a:cs typeface="Arial" pitchFamily="34" charset="0"/>
                          <a:hlinkClick r:id="rId4"/>
                        </a:rPr>
                        <a:t>carmen.r@ula.ve</a:t>
                      </a:r>
                      <a:r>
                        <a:rPr lang="es-VE" sz="850" b="1" i="0" u="none" strike="noStrike" dirty="0">
                          <a:solidFill>
                            <a:srgbClr val="000000"/>
                          </a:solidFill>
                          <a:latin typeface="Arial" pitchFamily="34" charset="0"/>
                          <a:cs typeface="Arial" pitchFamily="34" charset="0"/>
                        </a:rPr>
                        <a:t> </a:t>
                      </a:r>
                      <a:endParaRPr lang="es-VE" sz="850" b="1" i="0" u="none" strike="noStrike" dirty="0" smtClean="0">
                        <a:solidFill>
                          <a:srgbClr val="000000"/>
                        </a:solidFill>
                        <a:latin typeface="Arial" pitchFamily="34" charset="0"/>
                        <a:cs typeface="Arial" pitchFamily="34" charset="0"/>
                      </a:endParaRPr>
                    </a:p>
                    <a:p>
                      <a:pPr algn="ctr" fontAlgn="ctr"/>
                      <a:r>
                        <a:rPr lang="es-VE" sz="850" b="1" i="0" u="none" strike="noStrike" dirty="0" smtClean="0">
                          <a:solidFill>
                            <a:srgbClr val="000000"/>
                          </a:solidFill>
                          <a:latin typeface="Arial" pitchFamily="34" charset="0"/>
                          <a:cs typeface="Arial" pitchFamily="34" charset="0"/>
                        </a:rPr>
                        <a:t>Ext</a:t>
                      </a:r>
                      <a:r>
                        <a:rPr lang="es-VE" sz="850" b="1" i="0" u="none" strike="noStrike" dirty="0">
                          <a:solidFill>
                            <a:srgbClr val="000000"/>
                          </a:solidFill>
                          <a:latin typeface="Arial" pitchFamily="34" charset="0"/>
                          <a:cs typeface="Arial" pitchFamily="34" charset="0"/>
                        </a:rPr>
                        <a:t>.  2536</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CAMIULA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Consejo de Publicaciones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smtClean="0">
                          <a:solidFill>
                            <a:srgbClr val="000000"/>
                          </a:solidFill>
                          <a:latin typeface="Arial" pitchFamily="34" charset="0"/>
                          <a:cs typeface="Arial" pitchFamily="34" charset="0"/>
                        </a:rPr>
                        <a:t>Facultad de Odontología</a:t>
                      </a:r>
                      <a:endParaRPr lang="es-VE" sz="850" b="0" i="0" u="none" strike="noStrike" dirty="0">
                        <a:solidFill>
                          <a:srgbClr val="000000"/>
                        </a:solidFill>
                        <a:latin typeface="Arial" pitchFamily="34" charset="0"/>
                        <a:cs typeface="Arial" pitchFamily="34" charset="0"/>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Vicerrectorado Académico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UGIULA- Unidad de Gestión de Activos Intangibles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95">
                <a:tc vMerge="1">
                  <a:txBody>
                    <a:bodyPr/>
                    <a:lstStyle/>
                    <a:p>
                      <a:endParaRPr lang="es-VE"/>
                    </a:p>
                  </a:txBody>
                  <a:tcPr/>
                </a:tc>
                <a:tc rowSpan="2">
                  <a:txBody>
                    <a:bodyPr/>
                    <a:lstStyle/>
                    <a:p>
                      <a:pPr algn="ctr" fontAlgn="ctr"/>
                      <a:r>
                        <a:rPr lang="es-VE" sz="850" b="0" i="0" u="none" strike="noStrike">
                          <a:solidFill>
                            <a:srgbClr val="000000"/>
                          </a:solidFill>
                          <a:latin typeface="Arial" pitchFamily="34" charset="0"/>
                          <a:cs typeface="Arial" pitchFamily="34" charset="0"/>
                        </a:rPr>
                        <a:t>Comisión Electoral</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dirty="0">
                          <a:solidFill>
                            <a:srgbClr val="000000"/>
                          </a:solidFill>
                          <a:latin typeface="Arial" pitchFamily="34" charset="0"/>
                          <a:cs typeface="Arial" pitchFamily="34" charset="0"/>
                        </a:rPr>
                        <a:t>Microscopia Electrónica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Oficina de Apoyo al Estudiante Indígena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CDCHTA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Dirección de Tesorería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95">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ctr" fontAlgn="ctr"/>
                      <a:r>
                        <a:rPr lang="es-VE" sz="850" b="0" i="0" u="none" strike="noStrike" dirty="0">
                          <a:solidFill>
                            <a:srgbClr val="000000"/>
                          </a:solidFill>
                          <a:latin typeface="Arial" pitchFamily="34" charset="0"/>
                          <a:cs typeface="Arial" pitchFamily="34" charset="0"/>
                        </a:rPr>
                        <a:t>OFISEULA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Dirección General de Extensión</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CEIDIS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95">
                <a:tc rowSpan="3">
                  <a:txBody>
                    <a:bodyPr/>
                    <a:lstStyle/>
                    <a:p>
                      <a:pPr algn="ctr" fontAlgn="ctr"/>
                      <a:r>
                        <a:rPr lang="es-VE" sz="850" b="1" i="0" u="none" strike="noStrike" dirty="0">
                          <a:solidFill>
                            <a:srgbClr val="000000"/>
                          </a:solidFill>
                          <a:latin typeface="Arial" pitchFamily="34" charset="0"/>
                          <a:cs typeface="Arial" pitchFamily="34" charset="0"/>
                        </a:rPr>
                        <a:t>EVELYN SALCEDO   </a:t>
                      </a:r>
                      <a:r>
                        <a:rPr lang="es-VE" sz="850" b="1" i="0" u="none" strike="noStrike" dirty="0">
                          <a:solidFill>
                            <a:srgbClr val="000000"/>
                          </a:solidFill>
                          <a:latin typeface="Arial" pitchFamily="34" charset="0"/>
                          <a:cs typeface="Arial" pitchFamily="34" charset="0"/>
                          <a:hlinkClick r:id="rId5"/>
                        </a:rPr>
                        <a:t>evelynsr@ula.ve</a:t>
                      </a:r>
                      <a:r>
                        <a:rPr lang="es-VE" sz="850" b="1" i="0" u="none" strike="noStrike" dirty="0">
                          <a:solidFill>
                            <a:srgbClr val="000000"/>
                          </a:solidFill>
                          <a:latin typeface="Arial" pitchFamily="34" charset="0"/>
                          <a:cs typeface="Arial" pitchFamily="34" charset="0"/>
                        </a:rPr>
                        <a:t> </a:t>
                      </a:r>
                      <a:endParaRPr lang="es-VE" sz="850" b="1" i="0" u="none" strike="noStrike" dirty="0" smtClean="0">
                        <a:solidFill>
                          <a:srgbClr val="000000"/>
                        </a:solidFill>
                        <a:latin typeface="Arial" pitchFamily="34" charset="0"/>
                        <a:cs typeface="Arial" pitchFamily="34" charset="0"/>
                      </a:endParaRPr>
                    </a:p>
                    <a:p>
                      <a:pPr algn="ctr" fontAlgn="ctr"/>
                      <a:r>
                        <a:rPr lang="es-VE" sz="850" b="1" i="0" u="none" strike="noStrike" dirty="0" smtClean="0">
                          <a:solidFill>
                            <a:srgbClr val="000000"/>
                          </a:solidFill>
                          <a:latin typeface="Arial" pitchFamily="34" charset="0"/>
                          <a:cs typeface="Arial" pitchFamily="34" charset="0"/>
                        </a:rPr>
                        <a:t>Ext</a:t>
                      </a:r>
                      <a:r>
                        <a:rPr lang="es-VE" sz="850" b="1" i="0" u="none" strike="noStrike" dirty="0">
                          <a:solidFill>
                            <a:srgbClr val="000000"/>
                          </a:solidFill>
                          <a:latin typeface="Arial" pitchFamily="34" charset="0"/>
                          <a:cs typeface="Arial" pitchFamily="34" charset="0"/>
                        </a:rPr>
                        <a:t>. 2537</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smtClean="0">
                          <a:solidFill>
                            <a:srgbClr val="000000"/>
                          </a:solidFill>
                          <a:latin typeface="Arial" pitchFamily="34" charset="0"/>
                          <a:cs typeface="Arial" pitchFamily="34" charset="0"/>
                        </a:rPr>
                        <a:t>Facultad de Arquitectura </a:t>
                      </a:r>
                      <a:r>
                        <a:rPr lang="es-VE" sz="850" b="0" i="0" u="none" strike="noStrike" dirty="0">
                          <a:solidFill>
                            <a:srgbClr val="000000"/>
                          </a:solidFill>
                          <a:latin typeface="Arial" pitchFamily="34" charset="0"/>
                          <a:cs typeface="Arial" pitchFamily="34" charset="0"/>
                        </a:rPr>
                        <a:t>y Diseño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CIDIAT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Consejo de Apelaciones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Dirección de Administración Central</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Núcleo Universitario Valle del Mocotíes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573">
                <a:tc vMerge="1">
                  <a:txBody>
                    <a:bodyPr/>
                    <a:lstStyle/>
                    <a:p>
                      <a:endParaRPr lang="es-VE"/>
                    </a:p>
                  </a:txBody>
                  <a:tcPr/>
                </a:tc>
                <a:tc rowSpan="2">
                  <a:txBody>
                    <a:bodyPr/>
                    <a:lstStyle/>
                    <a:p>
                      <a:pPr algn="ctr" fontAlgn="ctr"/>
                      <a:r>
                        <a:rPr lang="es-VE" sz="850" b="0" i="0" u="none" strike="noStrike">
                          <a:solidFill>
                            <a:srgbClr val="000000"/>
                          </a:solidFill>
                          <a:latin typeface="Arial" pitchFamily="34" charset="0"/>
                          <a:cs typeface="Arial" pitchFamily="34" charset="0"/>
                        </a:rPr>
                        <a:t>BIOTERIO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dirty="0" smtClean="0">
                          <a:solidFill>
                            <a:srgbClr val="000000"/>
                          </a:solidFill>
                          <a:latin typeface="Arial" pitchFamily="34" charset="0"/>
                          <a:cs typeface="Arial" pitchFamily="34" charset="0"/>
                        </a:rPr>
                        <a:t>Facultad de Ciencias</a:t>
                      </a:r>
                      <a:endParaRPr lang="es-VE" sz="850" b="0" i="0" u="none" strike="noStrike" dirty="0">
                        <a:solidFill>
                          <a:srgbClr val="000000"/>
                        </a:solidFill>
                        <a:latin typeface="Arial" pitchFamily="34" charset="0"/>
                        <a:cs typeface="Arial" pitchFamily="34" charset="0"/>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dirty="0">
                          <a:solidFill>
                            <a:srgbClr val="000000"/>
                          </a:solidFill>
                          <a:latin typeface="Arial" pitchFamily="34" charset="0"/>
                          <a:cs typeface="Arial" pitchFamily="34" charset="0"/>
                        </a:rPr>
                        <a:t>CTICA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dirty="0">
                          <a:solidFill>
                            <a:srgbClr val="000000"/>
                          </a:solidFill>
                          <a:latin typeface="Arial" pitchFamily="34" charset="0"/>
                          <a:cs typeface="Arial" pitchFamily="34" charset="0"/>
                        </a:rPr>
                        <a:t>Dirección de Programación y Presupuesto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PLANDES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410">
                <a:tc vMerge="1">
                  <a:txBody>
                    <a:bodyPr/>
                    <a:lstStyle/>
                    <a:p>
                      <a:endParaRPr lang="es-VE"/>
                    </a:p>
                  </a:txBody>
                  <a:tcPr/>
                </a:tc>
                <a:tc vMerge="1">
                  <a:txBody>
                    <a:bodyPr/>
                    <a:lstStyle/>
                    <a:p>
                      <a:endParaRPr lang="es-VE"/>
                    </a:p>
                  </a:txBody>
                  <a:tcPr/>
                </a:tc>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ctr" fontAlgn="ctr"/>
                      <a:r>
                        <a:rPr lang="es-VE" sz="850" b="0" i="0" u="none" strike="noStrike">
                          <a:solidFill>
                            <a:srgbClr val="000000"/>
                          </a:solidFill>
                          <a:latin typeface="Arial" pitchFamily="34" charset="0"/>
                          <a:cs typeface="Arial" pitchFamily="34" charset="0"/>
                        </a:rPr>
                        <a:t>Rectorado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95">
                <a:tc rowSpan="2">
                  <a:txBody>
                    <a:bodyPr/>
                    <a:lstStyle/>
                    <a:p>
                      <a:pPr algn="ctr" fontAlgn="ctr"/>
                      <a:r>
                        <a:rPr lang="sv-SE" sz="850" b="1" i="0" u="none" strike="noStrike" dirty="0">
                          <a:solidFill>
                            <a:srgbClr val="000000"/>
                          </a:solidFill>
                          <a:latin typeface="Arial" pitchFamily="34" charset="0"/>
                          <a:cs typeface="Arial" pitchFamily="34" charset="0"/>
                        </a:rPr>
                        <a:t>KEYLA MORA   </a:t>
                      </a:r>
                      <a:r>
                        <a:rPr lang="sv-SE" sz="850" b="1" i="0" u="none" strike="noStrike" dirty="0" smtClean="0">
                          <a:solidFill>
                            <a:srgbClr val="000000"/>
                          </a:solidFill>
                          <a:latin typeface="Arial" pitchFamily="34" charset="0"/>
                          <a:cs typeface="Arial" pitchFamily="34" charset="0"/>
                          <a:hlinkClick r:id="rId6"/>
                        </a:rPr>
                        <a:t>keylamora@ula.ve</a:t>
                      </a:r>
                      <a:endParaRPr lang="sv-SE" sz="850" b="1" i="0" u="none" strike="noStrike" dirty="0" smtClean="0">
                        <a:solidFill>
                          <a:srgbClr val="000000"/>
                        </a:solidFill>
                        <a:latin typeface="Arial" pitchFamily="34" charset="0"/>
                        <a:cs typeface="Arial" pitchFamily="34" charset="0"/>
                      </a:endParaRPr>
                    </a:p>
                    <a:p>
                      <a:pPr algn="ctr" fontAlgn="ctr"/>
                      <a:r>
                        <a:rPr lang="sv-SE" sz="850" b="1" i="0" u="none" strike="noStrike" dirty="0" smtClean="0">
                          <a:solidFill>
                            <a:srgbClr val="000000"/>
                          </a:solidFill>
                          <a:latin typeface="Arial" pitchFamily="34" charset="0"/>
                          <a:cs typeface="Arial" pitchFamily="34" charset="0"/>
                        </a:rPr>
                        <a:t> </a:t>
                      </a:r>
                      <a:r>
                        <a:rPr lang="sv-SE" sz="850" b="1" i="0" u="none" strike="noStrike" dirty="0">
                          <a:solidFill>
                            <a:srgbClr val="000000"/>
                          </a:solidFill>
                          <a:latin typeface="Arial" pitchFamily="34" charset="0"/>
                          <a:cs typeface="Arial" pitchFamily="34" charset="0"/>
                        </a:rPr>
                        <a:t>Ext. 2532</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a:solidFill>
                            <a:srgbClr val="000000"/>
                          </a:solidFill>
                          <a:latin typeface="Arial" pitchFamily="34" charset="0"/>
                          <a:cs typeface="Arial" pitchFamily="34" charset="0"/>
                        </a:rPr>
                        <a:t>CEP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a:solidFill>
                            <a:srgbClr val="000000"/>
                          </a:solidFill>
                          <a:latin typeface="Arial" pitchFamily="34" charset="0"/>
                          <a:cs typeface="Arial" pitchFamily="34" charset="0"/>
                        </a:rPr>
                        <a:t>Dtes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dirty="0">
                          <a:solidFill>
                            <a:srgbClr val="000000"/>
                          </a:solidFill>
                          <a:latin typeface="Arial" pitchFamily="34" charset="0"/>
                          <a:cs typeface="Arial" pitchFamily="34" charset="0"/>
                        </a:rPr>
                        <a:t>Dirección. Ingeniería y Mantenimiento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850" b="0" i="0" u="none" strike="noStrike" dirty="0" smtClean="0">
                          <a:solidFill>
                            <a:srgbClr val="000000"/>
                          </a:solidFill>
                          <a:latin typeface="Arial" pitchFamily="34" charset="0"/>
                          <a:cs typeface="Arial" pitchFamily="34" charset="0"/>
                        </a:rPr>
                        <a:t>Facultad de Ingeniería</a:t>
                      </a:r>
                      <a:endParaRPr lang="es-VE" sz="850" b="0" i="0" u="none" strike="noStrike" dirty="0">
                        <a:solidFill>
                          <a:srgbClr val="000000"/>
                        </a:solidFill>
                        <a:latin typeface="Arial" pitchFamily="34" charset="0"/>
                        <a:cs typeface="Arial" pitchFamily="34" charset="0"/>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850" b="0" i="0" u="none" strike="noStrike" dirty="0" smtClean="0">
                          <a:solidFill>
                            <a:srgbClr val="000000"/>
                          </a:solidFill>
                          <a:latin typeface="Arial" pitchFamily="34" charset="0"/>
                          <a:cs typeface="Arial" pitchFamily="34" charset="0"/>
                        </a:rPr>
                        <a:t>NUTULA</a:t>
                      </a:r>
                      <a:endParaRPr lang="pt-BR" sz="850" b="0" i="0" u="none" strike="noStrike" dirty="0">
                        <a:solidFill>
                          <a:srgbClr val="000000"/>
                        </a:solidFill>
                        <a:latin typeface="Arial" pitchFamily="34" charset="0"/>
                        <a:cs typeface="Arial" pitchFamily="34" charset="0"/>
                      </a:endParaRP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5">
                <a:tc vMerge="1">
                  <a:txBody>
                    <a:bodyPr/>
                    <a:lstStyle/>
                    <a:p>
                      <a:endParaRPr lang="es-VE"/>
                    </a:p>
                  </a:txBody>
                  <a:tcPr/>
                </a:tc>
                <a:tc vMerge="1">
                  <a:txBody>
                    <a:bodyPr/>
                    <a:lstStyle/>
                    <a:p>
                      <a:endParaRPr lang="es-VE"/>
                    </a:p>
                  </a:txBody>
                  <a:tcPr/>
                </a:tc>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ctr" fontAlgn="ctr"/>
                      <a:r>
                        <a:rPr lang="es-VE" sz="850" b="0" i="0" u="none" strike="noStrike" dirty="0">
                          <a:solidFill>
                            <a:srgbClr val="000000"/>
                          </a:solidFill>
                          <a:latin typeface="Arial" pitchFamily="34" charset="0"/>
                          <a:cs typeface="Arial" pitchFamily="34" charset="0"/>
                        </a:rPr>
                        <a:t>Auditoría Interna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95">
                <a:tc rowSpan="2">
                  <a:txBody>
                    <a:bodyPr/>
                    <a:lstStyle/>
                    <a:p>
                      <a:pPr algn="ctr" fontAlgn="ctr"/>
                      <a:r>
                        <a:rPr lang="pt-BR" sz="850" b="1" i="0" u="none" strike="noStrike" dirty="0">
                          <a:solidFill>
                            <a:srgbClr val="000000"/>
                          </a:solidFill>
                          <a:latin typeface="Arial" pitchFamily="34" charset="0"/>
                          <a:cs typeface="Arial" pitchFamily="34" charset="0"/>
                        </a:rPr>
                        <a:t>REINA DUBOIS </a:t>
                      </a:r>
                      <a:r>
                        <a:rPr lang="pt-BR" sz="850" b="1" i="0" u="none" strike="noStrike" dirty="0" smtClean="0">
                          <a:solidFill>
                            <a:srgbClr val="000000"/>
                          </a:solidFill>
                          <a:latin typeface="Arial" pitchFamily="34" charset="0"/>
                          <a:cs typeface="Arial" pitchFamily="34" charset="0"/>
                          <a:hlinkClick r:id="rId7"/>
                        </a:rPr>
                        <a:t>reinadubois@ula.ve</a:t>
                      </a:r>
                      <a:r>
                        <a:rPr lang="pt-BR" sz="850" b="1" i="0" u="none" strike="noStrike" dirty="0" smtClean="0">
                          <a:solidFill>
                            <a:srgbClr val="000000"/>
                          </a:solidFill>
                          <a:latin typeface="Arial" pitchFamily="34" charset="0"/>
                          <a:cs typeface="Arial" pitchFamily="34" charset="0"/>
                        </a:rPr>
                        <a:t>                   </a:t>
                      </a:r>
                      <a:r>
                        <a:rPr lang="pt-BR" sz="850" b="1" i="0" u="none" strike="noStrike" dirty="0">
                          <a:solidFill>
                            <a:srgbClr val="000000"/>
                          </a:solidFill>
                          <a:latin typeface="Arial" pitchFamily="34" charset="0"/>
                          <a:cs typeface="Arial" pitchFamily="34" charset="0"/>
                        </a:rPr>
                        <a:t>Ext. 2537</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DAES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DIORI</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Dirección de Deportes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Ciencias Forestales y Ambientales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Núcleo Universitario Alberto Adriani</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83">
                <a:tc vMerge="1">
                  <a:txBody>
                    <a:bodyPr/>
                    <a:lstStyle/>
                    <a:p>
                      <a:endParaRPr lang="es-VE"/>
                    </a:p>
                  </a:txBody>
                  <a:tcPr/>
                </a:tc>
                <a:tc>
                  <a:txBody>
                    <a:bodyPr/>
                    <a:lstStyle/>
                    <a:p>
                      <a:pPr algn="ctr" fontAlgn="ctr"/>
                      <a:r>
                        <a:rPr lang="es-VE" sz="850" b="0" i="0" u="none" strike="noStrike">
                          <a:solidFill>
                            <a:srgbClr val="000000"/>
                          </a:solidFill>
                          <a:latin typeface="Arial" pitchFamily="34" charset="0"/>
                          <a:cs typeface="Arial" pitchFamily="34" charset="0"/>
                        </a:rPr>
                        <a:t>DAP</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Dirección de Cultura de la ULA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DSIA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Museo Arqueológico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Programa de  Intercambio Científico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970">
                <a:tc>
                  <a:txBody>
                    <a:bodyPr/>
                    <a:lstStyle/>
                    <a:p>
                      <a:pPr algn="ctr" fontAlgn="ctr"/>
                      <a:r>
                        <a:rPr lang="pt-BR" sz="850" b="1" i="0" u="none" strike="noStrike" dirty="0">
                          <a:solidFill>
                            <a:srgbClr val="000000"/>
                          </a:solidFill>
                          <a:latin typeface="Arial" pitchFamily="34" charset="0"/>
                          <a:cs typeface="Arial" pitchFamily="34" charset="0"/>
                        </a:rPr>
                        <a:t>INDIRA ARÉVALO   </a:t>
                      </a:r>
                      <a:r>
                        <a:rPr lang="pt-BR" sz="850" b="1" i="0" u="none" strike="noStrike" dirty="0" smtClean="0">
                          <a:solidFill>
                            <a:srgbClr val="000000"/>
                          </a:solidFill>
                          <a:latin typeface="Arial" pitchFamily="34" charset="0"/>
                          <a:cs typeface="Arial" pitchFamily="34" charset="0"/>
                          <a:hlinkClick r:id="rId8"/>
                        </a:rPr>
                        <a:t>indiraarevalo@ula.ve</a:t>
                      </a:r>
                      <a:endParaRPr lang="pt-BR" sz="850" b="1" i="0" u="none" strike="noStrike" dirty="0" smtClean="0">
                        <a:solidFill>
                          <a:srgbClr val="000000"/>
                        </a:solidFill>
                        <a:latin typeface="Arial" pitchFamily="34" charset="0"/>
                        <a:cs typeface="Arial" pitchFamily="34" charset="0"/>
                      </a:endParaRPr>
                    </a:p>
                    <a:p>
                      <a:pPr algn="ctr" fontAlgn="ctr"/>
                      <a:r>
                        <a:rPr lang="pt-BR" sz="850" b="1" i="0" u="none" strike="noStrike" dirty="0" smtClean="0">
                          <a:solidFill>
                            <a:srgbClr val="000000"/>
                          </a:solidFill>
                          <a:latin typeface="Arial" pitchFamily="34" charset="0"/>
                          <a:cs typeface="Arial" pitchFamily="34" charset="0"/>
                        </a:rPr>
                        <a:t>Ext</a:t>
                      </a:r>
                      <a:r>
                        <a:rPr lang="pt-BR" sz="850" b="1" i="0" u="none" strike="noStrike" dirty="0">
                          <a:solidFill>
                            <a:srgbClr val="000000"/>
                          </a:solidFill>
                          <a:latin typeface="Arial" pitchFamily="34" charset="0"/>
                          <a:cs typeface="Arial" pitchFamily="34" charset="0"/>
                        </a:rPr>
                        <a:t>. 2508</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Dirección Servicios Generales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Vicerrectorado- Administrativo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Unidad de Atención a las Personas con Discapacidad (UNIADPIS)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s-VE" sz="850" b="0" i="0" u="none" strike="noStrike" dirty="0">
                          <a:solidFill>
                            <a:srgbClr val="000000"/>
                          </a:solidFill>
                          <a:latin typeface="Arial" pitchFamily="34" charset="0"/>
                          <a:cs typeface="Arial" pitchFamily="34" charset="0"/>
                        </a:rPr>
                        <a:t>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83983">
                <a:tc>
                  <a:txBody>
                    <a:bodyPr/>
                    <a:lstStyle/>
                    <a:p>
                      <a:pPr algn="ctr" fontAlgn="ctr"/>
                      <a:r>
                        <a:rPr lang="en-US" sz="850" b="1" i="0" u="none" strike="noStrike" dirty="0">
                          <a:solidFill>
                            <a:srgbClr val="000000"/>
                          </a:solidFill>
                          <a:latin typeface="Arial" pitchFamily="34" charset="0"/>
                          <a:cs typeface="Arial" pitchFamily="34" charset="0"/>
                        </a:rPr>
                        <a:t>MARYORY DUGARTE  </a:t>
                      </a:r>
                      <a:r>
                        <a:rPr lang="en-US" sz="850" b="1" i="0" u="none" strike="noStrike" dirty="0">
                          <a:solidFill>
                            <a:srgbClr val="000000"/>
                          </a:solidFill>
                          <a:latin typeface="Arial" pitchFamily="34" charset="0"/>
                          <a:cs typeface="Arial" pitchFamily="34" charset="0"/>
                          <a:hlinkClick r:id="rId9"/>
                        </a:rPr>
                        <a:t>maryory.dugarte@ula.ve</a:t>
                      </a:r>
                      <a:r>
                        <a:rPr lang="en-US" sz="850" b="1" i="0" u="none" strike="noStrike" dirty="0">
                          <a:solidFill>
                            <a:srgbClr val="000000"/>
                          </a:solidFill>
                          <a:latin typeface="Arial" pitchFamily="34" charset="0"/>
                          <a:cs typeface="Arial" pitchFamily="34" charset="0"/>
                        </a:rPr>
                        <a:t> </a:t>
                      </a:r>
                      <a:endParaRPr lang="en-US" sz="850" b="1" i="0" u="none" strike="noStrike" dirty="0" smtClean="0">
                        <a:solidFill>
                          <a:srgbClr val="000000"/>
                        </a:solidFill>
                        <a:latin typeface="Arial" pitchFamily="34" charset="0"/>
                        <a:cs typeface="Arial" pitchFamily="34" charset="0"/>
                      </a:endParaRPr>
                    </a:p>
                    <a:p>
                      <a:pPr algn="ctr" fontAlgn="ctr"/>
                      <a:r>
                        <a:rPr lang="en-US" sz="850" b="1" i="0" u="none" strike="noStrike" dirty="0" smtClean="0">
                          <a:solidFill>
                            <a:srgbClr val="000000"/>
                          </a:solidFill>
                          <a:latin typeface="Arial" pitchFamily="34" charset="0"/>
                          <a:cs typeface="Arial" pitchFamily="34" charset="0"/>
                        </a:rPr>
                        <a:t>Ext</a:t>
                      </a:r>
                      <a:r>
                        <a:rPr lang="en-US" sz="850" b="1" i="0" u="none" strike="noStrike" dirty="0">
                          <a:solidFill>
                            <a:srgbClr val="000000"/>
                          </a:solidFill>
                          <a:latin typeface="Arial" pitchFamily="34" charset="0"/>
                          <a:cs typeface="Arial" pitchFamily="34" charset="0"/>
                        </a:rPr>
                        <a:t>. 3896</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Facultad de Cs Políticas y Jurídicas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Facultad de Humanidades y Educación</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Facultad de Ciencias Económicas y Sociales</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SERBIULA</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383983">
                <a:tc>
                  <a:txBody>
                    <a:bodyPr/>
                    <a:lstStyle/>
                    <a:p>
                      <a:pPr algn="ctr" fontAlgn="ctr"/>
                      <a:r>
                        <a:rPr lang="es-VE" sz="850" b="1" i="0" u="none" strike="noStrike" dirty="0">
                          <a:solidFill>
                            <a:srgbClr val="000000"/>
                          </a:solidFill>
                          <a:latin typeface="Arial" pitchFamily="34" charset="0"/>
                          <a:cs typeface="Arial" pitchFamily="34" charset="0"/>
                        </a:rPr>
                        <a:t>DORELYS MÉNDEZ  </a:t>
                      </a:r>
                      <a:r>
                        <a:rPr lang="es-VE" sz="850" b="1" i="0" u="none" strike="noStrike" dirty="0" smtClean="0">
                          <a:solidFill>
                            <a:srgbClr val="000000"/>
                          </a:solidFill>
                          <a:latin typeface="Arial" pitchFamily="34" charset="0"/>
                          <a:cs typeface="Arial" pitchFamily="34" charset="0"/>
                          <a:hlinkClick r:id="rId10"/>
                        </a:rPr>
                        <a:t>dorelysm@ula.ve</a:t>
                      </a:r>
                      <a:endParaRPr lang="es-VE" sz="850" b="1" i="0" u="none" strike="noStrike" dirty="0" smtClean="0">
                        <a:solidFill>
                          <a:srgbClr val="000000"/>
                        </a:solidFill>
                        <a:latin typeface="Arial" pitchFamily="34" charset="0"/>
                        <a:cs typeface="Arial" pitchFamily="34" charset="0"/>
                      </a:endParaRPr>
                    </a:p>
                    <a:p>
                      <a:pPr algn="ctr" fontAlgn="ctr"/>
                      <a:r>
                        <a:rPr lang="es-VE" sz="850" b="1" i="0" u="none" strike="noStrike" dirty="0" smtClean="0">
                          <a:solidFill>
                            <a:srgbClr val="000000"/>
                          </a:solidFill>
                          <a:latin typeface="Arial" pitchFamily="34" charset="0"/>
                          <a:cs typeface="Arial" pitchFamily="34" charset="0"/>
                        </a:rPr>
                        <a:t>Ext</a:t>
                      </a:r>
                      <a:r>
                        <a:rPr lang="es-VE" sz="850" b="1" i="0" u="none" strike="noStrike" dirty="0">
                          <a:solidFill>
                            <a:srgbClr val="000000"/>
                          </a:solidFill>
                          <a:latin typeface="Arial" pitchFamily="34" charset="0"/>
                          <a:cs typeface="Arial" pitchFamily="34" charset="0"/>
                        </a:rPr>
                        <a:t>. 3896</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Dirección de Serv.de Prevención y Seguridad</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Servic.de Seguridad y Salud en el Trabajo</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a:solidFill>
                            <a:srgbClr val="000000"/>
                          </a:solidFill>
                          <a:latin typeface="Arial" pitchFamily="34" charset="0"/>
                          <a:cs typeface="Arial" pitchFamily="34" charset="0"/>
                        </a:rPr>
                        <a:t>Dirección de Medios de Comunicación</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Facultad de Arte</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50" b="0" i="0" u="none" strike="noStrike" dirty="0">
                          <a:solidFill>
                            <a:srgbClr val="000000"/>
                          </a:solidFill>
                          <a:latin typeface="Arial" pitchFamily="34" charset="0"/>
                          <a:cs typeface="Arial" pitchFamily="34" charset="0"/>
                        </a:rPr>
                        <a:t> </a:t>
                      </a:r>
                    </a:p>
                  </a:txBody>
                  <a:tcPr marL="3625" marR="3625" marT="3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sp>
        <p:nvSpPr>
          <p:cNvPr id="5"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360355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23528" y="404664"/>
            <a:ext cx="8183880" cy="648072"/>
          </a:xfrm>
        </p:spPr>
        <p:txBody>
          <a:bodyPr>
            <a:normAutofit/>
          </a:bodyPr>
          <a:lstStyle/>
          <a:p>
            <a:r>
              <a:rPr lang="es-ES" sz="2800" dirty="0" smtClean="0"/>
              <a:t>CONTENIDO DE LA </a:t>
            </a:r>
            <a:r>
              <a:rPr lang="es-ES" sz="2800" dirty="0" err="1" smtClean="0"/>
              <a:t>MyC</a:t>
            </a:r>
            <a:r>
              <a:rPr lang="es-ES" sz="2800" dirty="0" smtClean="0"/>
              <a:t> 2019</a:t>
            </a:r>
            <a:endParaRPr lang="es-ES" sz="2800" dirty="0"/>
          </a:p>
        </p:txBody>
      </p:sp>
      <p:grpSp>
        <p:nvGrpSpPr>
          <p:cNvPr id="11" name="10 Grupo"/>
          <p:cNvGrpSpPr/>
          <p:nvPr/>
        </p:nvGrpSpPr>
        <p:grpSpPr>
          <a:xfrm>
            <a:off x="2464090" y="1089920"/>
            <a:ext cx="3476062" cy="526923"/>
            <a:chOff x="4573356" y="1459"/>
            <a:chExt cx="1554497" cy="621798"/>
          </a:xfrm>
          <a:scene3d>
            <a:camera prst="orthographicFront"/>
            <a:lightRig rig="threePt" dir="t">
              <a:rot lat="0" lon="0" rev="7500000"/>
            </a:lightRig>
          </a:scene3d>
        </p:grpSpPr>
        <p:sp>
          <p:nvSpPr>
            <p:cNvPr id="12" name="11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Nombre </a:t>
              </a:r>
              <a:r>
                <a:rPr lang="es-ES" sz="1000" dirty="0"/>
                <a:t>de la Dependencia </a:t>
              </a:r>
            </a:p>
          </p:txBody>
        </p:sp>
      </p:grpSp>
      <p:grpSp>
        <p:nvGrpSpPr>
          <p:cNvPr id="14" name="13 Grupo"/>
          <p:cNvGrpSpPr/>
          <p:nvPr/>
        </p:nvGrpSpPr>
        <p:grpSpPr>
          <a:xfrm>
            <a:off x="2492022" y="1700808"/>
            <a:ext cx="3448130" cy="526923"/>
            <a:chOff x="4573356" y="1459"/>
            <a:chExt cx="1554497" cy="621798"/>
          </a:xfrm>
          <a:scene3d>
            <a:camera prst="orthographicFront"/>
            <a:lightRig rig="threePt" dir="t">
              <a:rot lat="0" lon="0" rev="7500000"/>
            </a:lightRig>
          </a:scene3d>
        </p:grpSpPr>
        <p:sp>
          <p:nvSpPr>
            <p:cNvPr id="15" name="14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Estructura organizativa </a:t>
              </a:r>
              <a:r>
                <a:rPr lang="es-ES" sz="1000" dirty="0"/>
                <a:t>actualizada </a:t>
              </a:r>
            </a:p>
            <a:p>
              <a:endParaRPr lang="es-ES" sz="1000" dirty="0"/>
            </a:p>
          </p:txBody>
        </p:sp>
      </p:grpSp>
      <p:grpSp>
        <p:nvGrpSpPr>
          <p:cNvPr id="17" name="16 Grupo"/>
          <p:cNvGrpSpPr/>
          <p:nvPr/>
        </p:nvGrpSpPr>
        <p:grpSpPr>
          <a:xfrm>
            <a:off x="2492022" y="2348880"/>
            <a:ext cx="3448130" cy="526923"/>
            <a:chOff x="4573356" y="1459"/>
            <a:chExt cx="1554497" cy="621798"/>
          </a:xfrm>
          <a:scene3d>
            <a:camera prst="orthographicFront"/>
            <a:lightRig rig="threePt" dir="t">
              <a:rot lat="0" lon="0" rev="7500000"/>
            </a:lightRig>
          </a:scene3d>
        </p:grpSpPr>
        <p:sp>
          <p:nvSpPr>
            <p:cNvPr id="18" name="17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Marco normativo</a:t>
              </a:r>
              <a:r>
                <a:rPr lang="es-ES" sz="1000" dirty="0"/>
                <a:t>: Creación, Misión Visión</a:t>
              </a:r>
            </a:p>
            <a:p>
              <a:pPr algn="ctr"/>
              <a:endParaRPr lang="es-ES" sz="1000" dirty="0"/>
            </a:p>
          </p:txBody>
        </p:sp>
      </p:grpSp>
      <p:grpSp>
        <p:nvGrpSpPr>
          <p:cNvPr id="21" name="20 Grupo"/>
          <p:cNvGrpSpPr/>
          <p:nvPr/>
        </p:nvGrpSpPr>
        <p:grpSpPr>
          <a:xfrm>
            <a:off x="2492022" y="2996952"/>
            <a:ext cx="3448129" cy="648072"/>
            <a:chOff x="4573356" y="1459"/>
            <a:chExt cx="1554497" cy="621798"/>
          </a:xfrm>
          <a:scene3d>
            <a:camera prst="orthographicFront"/>
            <a:lightRig rig="threePt" dir="t">
              <a:rot lat="0" lon="0" rev="7500000"/>
            </a:lightRig>
          </a:scene3d>
        </p:grpSpPr>
        <p:sp>
          <p:nvSpPr>
            <p:cNvPr id="22" name="21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Líneas y planes acción </a:t>
              </a:r>
              <a:r>
                <a:rPr lang="es-ES" sz="1000" b="1" dirty="0" smtClean="0"/>
                <a:t>2019</a:t>
              </a:r>
            </a:p>
            <a:p>
              <a:pPr algn="ctr"/>
              <a:r>
                <a:rPr lang="es-ES" sz="1000" dirty="0" smtClean="0"/>
                <a:t> </a:t>
              </a:r>
              <a:r>
                <a:rPr lang="es-ES" sz="1000" dirty="0"/>
                <a:t>(Plan de la Patria 2019-2025)</a:t>
              </a:r>
            </a:p>
            <a:p>
              <a:pPr algn="ctr"/>
              <a:endParaRPr lang="es-ES" sz="1000" dirty="0"/>
            </a:p>
          </p:txBody>
        </p:sp>
      </p:grpSp>
      <p:grpSp>
        <p:nvGrpSpPr>
          <p:cNvPr id="25" name="24 Grupo"/>
          <p:cNvGrpSpPr/>
          <p:nvPr/>
        </p:nvGrpSpPr>
        <p:grpSpPr>
          <a:xfrm>
            <a:off x="1979713" y="3717032"/>
            <a:ext cx="4320480" cy="678743"/>
            <a:chOff x="4573356" y="1459"/>
            <a:chExt cx="1554497" cy="621798"/>
          </a:xfrm>
          <a:scene3d>
            <a:camera prst="orthographicFront"/>
            <a:lightRig rig="threePt" dir="t">
              <a:rot lat="0" lon="0" rev="7500000"/>
            </a:lightRig>
          </a:scene3d>
        </p:grpSpPr>
        <p:sp>
          <p:nvSpPr>
            <p:cNvPr id="26" name="25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7" name="Cheurón 4"/>
            <p:cNvSpPr/>
            <p:nvPr/>
          </p:nvSpPr>
          <p:spPr>
            <a:xfrm>
              <a:off x="4757683" y="1459"/>
              <a:ext cx="1266537"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r>
                <a:rPr lang="es-ES" sz="1000" b="1" dirty="0"/>
                <a:t>La Memoria</a:t>
              </a:r>
            </a:p>
            <a:p>
              <a:pPr marL="0" lvl="1">
                <a:buFont typeface="Arial" pitchFamily="34" charset="0"/>
                <a:buChar char="•"/>
              </a:pPr>
              <a:r>
                <a:rPr lang="es-ES" sz="1000" dirty="0"/>
                <a:t>Resultados institucionales mas resaltantes </a:t>
              </a:r>
            </a:p>
            <a:p>
              <a:pPr marL="0" lvl="1">
                <a:buFont typeface="Arial" pitchFamily="34" charset="0"/>
                <a:buChar char="•"/>
              </a:pPr>
              <a:r>
                <a:rPr lang="es-ES" sz="1000" dirty="0"/>
                <a:t>Cuadro resumen de logros (</a:t>
              </a:r>
              <a:r>
                <a:rPr lang="es-ES" sz="1000" dirty="0" smtClean="0"/>
                <a:t>SIREPOA</a:t>
              </a:r>
              <a:r>
                <a:rPr lang="es-ES" sz="1000" dirty="0"/>
                <a:t>).</a:t>
              </a:r>
            </a:p>
            <a:p>
              <a:pPr marL="0" lvl="1">
                <a:buFont typeface="Arial" pitchFamily="34" charset="0"/>
                <a:buChar char="•"/>
              </a:pPr>
              <a:r>
                <a:rPr lang="es-ES" sz="1000" dirty="0"/>
                <a:t>Comentarios</a:t>
              </a:r>
            </a:p>
          </p:txBody>
        </p:sp>
      </p:grpSp>
      <p:grpSp>
        <p:nvGrpSpPr>
          <p:cNvPr id="28" name="27 Grupo"/>
          <p:cNvGrpSpPr/>
          <p:nvPr/>
        </p:nvGrpSpPr>
        <p:grpSpPr>
          <a:xfrm>
            <a:off x="1979712" y="4395776"/>
            <a:ext cx="4392488" cy="712276"/>
            <a:chOff x="4573356" y="1459"/>
            <a:chExt cx="1554497" cy="621798"/>
          </a:xfrm>
          <a:scene3d>
            <a:camera prst="orthographicFront"/>
            <a:lightRig rig="threePt" dir="t">
              <a:rot lat="0" lon="0" rev="7500000"/>
            </a:lightRig>
          </a:scene3d>
        </p:grpSpPr>
        <p:sp>
          <p:nvSpPr>
            <p:cNvPr id="29" name="28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Cheurón 4"/>
            <p:cNvSpPr/>
            <p:nvPr/>
          </p:nvSpPr>
          <p:spPr>
            <a:xfrm>
              <a:off x="4744777" y="1459"/>
              <a:ext cx="127944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r>
                <a:rPr lang="es-ES" sz="1000" b="1" dirty="0"/>
                <a:t>La Cuenta: </a:t>
              </a:r>
              <a:r>
                <a:rPr lang="es-ES" sz="1000" dirty="0"/>
                <a:t>Cuadros presupuestarios y financieros</a:t>
              </a:r>
            </a:p>
            <a:p>
              <a:pPr marL="0" lvl="1">
                <a:buFont typeface="Arial" pitchFamily="34" charset="0"/>
                <a:buChar char="•"/>
              </a:pPr>
              <a:r>
                <a:rPr lang="es-ES" sz="1000" dirty="0"/>
                <a:t>Ejecución Presupuesto de Egresos (GASTOS)</a:t>
              </a:r>
            </a:p>
            <a:p>
              <a:pPr marL="0" lvl="1">
                <a:buFont typeface="Arial" pitchFamily="34" charset="0"/>
                <a:buChar char="•"/>
              </a:pPr>
              <a:r>
                <a:rPr lang="es-ES" sz="1000" dirty="0"/>
                <a:t>Ejecución Presupuesto de Recursos (INGRESOS)</a:t>
              </a:r>
            </a:p>
            <a:p>
              <a:pPr marL="0" lvl="1">
                <a:buFont typeface="Arial" pitchFamily="34" charset="0"/>
                <a:buChar char="•"/>
              </a:pPr>
              <a:r>
                <a:rPr lang="es-ES" sz="1000" dirty="0"/>
                <a:t>Comentarios</a:t>
              </a:r>
            </a:p>
          </p:txBody>
        </p:sp>
      </p:grpSp>
      <p:grpSp>
        <p:nvGrpSpPr>
          <p:cNvPr id="31" name="30 Grupo"/>
          <p:cNvGrpSpPr/>
          <p:nvPr/>
        </p:nvGrpSpPr>
        <p:grpSpPr>
          <a:xfrm>
            <a:off x="1979712" y="5229200"/>
            <a:ext cx="4320480" cy="720080"/>
            <a:chOff x="4573356" y="1459"/>
            <a:chExt cx="1554497" cy="621798"/>
          </a:xfrm>
          <a:scene3d>
            <a:camera prst="orthographicFront"/>
            <a:lightRig rig="threePt" dir="t">
              <a:rot lat="0" lon="0" rev="7500000"/>
            </a:lightRig>
          </a:scene3d>
        </p:grpSpPr>
        <p:sp>
          <p:nvSpPr>
            <p:cNvPr id="32" name="31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3" name="Cheurón 4"/>
            <p:cNvSpPr/>
            <p:nvPr/>
          </p:nvSpPr>
          <p:spPr>
            <a:xfrm>
              <a:off x="4747634" y="1459"/>
              <a:ext cx="1276586"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r>
                <a:rPr lang="es-ES" sz="1000" b="1" dirty="0"/>
                <a:t>Obstáculos durante la gestión</a:t>
              </a:r>
            </a:p>
            <a:p>
              <a:pPr marL="0" lvl="1">
                <a:buFont typeface="Arial" pitchFamily="34" charset="0"/>
                <a:buChar char="•"/>
              </a:pPr>
              <a:r>
                <a:rPr lang="es-ES" sz="1000" dirty="0"/>
                <a:t>Técnicos</a:t>
              </a:r>
            </a:p>
            <a:p>
              <a:pPr marL="0" lvl="1">
                <a:buFont typeface="Arial" pitchFamily="34" charset="0"/>
                <a:buChar char="•"/>
              </a:pPr>
              <a:r>
                <a:rPr lang="es-ES" sz="1000" dirty="0"/>
                <a:t>Presupuestarios</a:t>
              </a:r>
            </a:p>
            <a:p>
              <a:pPr marL="0" lvl="1">
                <a:buFont typeface="Arial" pitchFamily="34" charset="0"/>
                <a:buChar char="•"/>
              </a:pPr>
              <a:r>
                <a:rPr lang="es-ES" sz="1000" dirty="0"/>
                <a:t>Otros</a:t>
              </a:r>
            </a:p>
          </p:txBody>
        </p:sp>
      </p:grpSp>
      <p:sp>
        <p:nvSpPr>
          <p:cNvPr id="34" name="33 Flecha derecha">
            <a:hlinkClick r:id="rId3" action="ppaction://hlinksldjump"/>
          </p:cNvPr>
          <p:cNvSpPr/>
          <p:nvPr/>
        </p:nvSpPr>
        <p:spPr>
          <a:xfrm>
            <a:off x="8308706"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3245854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183880" cy="1051560"/>
          </a:xfrm>
        </p:spPr>
        <p:txBody>
          <a:bodyPr>
            <a:normAutofit fontScale="90000"/>
          </a:bodyPr>
          <a:lstStyle/>
          <a:p>
            <a:pPr algn="ctr"/>
            <a:r>
              <a:rPr lang="es-ES" dirty="0" smtClean="0"/>
              <a:t>La CUENTA </a:t>
            </a:r>
            <a:br>
              <a:rPr lang="es-ES" dirty="0" smtClean="0"/>
            </a:br>
            <a:r>
              <a:rPr lang="es-ES" dirty="0" smtClean="0"/>
              <a:t>Cuadros presupuestarios y financieros</a:t>
            </a:r>
            <a:endParaRPr lang="es-ES" sz="2700" dirty="0"/>
          </a:p>
        </p:txBody>
      </p:sp>
      <p:sp>
        <p:nvSpPr>
          <p:cNvPr id="3"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4" name="2 Marcador de contenido"/>
          <p:cNvSpPr>
            <a:spLocks noGrp="1"/>
          </p:cNvSpPr>
          <p:nvPr>
            <p:ph idx="1"/>
          </p:nvPr>
        </p:nvSpPr>
        <p:spPr>
          <a:xfrm>
            <a:off x="4067944" y="4653136"/>
            <a:ext cx="4536504" cy="648072"/>
          </a:xfrm>
        </p:spPr>
        <p:txBody>
          <a:bodyPr/>
          <a:lstStyle/>
          <a:p>
            <a:pPr marL="0" indent="0" algn="ctr">
              <a:buNone/>
            </a:pPr>
            <a:r>
              <a:rPr lang="es-ES" dirty="0" smtClean="0"/>
              <a:t>Econ. Evelyn Salcedo</a:t>
            </a:r>
            <a:endParaRPr lang="es-ES" dirty="0"/>
          </a:p>
        </p:txBody>
      </p:sp>
    </p:spTree>
    <p:extLst>
      <p:ext uri="{BB962C8B-B14F-4D97-AF65-F5344CB8AC3E}">
        <p14:creationId xmlns:p14="http://schemas.microsoft.com/office/powerpoint/2010/main" val="197091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281" y="116632"/>
            <a:ext cx="8183880" cy="720080"/>
          </a:xfrm>
        </p:spPr>
        <p:txBody>
          <a:bodyPr>
            <a:noAutofit/>
          </a:bodyPr>
          <a:lstStyle/>
          <a:p>
            <a:r>
              <a:rPr lang="es-VE" sz="2400" dirty="0" smtClean="0"/>
              <a:t>Cuadro presupuestario y financiero -EGRESOS</a:t>
            </a:r>
            <a:endParaRPr lang="es-ES" sz="2400" dirty="0"/>
          </a:p>
        </p:txBody>
      </p:sp>
      <p:sp>
        <p:nvSpPr>
          <p:cNvPr id="5" name="4 Flecha derecha">
            <a:hlinkClick r:id="rId2" action="ppaction://hlinkfil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 name="2 Tabla"/>
          <p:cNvGraphicFramePr>
            <a:graphicFrameLocks noGrp="1"/>
          </p:cNvGraphicFramePr>
          <p:nvPr>
            <p:extLst>
              <p:ext uri="{D42A27DB-BD31-4B8C-83A1-F6EECF244321}">
                <p14:modId xmlns:p14="http://schemas.microsoft.com/office/powerpoint/2010/main" val="2356850739"/>
              </p:ext>
            </p:extLst>
          </p:nvPr>
        </p:nvGraphicFramePr>
        <p:xfrm>
          <a:off x="1835694" y="836705"/>
          <a:ext cx="5904658" cy="4987704"/>
        </p:xfrm>
        <a:graphic>
          <a:graphicData uri="http://schemas.openxmlformats.org/drawingml/2006/table">
            <a:tbl>
              <a:tblPr/>
              <a:tblGrid>
                <a:gridCol w="871885"/>
                <a:gridCol w="843230"/>
                <a:gridCol w="843230"/>
                <a:gridCol w="847323"/>
                <a:gridCol w="847323"/>
                <a:gridCol w="847323"/>
                <a:gridCol w="804344"/>
              </a:tblGrid>
              <a:tr h="116631">
                <a:tc gridSpan="7">
                  <a:txBody>
                    <a:bodyPr/>
                    <a:lstStyle/>
                    <a:p>
                      <a:pPr algn="ctr" fontAlgn="b"/>
                      <a:r>
                        <a:rPr lang="es-ES" sz="600" b="1" i="0" u="none" strike="noStrike" dirty="0">
                          <a:solidFill>
                            <a:srgbClr val="000000"/>
                          </a:solidFill>
                          <a:effectLst/>
                          <a:latin typeface="Arial"/>
                        </a:rPr>
                        <a:t>Cuadro Resumen Proyectos y Acciones Centralizadas</a:t>
                      </a:r>
                    </a:p>
                  </a:txBody>
                  <a:tcPr marL="4138" marR="4138" marT="4138"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16631">
                <a:tc gridSpan="7">
                  <a:txBody>
                    <a:bodyPr/>
                    <a:lstStyle/>
                    <a:p>
                      <a:pPr algn="ctr" fontAlgn="b"/>
                      <a:r>
                        <a:rPr lang="es-ES" sz="600" b="1" i="0" u="none" strike="noStrike">
                          <a:solidFill>
                            <a:srgbClr val="000000"/>
                          </a:solidFill>
                          <a:effectLst/>
                          <a:latin typeface="Arial"/>
                        </a:rPr>
                        <a:t>Memoria y Cuenta 2019</a:t>
                      </a:r>
                    </a:p>
                  </a:txBody>
                  <a:tcPr marL="4138" marR="4138" marT="4138"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16631">
                <a:tc gridSpan="7">
                  <a:txBody>
                    <a:bodyPr/>
                    <a:lstStyle/>
                    <a:p>
                      <a:pPr algn="ctr" fontAlgn="b"/>
                      <a:r>
                        <a:rPr lang="es-ES" sz="600" b="1" i="0" u="none" strike="noStrike" dirty="0">
                          <a:solidFill>
                            <a:srgbClr val="000000"/>
                          </a:solidFill>
                          <a:effectLst/>
                          <a:latin typeface="Arial"/>
                        </a:rPr>
                        <a:t>Ejecución Presupuesto de Egresos (GASTOS)</a:t>
                      </a: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7192">
                <a:tc>
                  <a:txBody>
                    <a:bodyPr/>
                    <a:lstStyle/>
                    <a:p>
                      <a:pPr algn="l" fontAlgn="b"/>
                      <a:r>
                        <a:rPr lang="es-ES" sz="500" b="1" i="0" u="none" strike="noStrike">
                          <a:solidFill>
                            <a:srgbClr val="FFFFFF"/>
                          </a:solidFill>
                          <a:effectLst/>
                          <a:latin typeface="Arial"/>
                        </a:rPr>
                        <a:t>Dependencia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r>
              <a:tr h="97192">
                <a:tc>
                  <a:txBody>
                    <a:bodyPr/>
                    <a:lstStyle/>
                    <a:p>
                      <a:pPr algn="l" fontAlgn="b"/>
                      <a:r>
                        <a:rPr lang="es-ES" sz="500" b="1" i="0" u="none" strike="noStrike">
                          <a:solidFill>
                            <a:srgbClr val="FFFFFF"/>
                          </a:solidFill>
                          <a:effectLst/>
                          <a:latin typeface="Arial"/>
                        </a:rPr>
                        <a:t>Proyecto</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Todos</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r>
              <a:tr h="291577">
                <a:tc>
                  <a:txBody>
                    <a:bodyPr/>
                    <a:lstStyle/>
                    <a:p>
                      <a:pPr algn="ctr" fontAlgn="ctr"/>
                      <a:r>
                        <a:rPr lang="es-ES" sz="500" b="1" i="0" u="none" strike="noStrike">
                          <a:solidFill>
                            <a:srgbClr val="FFFFFF"/>
                          </a:solidFill>
                          <a:effectLst/>
                          <a:latin typeface="Arial"/>
                        </a:rPr>
                        <a:t>Proyectos</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ctr" fontAlgn="b"/>
                      <a:r>
                        <a:rPr lang="es-ES" sz="500" b="0" i="0" u="none" strike="noStrike">
                          <a:solidFill>
                            <a:srgbClr val="000000"/>
                          </a:solidFill>
                          <a:effectLst/>
                          <a:latin typeface="Arial"/>
                        </a:rPr>
                        <a:t>01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02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03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04</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05</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06</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FFFFFF"/>
                          </a:solidFill>
                          <a:effectLst/>
                          <a:latin typeface="Arial"/>
                        </a:rPr>
                        <a:t>Total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577">
                <a:tc>
                  <a:txBody>
                    <a:bodyPr/>
                    <a:lstStyle/>
                    <a:p>
                      <a:pPr algn="ctr" fontAlgn="ctr"/>
                      <a:r>
                        <a:rPr lang="es-ES" sz="500" b="1" i="0" u="none" strike="noStrike">
                          <a:solidFill>
                            <a:srgbClr val="FFFFFF"/>
                          </a:solidFill>
                          <a:effectLst/>
                          <a:latin typeface="Arial"/>
                        </a:rPr>
                        <a:t>Partida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ctr" fontAlgn="b"/>
                      <a:r>
                        <a:rPr lang="es-ES" sz="500" b="1" i="0" u="none" strike="noStrike">
                          <a:solidFill>
                            <a:srgbClr val="000000"/>
                          </a:solidFill>
                          <a:effectLst/>
                          <a:latin typeface="Arial"/>
                        </a:rPr>
                        <a:t>401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404</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407</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52">
                <a:tc>
                  <a:txBody>
                    <a:bodyPr/>
                    <a:lstStyle/>
                    <a:p>
                      <a:pPr algn="ctr" fontAlgn="b"/>
                      <a:r>
                        <a:rPr lang="es-ES" sz="500" b="1" i="0" u="none" strike="noStrike">
                          <a:solidFill>
                            <a:srgbClr val="000000"/>
                          </a:solidFill>
                          <a:effectLst/>
                          <a:latin typeface="Arial"/>
                        </a:rPr>
                        <a:t>411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FFFFFF"/>
                          </a:solidFill>
                          <a:effectLst/>
                          <a:latin typeface="Arial"/>
                        </a:rPr>
                        <a:t>Total</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r>
              <a:tr h="97192">
                <a:tc>
                  <a:txBody>
                    <a:bodyPr/>
                    <a:lstStyle/>
                    <a:p>
                      <a:pPr algn="l" fontAlgn="b"/>
                      <a:r>
                        <a:rPr lang="es-ES" sz="500" b="1" i="0" u="none" strike="noStrike">
                          <a:solidFill>
                            <a:srgbClr val="FFFFFF"/>
                          </a:solidFill>
                          <a:effectLst/>
                          <a:latin typeface="Arial"/>
                        </a:rPr>
                        <a:t>Dependencia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r>
              <a:tr h="183829">
                <a:tc>
                  <a:txBody>
                    <a:bodyPr/>
                    <a:lstStyle/>
                    <a:p>
                      <a:pPr algn="l" fontAlgn="b"/>
                      <a:r>
                        <a:rPr lang="es-ES" sz="500" b="1" i="0" u="none" strike="noStrike">
                          <a:solidFill>
                            <a:srgbClr val="FFFFFF"/>
                          </a:solidFill>
                          <a:effectLst/>
                          <a:latin typeface="Arial"/>
                        </a:rPr>
                        <a:t>Acción Centralizada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Todos</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r>
              <a:tr h="291577">
                <a:tc>
                  <a:txBody>
                    <a:bodyPr/>
                    <a:lstStyle/>
                    <a:p>
                      <a:pPr algn="ctr" fontAlgn="ctr"/>
                      <a:r>
                        <a:rPr lang="es-ES" sz="500" b="1" i="0" u="none" strike="noStrike">
                          <a:solidFill>
                            <a:srgbClr val="FFFFFF"/>
                          </a:solidFill>
                          <a:effectLst/>
                          <a:latin typeface="Arial"/>
                        </a:rPr>
                        <a:t>Acc Centralizadas</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ctr" fontAlgn="b"/>
                      <a:r>
                        <a:rPr lang="es-ES" sz="500" b="0" i="0" u="none" strike="noStrike">
                          <a:solidFill>
                            <a:srgbClr val="000000"/>
                          </a:solidFill>
                          <a:effectLst/>
                          <a:latin typeface="Arial"/>
                        </a:rPr>
                        <a:t>91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92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0" i="0" u="none" strike="noStrike">
                          <a:solidFill>
                            <a:srgbClr val="000000"/>
                          </a:solidFill>
                          <a:effectLst/>
                          <a:latin typeface="Arial"/>
                        </a:rPr>
                        <a:t>93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FFFFFF"/>
                          </a:solidFill>
                          <a:effectLst/>
                          <a:latin typeface="Arial"/>
                        </a:rPr>
                        <a:t>Total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577">
                <a:tc>
                  <a:txBody>
                    <a:bodyPr/>
                    <a:lstStyle/>
                    <a:p>
                      <a:pPr algn="ctr" fontAlgn="ctr"/>
                      <a:r>
                        <a:rPr lang="es-ES" sz="500" b="1" i="0" u="none" strike="noStrike">
                          <a:solidFill>
                            <a:srgbClr val="FFFFFF"/>
                          </a:solidFill>
                          <a:effectLst/>
                          <a:latin typeface="Arial"/>
                        </a:rPr>
                        <a:t>Partida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ctr" fontAlgn="b"/>
                      <a:r>
                        <a:rPr lang="es-ES" sz="500" b="1" i="0" u="none" strike="noStrike">
                          <a:solidFill>
                            <a:srgbClr val="000000"/>
                          </a:solidFill>
                          <a:effectLst/>
                          <a:latin typeface="Arial"/>
                        </a:rPr>
                        <a:t>401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404</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407</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000000"/>
                          </a:solidFill>
                          <a:effectLst/>
                          <a:latin typeface="Arial"/>
                        </a:rPr>
                        <a:t>411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92">
                <a:tc>
                  <a:txBody>
                    <a:bodyPr/>
                    <a:lstStyle/>
                    <a:p>
                      <a:pPr algn="ctr" fontAlgn="b"/>
                      <a:r>
                        <a:rPr lang="es-ES" sz="500" b="1" i="0" u="none" strike="noStrike">
                          <a:solidFill>
                            <a:srgbClr val="FFFFFF"/>
                          </a:solidFill>
                          <a:effectLst/>
                          <a:latin typeface="Arial"/>
                        </a:rPr>
                        <a:t>Total</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ctr" fontAlgn="b"/>
                      <a:r>
                        <a:rPr lang="es-ES" sz="500" b="1" i="0" u="none" strike="noStrike">
                          <a:solidFill>
                            <a:srgbClr val="FFFFFF"/>
                          </a:solidFill>
                          <a:effectLst/>
                          <a:latin typeface="Arial"/>
                        </a:rPr>
                        <a:t>Total Proy+ACC</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97192">
                <a:tc>
                  <a:txBody>
                    <a:bodyPr/>
                    <a:lstStyle/>
                    <a:p>
                      <a:pPr algn="l" fontAlgn="b"/>
                      <a:r>
                        <a:rPr lang="es-ES" sz="400" b="0" i="0" u="none" strike="noStrike">
                          <a:solidFill>
                            <a:srgbClr val="000000"/>
                          </a:solidFill>
                          <a:effectLst/>
                          <a:latin typeface="Arial"/>
                        </a:rPr>
                        <a:t>Fuente: SUGPS 2019</a:t>
                      </a: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dirty="0">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4" name="3 Llamada rectangular"/>
          <p:cNvSpPr/>
          <p:nvPr/>
        </p:nvSpPr>
        <p:spPr>
          <a:xfrm>
            <a:off x="1558834" y="860686"/>
            <a:ext cx="1212966" cy="21602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900" dirty="0" smtClean="0"/>
              <a:t>Colocar código</a:t>
            </a:r>
            <a:endParaRPr lang="es-ES" sz="900" dirty="0"/>
          </a:p>
        </p:txBody>
      </p:sp>
      <p:cxnSp>
        <p:nvCxnSpPr>
          <p:cNvPr id="9" name="8 Conector recto de flecha"/>
          <p:cNvCxnSpPr>
            <a:stCxn id="4" idx="3"/>
          </p:cNvCxnSpPr>
          <p:nvPr/>
        </p:nvCxnSpPr>
        <p:spPr>
          <a:xfrm>
            <a:off x="2771800" y="968698"/>
            <a:ext cx="269589" cy="252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45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13281" y="116632"/>
            <a:ext cx="8183880" cy="720080"/>
          </a:xfrm>
        </p:spPr>
        <p:txBody>
          <a:bodyPr>
            <a:noAutofit/>
          </a:bodyPr>
          <a:lstStyle/>
          <a:p>
            <a:r>
              <a:rPr lang="es-VE" sz="2000" dirty="0" smtClean="0"/>
              <a:t>Cuadro presupuestario y financiero - INGRESOS</a:t>
            </a:r>
            <a:endParaRPr lang="es-ES" sz="2000" dirty="0"/>
          </a:p>
        </p:txBody>
      </p:sp>
      <p:graphicFrame>
        <p:nvGraphicFramePr>
          <p:cNvPr id="6" name="5 Tabla"/>
          <p:cNvGraphicFramePr>
            <a:graphicFrameLocks noGrp="1"/>
          </p:cNvGraphicFramePr>
          <p:nvPr>
            <p:extLst>
              <p:ext uri="{D42A27DB-BD31-4B8C-83A1-F6EECF244321}">
                <p14:modId xmlns:p14="http://schemas.microsoft.com/office/powerpoint/2010/main" val="3438464042"/>
              </p:ext>
            </p:extLst>
          </p:nvPr>
        </p:nvGraphicFramePr>
        <p:xfrm>
          <a:off x="683568" y="1340768"/>
          <a:ext cx="7708899" cy="3888433"/>
        </p:xfrm>
        <a:graphic>
          <a:graphicData uri="http://schemas.openxmlformats.org/drawingml/2006/table">
            <a:tbl>
              <a:tblPr/>
              <a:tblGrid>
                <a:gridCol w="1284817"/>
                <a:gridCol w="1132542"/>
                <a:gridCol w="1180128"/>
                <a:gridCol w="1027853"/>
                <a:gridCol w="1027853"/>
                <a:gridCol w="1027853"/>
                <a:gridCol w="1027853"/>
              </a:tblGrid>
              <a:tr h="244941">
                <a:tc gridSpan="7">
                  <a:txBody>
                    <a:bodyPr/>
                    <a:lstStyle/>
                    <a:p>
                      <a:pPr algn="ctr" fontAlgn="b"/>
                      <a:r>
                        <a:rPr lang="es-ES" sz="1400" b="1" i="0" u="none" strike="noStrike" dirty="0">
                          <a:solidFill>
                            <a:srgbClr val="000000"/>
                          </a:solidFill>
                          <a:effectLst/>
                          <a:latin typeface="Arial"/>
                        </a:rPr>
                        <a:t>Cuadro Resumen Proyectos y Acciones Centralizadas</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4941">
                <a:tc gridSpan="7">
                  <a:txBody>
                    <a:bodyPr/>
                    <a:lstStyle/>
                    <a:p>
                      <a:pPr algn="ctr" fontAlgn="b"/>
                      <a:r>
                        <a:rPr lang="es-ES" sz="1400" b="1" i="0" u="none" strike="noStrike">
                          <a:solidFill>
                            <a:srgbClr val="000000"/>
                          </a:solidFill>
                          <a:effectLst/>
                          <a:latin typeface="Arial"/>
                        </a:rPr>
                        <a:t>Memoria y Cuenta 2019</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4941">
                <a:tc gridSpan="7">
                  <a:txBody>
                    <a:bodyPr/>
                    <a:lstStyle/>
                    <a:p>
                      <a:pPr algn="ctr" fontAlgn="b"/>
                      <a:r>
                        <a:rPr lang="es-ES" sz="1400" b="1" i="0" u="none" strike="noStrike" dirty="0">
                          <a:solidFill>
                            <a:srgbClr val="000000"/>
                          </a:solidFill>
                          <a:effectLst/>
                          <a:latin typeface="Arial"/>
                        </a:rPr>
                        <a:t>Ejecución Presupuesto de Recursos (INGRESOS)</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4941">
                <a:tc>
                  <a:txBody>
                    <a:bodyPr/>
                    <a:lstStyle/>
                    <a:p>
                      <a:pPr algn="ctr" fontAlgn="b"/>
                      <a:endParaRPr lang="es-ES" sz="1400" b="1" i="0" u="none" strike="noStrike" dirty="0">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4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dirty="0">
                        <a:solidFill>
                          <a:srgbClr val="000000"/>
                        </a:solidFill>
                        <a:effectLst/>
                        <a:latin typeface="Arial"/>
                      </a:endParaRPr>
                    </a:p>
                  </a:txBody>
                  <a:tcPr marL="9525" marR="9525" marT="9525" marB="0" anchor="b">
                    <a:lnL>
                      <a:noFill/>
                    </a:lnL>
                    <a:lnR>
                      <a:noFill/>
                    </a:lnR>
                    <a:lnT>
                      <a:noFill/>
                    </a:lnT>
                    <a:lnB>
                      <a:noFill/>
                    </a:lnB>
                  </a:tcPr>
                </a:tc>
              </a:tr>
              <a:tr h="285764">
                <a:tc>
                  <a:txBody>
                    <a:bodyPr/>
                    <a:lstStyle/>
                    <a:p>
                      <a:pPr algn="l" fontAlgn="b"/>
                      <a:r>
                        <a:rPr lang="es-ES" sz="1100" b="1" i="0" u="none" strike="noStrike">
                          <a:solidFill>
                            <a:srgbClr val="FFFFFF"/>
                          </a:solidFill>
                          <a:effectLst/>
                          <a:latin typeface="Arial"/>
                        </a:rPr>
                        <a:t>Dependencia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11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r>
              <a:tr h="285764">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49058">
                <a:tc>
                  <a:txBody>
                    <a:bodyPr/>
                    <a:lstStyle/>
                    <a:p>
                      <a:pPr algn="ctr" fontAlgn="ctr"/>
                      <a:r>
                        <a:rPr lang="es-ES" sz="1100" b="1" i="0" u="none" strike="noStrike">
                          <a:solidFill>
                            <a:srgbClr val="FFFFFF"/>
                          </a:solidFill>
                          <a:effectLst/>
                          <a:latin typeface="Arial"/>
                        </a:rPr>
                        <a:t>Denominación (Ramos)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Presupuesto Inicial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dirty="0">
                          <a:solidFill>
                            <a:srgbClr val="FFFFFF"/>
                          </a:solidFill>
                          <a:effectLst/>
                          <a:latin typeface="Arial"/>
                        </a:rPr>
                        <a:t>Presupuesto Modificado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Devengado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Liquidado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Recaudado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Recursos por Recibir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204117">
                <a:tc>
                  <a:txBody>
                    <a:bodyPr/>
                    <a:lstStyle/>
                    <a:p>
                      <a:pPr algn="ctr" fontAlgn="b"/>
                      <a:r>
                        <a:rPr lang="es-ES" sz="1100" b="0" i="0" u="none" strike="noStrike">
                          <a:solidFill>
                            <a:srgbClr val="000000"/>
                          </a:solidFill>
                          <a:effectLst/>
                          <a:latin typeface="Calibri"/>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17">
                <a:tc>
                  <a:txBody>
                    <a:bodyPr/>
                    <a:lstStyle/>
                    <a:p>
                      <a:pPr algn="ctr" fontAlgn="b"/>
                      <a:r>
                        <a:rPr lang="es-ES" sz="1100" b="0" i="0" u="none" strike="noStrike">
                          <a:solidFill>
                            <a:srgbClr val="000000"/>
                          </a:solidFill>
                          <a:effectLst/>
                          <a:latin typeface="Calibri"/>
                        </a:rPr>
                        <a:t>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17">
                <a:tc>
                  <a:txBody>
                    <a:bodyPr/>
                    <a:lstStyle/>
                    <a:p>
                      <a:pPr algn="ctr" fontAlgn="b"/>
                      <a:r>
                        <a:rPr lang="es-ES" sz="1100" b="0" i="0" u="none" strike="noStrike">
                          <a:solidFill>
                            <a:srgbClr val="000000"/>
                          </a:solidFill>
                          <a:effectLst/>
                          <a:latin typeface="Calibri"/>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17">
                <a:tc>
                  <a:txBody>
                    <a:bodyPr/>
                    <a:lstStyle/>
                    <a:p>
                      <a:pPr algn="ctr" fontAlgn="b"/>
                      <a:r>
                        <a:rPr lang="es-ES" sz="1100" b="0" i="0" u="none" strike="noStrike">
                          <a:solidFill>
                            <a:srgbClr val="000000"/>
                          </a:solidFill>
                          <a:effectLst/>
                          <a:latin typeface="Calibri"/>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17">
                <a:tc>
                  <a:txBody>
                    <a:bodyPr/>
                    <a:lstStyle/>
                    <a:p>
                      <a:pPr algn="ctr" fontAlgn="b"/>
                      <a:r>
                        <a:rPr lang="es-ES" sz="1100" b="0" i="0" u="none" strike="noStrike">
                          <a:solidFill>
                            <a:srgbClr val="000000"/>
                          </a:solidFill>
                          <a:effectLst/>
                          <a:latin typeface="Calibri"/>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17">
                <a:tc>
                  <a:txBody>
                    <a:bodyPr/>
                    <a:lstStyle/>
                    <a:p>
                      <a:pPr algn="ctr" fontAlgn="b"/>
                      <a:r>
                        <a:rPr lang="es-ES" sz="1100" b="0" i="0" u="none" strike="noStrike">
                          <a:solidFill>
                            <a:srgbClr val="000000"/>
                          </a:solidFill>
                          <a:effectLst/>
                          <a:latin typeface="Calibri"/>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17">
                <a:tc>
                  <a:txBody>
                    <a:bodyPr/>
                    <a:lstStyle/>
                    <a:p>
                      <a:pPr algn="ctr" fontAlgn="b"/>
                      <a:r>
                        <a:rPr lang="es-ES" sz="1100" b="0" i="0" u="none" strike="noStrike">
                          <a:solidFill>
                            <a:srgbClr val="000000"/>
                          </a:solidFill>
                          <a:effectLst/>
                          <a:latin typeface="Calibri"/>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147">
                <a:tc>
                  <a:txBody>
                    <a:bodyPr/>
                    <a:lstStyle/>
                    <a:p>
                      <a:pPr algn="ctr" fontAlgn="ctr"/>
                      <a:r>
                        <a:rPr lang="es-ES" sz="1100" b="1" i="0" u="none" strike="noStrike">
                          <a:solidFill>
                            <a:srgbClr val="FFFFFF"/>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dirty="0">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dirty="0">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204117">
                <a:tc>
                  <a:txBody>
                    <a:bodyPr/>
                    <a:lstStyle/>
                    <a:p>
                      <a:pPr algn="ctr" fontAlgn="b"/>
                      <a:r>
                        <a:rPr lang="es-ES" sz="1100" b="0" i="0" u="none" strike="noStrike">
                          <a:solidFill>
                            <a:srgbClr val="000000"/>
                          </a:solidFill>
                          <a:effectLst/>
                          <a:latin typeface="Calibri"/>
                        </a:rPr>
                        <a:t>Fuente: SUGPS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6 Flecha derecha">
            <a:hlinkClick r:id="rId2" action="ppaction://hlinkfil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8" name="7 Llamada rectangular"/>
          <p:cNvSpPr/>
          <p:nvPr/>
        </p:nvSpPr>
        <p:spPr>
          <a:xfrm>
            <a:off x="683568" y="1700808"/>
            <a:ext cx="1212966" cy="21602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900" dirty="0" smtClean="0"/>
              <a:t>Colocar código</a:t>
            </a:r>
            <a:endParaRPr lang="es-ES" sz="900" dirty="0"/>
          </a:p>
        </p:txBody>
      </p:sp>
      <p:cxnSp>
        <p:nvCxnSpPr>
          <p:cNvPr id="9" name="8 Conector recto de flecha"/>
          <p:cNvCxnSpPr/>
          <p:nvPr/>
        </p:nvCxnSpPr>
        <p:spPr>
          <a:xfrm>
            <a:off x="1912376" y="1916832"/>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404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smtClean="0"/>
              <a:t>Preguntas y respuestas</a:t>
            </a:r>
            <a:endParaRPr lang="es-ES" dirty="0"/>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3449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183880" cy="1051560"/>
          </a:xfrm>
        </p:spPr>
        <p:txBody>
          <a:bodyPr>
            <a:normAutofit fontScale="90000"/>
          </a:bodyPr>
          <a:lstStyle/>
          <a:p>
            <a:pPr algn="ctr"/>
            <a:r>
              <a:rPr lang="es-ES" dirty="0" smtClean="0"/>
              <a:t>USO DEL</a:t>
            </a:r>
            <a:br>
              <a:rPr lang="es-ES" dirty="0" smtClean="0"/>
            </a:br>
            <a:r>
              <a:rPr lang="es-ES" dirty="0" smtClean="0"/>
              <a:t>SIREPOA</a:t>
            </a:r>
            <a:br>
              <a:rPr lang="es-ES" dirty="0" smtClean="0"/>
            </a:br>
            <a:r>
              <a:rPr lang="es-ES" dirty="0" smtClean="0"/>
              <a:t> </a:t>
            </a:r>
            <a:r>
              <a:rPr lang="es-ES" sz="2700" dirty="0" smtClean="0"/>
              <a:t>PARA LA ELABORACIÓN DE LA MEMORIA Y CUENTA 2019</a:t>
            </a:r>
            <a:endParaRPr lang="es-ES" sz="2700" dirty="0"/>
          </a:p>
        </p:txBody>
      </p:sp>
      <p:sp>
        <p:nvSpPr>
          <p:cNvPr id="3"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4" name="2 Marcador de contenido"/>
          <p:cNvSpPr>
            <a:spLocks noGrp="1"/>
          </p:cNvSpPr>
          <p:nvPr>
            <p:ph idx="1"/>
          </p:nvPr>
        </p:nvSpPr>
        <p:spPr>
          <a:xfrm>
            <a:off x="4067944" y="5013176"/>
            <a:ext cx="4536504" cy="648072"/>
          </a:xfrm>
        </p:spPr>
        <p:txBody>
          <a:bodyPr>
            <a:normAutofit/>
          </a:bodyPr>
          <a:lstStyle/>
          <a:p>
            <a:pPr marL="0" indent="0" algn="ctr">
              <a:buNone/>
            </a:pPr>
            <a:r>
              <a:rPr lang="es-ES" dirty="0" smtClean="0"/>
              <a:t>Ing. Yarley Carmona</a:t>
            </a:r>
            <a:endParaRPr lang="es-ES" dirty="0"/>
          </a:p>
        </p:txBody>
      </p:sp>
    </p:spTree>
    <p:extLst>
      <p:ext uri="{BB962C8B-B14F-4D97-AF65-F5344CB8AC3E}">
        <p14:creationId xmlns:p14="http://schemas.microsoft.com/office/powerpoint/2010/main" val="1142007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202904"/>
          </a:xfrm>
        </p:spPr>
        <p:txBody>
          <a:bodyPr/>
          <a:lstStyle/>
          <a:p>
            <a:r>
              <a:rPr lang="es-VE" dirty="0"/>
              <a:t>1. Ingresar a </a:t>
            </a:r>
            <a:r>
              <a:rPr lang="es-VE" dirty="0" smtClean="0"/>
              <a:t>sirepoa.ula.ve</a:t>
            </a:r>
          </a:p>
          <a:p>
            <a:endParaRPr lang="es-VE" dirty="0"/>
          </a:p>
          <a:p>
            <a:endParaRPr lang="es-VE" dirty="0" smtClean="0"/>
          </a:p>
          <a:p>
            <a:pPr marL="0" indent="0">
              <a:buNone/>
            </a:pPr>
            <a:r>
              <a:rPr lang="es-VE" dirty="0"/>
              <a:t> </a:t>
            </a:r>
            <a:endParaRPr lang="es-ES" dirty="0"/>
          </a:p>
          <a:p>
            <a:r>
              <a:rPr lang="es-VE" dirty="0"/>
              <a:t>2. Registrarse con su código de usuario y clave</a:t>
            </a:r>
            <a:endParaRPr lang="es-ES" dirty="0"/>
          </a:p>
          <a:p>
            <a:endParaRPr lang="es-ES" dirty="0"/>
          </a:p>
          <a:p>
            <a:endParaRPr lang="es-ES" dirty="0"/>
          </a:p>
        </p:txBody>
      </p:sp>
      <p:grpSp>
        <p:nvGrpSpPr>
          <p:cNvPr id="8" name="12 Grupo"/>
          <p:cNvGrpSpPr/>
          <p:nvPr/>
        </p:nvGrpSpPr>
        <p:grpSpPr>
          <a:xfrm>
            <a:off x="2645420" y="3284984"/>
            <a:ext cx="3585845" cy="2511425"/>
            <a:chOff x="0" y="0"/>
            <a:chExt cx="3586348" cy="2511631"/>
          </a:xfrm>
        </p:grpSpPr>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22117" t="15552" r="13966" b="5182"/>
            <a:stretch/>
          </p:blipFill>
          <p:spPr bwMode="auto">
            <a:xfrm>
              <a:off x="0" y="0"/>
              <a:ext cx="3586348" cy="2511631"/>
            </a:xfrm>
            <a:prstGeom prst="rect">
              <a:avLst/>
            </a:prstGeom>
            <a:ln>
              <a:noFill/>
            </a:ln>
            <a:extLst>
              <a:ext uri="{53640926-AAD7-44D8-BBD7-CCE9431645EC}">
                <a14:shadowObscured xmlns:a14="http://schemas.microsoft.com/office/drawing/2010/main"/>
              </a:ext>
            </a:extLst>
          </p:spPr>
        </p:pic>
        <p:sp>
          <p:nvSpPr>
            <p:cNvPr id="10" name="Rectangle 2"/>
            <p:cNvSpPr>
              <a:spLocks noChangeArrowheads="1"/>
            </p:cNvSpPr>
            <p:nvPr/>
          </p:nvSpPr>
          <p:spPr bwMode="auto">
            <a:xfrm>
              <a:off x="1092530" y="1626919"/>
              <a:ext cx="1133937" cy="415356"/>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grpSp>
        <p:nvGrpSpPr>
          <p:cNvPr id="2" name="Grupo 1"/>
          <p:cNvGrpSpPr/>
          <p:nvPr/>
        </p:nvGrpSpPr>
        <p:grpSpPr>
          <a:xfrm>
            <a:off x="1259632" y="1268760"/>
            <a:ext cx="7056784" cy="288032"/>
            <a:chOff x="1259632" y="1268760"/>
            <a:chExt cx="7056784" cy="288032"/>
          </a:xfrm>
        </p:grpSpPr>
        <p:sp>
          <p:nvSpPr>
            <p:cNvPr id="6" name="Rectangle 2"/>
            <p:cNvSpPr>
              <a:spLocks noChangeArrowheads="1"/>
            </p:cNvSpPr>
            <p:nvPr/>
          </p:nvSpPr>
          <p:spPr bwMode="auto">
            <a:xfrm>
              <a:off x="1259632" y="1268760"/>
              <a:ext cx="7056784" cy="288032"/>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pic>
          <p:nvPicPr>
            <p:cNvPr id="7" name="Imagen 6"/>
            <p:cNvPicPr/>
            <p:nvPr/>
          </p:nvPicPr>
          <p:blipFill rotWithShape="1">
            <a:blip r:embed="rId3" cstate="print"/>
            <a:srcRect l="-530" t="4685" r="14286" b="89506"/>
            <a:stretch/>
          </p:blipFill>
          <p:spPr bwMode="auto">
            <a:xfrm>
              <a:off x="1468690" y="1268760"/>
              <a:ext cx="6631702" cy="288032"/>
            </a:xfrm>
            <a:prstGeom prst="rect">
              <a:avLst/>
            </a:prstGeom>
            <a:ln>
              <a:solidFill>
                <a:srgbClr val="7030A0"/>
              </a:solidFill>
            </a:ln>
            <a:extLst>
              <a:ext uri="{53640926-AAD7-44D8-BBD7-CCE9431645EC}">
                <a14:shadowObscured xmlns:a14="http://schemas.microsoft.com/office/drawing/2010/main"/>
              </a:ext>
            </a:extLst>
          </p:spPr>
        </p:pic>
      </p:grpSp>
      <p:sp>
        <p:nvSpPr>
          <p:cNvPr id="11" name="10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62358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418928"/>
          </a:xfrm>
        </p:spPr>
        <p:txBody>
          <a:bodyPr>
            <a:normAutofit fontScale="92500" lnSpcReduction="20000"/>
          </a:bodyPr>
          <a:lstStyle/>
          <a:p>
            <a:r>
              <a:rPr lang="es-VE" dirty="0"/>
              <a:t>3. Seleccionar en la barra de menú “Memoria”</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r>
              <a:rPr lang="es-ES" dirty="0"/>
              <a:t/>
            </a:r>
            <a:br>
              <a:rPr lang="es-ES" dirty="0"/>
            </a:br>
            <a:r>
              <a:rPr lang="es-VE" dirty="0"/>
              <a:t>4. Seleccionar “Año”</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ES" dirty="0"/>
              <a:t/>
            </a:r>
            <a:br>
              <a:rPr lang="es-ES" dirty="0"/>
            </a:br>
            <a:endParaRPr lang="es-ES" dirty="0"/>
          </a:p>
        </p:txBody>
      </p:sp>
      <p:grpSp>
        <p:nvGrpSpPr>
          <p:cNvPr id="4" name="14 Grupo"/>
          <p:cNvGrpSpPr/>
          <p:nvPr/>
        </p:nvGrpSpPr>
        <p:grpSpPr>
          <a:xfrm>
            <a:off x="395536" y="1268760"/>
            <a:ext cx="8352928" cy="792088"/>
            <a:chOff x="0" y="0"/>
            <a:chExt cx="6347361" cy="504973"/>
          </a:xfrm>
        </p:grpSpPr>
        <p:pic>
          <p:nvPicPr>
            <p:cNvPr id="5" name="Picture"/>
            <p:cNvPicPr>
              <a:picLocks noChangeAspect="1"/>
            </p:cNvPicPr>
            <p:nvPr/>
          </p:nvPicPr>
          <p:blipFill rotWithShape="1">
            <a:blip r:embed="rId2" cstate="print"/>
            <a:srcRect t="13347" r="-188" b="74056"/>
            <a:stretch/>
          </p:blipFill>
          <p:spPr bwMode="auto">
            <a:xfrm>
              <a:off x="0" y="0"/>
              <a:ext cx="6347361" cy="498763"/>
            </a:xfrm>
            <a:prstGeom prst="rect">
              <a:avLst/>
            </a:prstGeom>
            <a:noFill/>
            <a:ln>
              <a:noFill/>
            </a:ln>
            <a:extLst>
              <a:ext uri="{53640926-AAD7-44D8-BBD7-CCE9431645EC}">
                <a14:shadowObscured xmlns:a14="http://schemas.microsoft.com/office/drawing/2010/main"/>
              </a:ext>
            </a:extLst>
          </p:spPr>
        </p:pic>
        <p:sp>
          <p:nvSpPr>
            <p:cNvPr id="6" name="Rectangle 3"/>
            <p:cNvSpPr>
              <a:spLocks noChangeArrowheads="1"/>
            </p:cNvSpPr>
            <p:nvPr/>
          </p:nvSpPr>
          <p:spPr bwMode="auto">
            <a:xfrm>
              <a:off x="3034146" y="308758"/>
              <a:ext cx="427355" cy="196215"/>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grpSp>
        <p:nvGrpSpPr>
          <p:cNvPr id="7" name="21 Grupo"/>
          <p:cNvGrpSpPr/>
          <p:nvPr/>
        </p:nvGrpSpPr>
        <p:grpSpPr>
          <a:xfrm>
            <a:off x="395536" y="3179763"/>
            <a:ext cx="8352927" cy="498475"/>
            <a:chOff x="0" y="0"/>
            <a:chExt cx="6347362" cy="498764"/>
          </a:xfrm>
        </p:grpSpPr>
        <p:pic>
          <p:nvPicPr>
            <p:cNvPr id="8" name="Picture"/>
            <p:cNvPicPr>
              <a:picLocks noChangeAspect="1"/>
            </p:cNvPicPr>
            <p:nvPr/>
          </p:nvPicPr>
          <p:blipFill rotWithShape="1">
            <a:blip r:embed="rId2" cstate="print"/>
            <a:srcRect t="13347" r="-188" b="74056"/>
            <a:stretch/>
          </p:blipFill>
          <p:spPr bwMode="auto">
            <a:xfrm>
              <a:off x="0" y="0"/>
              <a:ext cx="6347362" cy="498764"/>
            </a:xfrm>
            <a:prstGeom prst="rect">
              <a:avLst/>
            </a:prstGeom>
            <a:noFill/>
            <a:ln>
              <a:noFill/>
            </a:ln>
            <a:extLst>
              <a:ext uri="{53640926-AAD7-44D8-BBD7-CCE9431645EC}">
                <a14:shadowObscured xmlns:a14="http://schemas.microsoft.com/office/drawing/2010/main"/>
              </a:ext>
            </a:extLst>
          </p:spPr>
        </p:pic>
        <p:sp>
          <p:nvSpPr>
            <p:cNvPr id="9" name="17 Rectángulo"/>
            <p:cNvSpPr/>
            <p:nvPr/>
          </p:nvSpPr>
          <p:spPr>
            <a:xfrm>
              <a:off x="2838203" y="35626"/>
              <a:ext cx="374072" cy="201880"/>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
        <p:nvSpPr>
          <p:cNvPr id="10" name="9 Rectángulo"/>
          <p:cNvSpPr/>
          <p:nvPr/>
        </p:nvSpPr>
        <p:spPr>
          <a:xfrm>
            <a:off x="482328" y="4234363"/>
            <a:ext cx="8280919" cy="923330"/>
          </a:xfrm>
          <a:prstGeom prst="rect">
            <a:avLst/>
          </a:prstGeom>
        </p:spPr>
        <p:txBody>
          <a:bodyPr wrap="square">
            <a:spAutoFit/>
          </a:bodyPr>
          <a:lstStyle/>
          <a:p>
            <a:r>
              <a:rPr lang="es-VE" dirty="0"/>
              <a:t>5. Para exportar a Excel los proyectos, bajar al final de cada pantalla y dar click en el icono de Excel para descargar cada proyecto</a:t>
            </a:r>
            <a:r>
              <a:rPr lang="es-ES" dirty="0"/>
              <a:t> </a:t>
            </a:r>
            <a:r>
              <a:rPr lang="es-VE" dirty="0"/>
              <a:t>.</a:t>
            </a:r>
          </a:p>
          <a:p>
            <a:endParaRPr lang="es-VE" dirty="0"/>
          </a:p>
        </p:txBody>
      </p:sp>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5868144" y="4941168"/>
            <a:ext cx="1008112" cy="648072"/>
          </a:xfrm>
          <a:prstGeom prst="rect">
            <a:avLst/>
          </a:prstGeom>
        </p:spPr>
      </p:pic>
      <p:sp>
        <p:nvSpPr>
          <p:cNvPr id="12" name="11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2943884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8017" y="620688"/>
            <a:ext cx="8167966" cy="4968552"/>
          </a:xfrm>
        </p:spPr>
      </p:pic>
      <p:sp>
        <p:nvSpPr>
          <p:cNvPr id="3" name="2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274765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183880" cy="1051560"/>
          </a:xfrm>
        </p:spPr>
        <p:txBody>
          <a:bodyPr/>
          <a:lstStyle/>
          <a:p>
            <a:r>
              <a:rPr lang="es-ES" dirty="0" smtClean="0"/>
              <a:t>Objetivo</a:t>
            </a:r>
            <a:endParaRPr lang="es-ES" dirty="0"/>
          </a:p>
        </p:txBody>
      </p:sp>
      <p:sp>
        <p:nvSpPr>
          <p:cNvPr id="3" name="2 Marcador de contenido"/>
          <p:cNvSpPr>
            <a:spLocks noGrp="1"/>
          </p:cNvSpPr>
          <p:nvPr>
            <p:ph idx="1"/>
          </p:nvPr>
        </p:nvSpPr>
        <p:spPr>
          <a:xfrm>
            <a:off x="571472" y="1714488"/>
            <a:ext cx="8183880" cy="2592288"/>
          </a:xfrm>
        </p:spPr>
        <p:txBody>
          <a:bodyPr>
            <a:normAutofit lnSpcReduction="10000"/>
          </a:bodyPr>
          <a:lstStyle/>
          <a:p>
            <a:pPr>
              <a:buFont typeface="Wingdings" pitchFamily="2" charset="2"/>
              <a:buChar char="§"/>
            </a:pPr>
            <a:r>
              <a:rPr lang="es-ES" dirty="0" smtClean="0"/>
              <a:t>Dar a conocer los Lineamientos para la elaboración de la Memoria y Cuenta Institucional 2019 </a:t>
            </a:r>
          </a:p>
          <a:p>
            <a:pPr>
              <a:buFont typeface="Wingdings" pitchFamily="2" charset="2"/>
              <a:buChar char="§"/>
            </a:pPr>
            <a:endParaRPr lang="es-ES" dirty="0" smtClean="0"/>
          </a:p>
          <a:p>
            <a:pPr>
              <a:buFont typeface="Wingdings" pitchFamily="2" charset="2"/>
              <a:buChar char="§"/>
            </a:pPr>
            <a:r>
              <a:rPr lang="es-ES" dirty="0" smtClean="0"/>
              <a:t>Dar a conocer la Estructura de Proyectos 2020</a:t>
            </a:r>
          </a:p>
          <a:p>
            <a:pPr>
              <a:buFont typeface="Wingdings" pitchFamily="2" charset="2"/>
              <a:buChar char="§"/>
            </a:pPr>
            <a:endParaRPr lang="es-ES" dirty="0"/>
          </a:p>
        </p:txBody>
      </p:sp>
      <p:sp>
        <p:nvSpPr>
          <p:cNvPr id="4"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773700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sz="2000" dirty="0"/>
              <a:t>6. Al dar click en cada icono se descargara en la barra inferior del navegador, cada proyecto por separado con el nombre memoria.xls, generalmente lo contiene la carpeta “Descargas”.</a:t>
            </a:r>
            <a:endParaRPr lang="es-ES" sz="2000" dirty="0"/>
          </a:p>
          <a:p>
            <a:endParaRPr lang="es-ES" dirty="0"/>
          </a:p>
        </p:txBody>
      </p:sp>
      <p:grpSp>
        <p:nvGrpSpPr>
          <p:cNvPr id="2" name="Grupo 1"/>
          <p:cNvGrpSpPr/>
          <p:nvPr/>
        </p:nvGrpSpPr>
        <p:grpSpPr>
          <a:xfrm>
            <a:off x="611560" y="1916832"/>
            <a:ext cx="8151097" cy="3600400"/>
            <a:chOff x="611560" y="1916832"/>
            <a:chExt cx="8151097" cy="3600400"/>
          </a:xfrm>
        </p:grpSpPr>
        <p:pic>
          <p:nvPicPr>
            <p:cNvPr id="4" name="3 Imagen"/>
            <p:cNvPicPr/>
            <p:nvPr/>
          </p:nvPicPr>
          <p:blipFill rotWithShape="1">
            <a:blip r:embed="rId2" cstate="print"/>
            <a:srcRect t="22111" r="740" b="4809"/>
            <a:stretch/>
          </p:blipFill>
          <p:spPr bwMode="auto">
            <a:xfrm>
              <a:off x="672627" y="1916832"/>
              <a:ext cx="7992888" cy="3600400"/>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611560" y="5101910"/>
              <a:ext cx="1368152" cy="415322"/>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sp>
          <p:nvSpPr>
            <p:cNvPr id="6" name="Rectangle 2"/>
            <p:cNvSpPr>
              <a:spLocks noChangeArrowheads="1"/>
            </p:cNvSpPr>
            <p:nvPr/>
          </p:nvSpPr>
          <p:spPr bwMode="auto">
            <a:xfrm>
              <a:off x="8388424" y="4077072"/>
              <a:ext cx="374233" cy="360040"/>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sp>
        <p:nvSpPr>
          <p:cNvPr id="7" name="6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2799887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a:t>7. Dar botón derecho sobre memoria.xls , seleccionar  “Abrir”</a:t>
            </a:r>
          </a:p>
          <a:p>
            <a:endParaRPr lang="es-ES" dirty="0"/>
          </a:p>
        </p:txBody>
      </p:sp>
      <p:grpSp>
        <p:nvGrpSpPr>
          <p:cNvPr id="2" name="Grupo 1"/>
          <p:cNvGrpSpPr/>
          <p:nvPr/>
        </p:nvGrpSpPr>
        <p:grpSpPr>
          <a:xfrm>
            <a:off x="1259632" y="2132856"/>
            <a:ext cx="6840760" cy="3600400"/>
            <a:chOff x="1259632" y="2132856"/>
            <a:chExt cx="6840760" cy="3600400"/>
          </a:xfrm>
        </p:grpSpPr>
        <p:pic>
          <p:nvPicPr>
            <p:cNvPr id="4" name="Imagen 3"/>
            <p:cNvPicPr/>
            <p:nvPr/>
          </p:nvPicPr>
          <p:blipFill rotWithShape="1">
            <a:blip r:embed="rId2" cstate="print"/>
            <a:srcRect t="32792" r="1375" b="5632"/>
            <a:stretch/>
          </p:blipFill>
          <p:spPr bwMode="auto">
            <a:xfrm>
              <a:off x="1259632" y="2132856"/>
              <a:ext cx="6840760" cy="3600400"/>
            </a:xfrm>
            <a:prstGeom prst="rect">
              <a:avLst/>
            </a:prstGeom>
            <a:ln>
              <a:noFill/>
            </a:ln>
            <a:extLst>
              <a:ext uri="{53640926-AAD7-44D8-BBD7-CCE9431645EC}">
                <a14:shadowObscured xmlns:a14="http://schemas.microsoft.com/office/drawing/2010/main"/>
              </a:ext>
            </a:extLst>
          </p:spPr>
        </p:pic>
        <p:sp>
          <p:nvSpPr>
            <p:cNvPr id="5" name="26 Rectángulo"/>
            <p:cNvSpPr/>
            <p:nvPr/>
          </p:nvSpPr>
          <p:spPr>
            <a:xfrm>
              <a:off x="1835696" y="4509120"/>
              <a:ext cx="1224136" cy="216024"/>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sp>
        <p:nvSpPr>
          <p:cNvPr id="6" name="5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277026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a:t>8. </a:t>
            </a:r>
            <a:r>
              <a:rPr lang="es-VE" sz="2000" dirty="0"/>
              <a:t>Al abrirse en Excel, seleccionar el cuadro botón derecho “copiar”  y llevarlo al documento de memoria y cuenta.</a:t>
            </a:r>
          </a:p>
          <a:p>
            <a:endParaRPr lang="es-ES" dirty="0"/>
          </a:p>
        </p:txBody>
      </p:sp>
      <p:grpSp>
        <p:nvGrpSpPr>
          <p:cNvPr id="2" name="Grupo 1"/>
          <p:cNvGrpSpPr/>
          <p:nvPr/>
        </p:nvGrpSpPr>
        <p:grpSpPr>
          <a:xfrm>
            <a:off x="1043608" y="1484784"/>
            <a:ext cx="7272808" cy="4218330"/>
            <a:chOff x="1043608" y="2018982"/>
            <a:chExt cx="7272808" cy="4218330"/>
          </a:xfrm>
        </p:grpSpPr>
        <p:pic>
          <p:nvPicPr>
            <p:cNvPr id="4" name="Imagen 3"/>
            <p:cNvPicPr/>
            <p:nvPr/>
          </p:nvPicPr>
          <p:blipFill rotWithShape="1">
            <a:blip r:embed="rId2" cstate="print"/>
            <a:srcRect t="3935" b="7057"/>
            <a:stretch/>
          </p:blipFill>
          <p:spPr bwMode="auto">
            <a:xfrm>
              <a:off x="1043608" y="2018982"/>
              <a:ext cx="7272808" cy="4218330"/>
            </a:xfrm>
            <a:prstGeom prst="rect">
              <a:avLst/>
            </a:prstGeom>
            <a:ln>
              <a:noFill/>
            </a:ln>
            <a:extLst>
              <a:ext uri="{53640926-AAD7-44D8-BBD7-CCE9431645EC}">
                <a14:shadowObscured xmlns:a14="http://schemas.microsoft.com/office/drawing/2010/main"/>
              </a:ext>
            </a:extLst>
          </p:spPr>
        </p:pic>
        <p:sp>
          <p:nvSpPr>
            <p:cNvPr id="5" name="26 Rectángulo"/>
            <p:cNvSpPr/>
            <p:nvPr/>
          </p:nvSpPr>
          <p:spPr>
            <a:xfrm>
              <a:off x="3563888" y="2636912"/>
              <a:ext cx="1152128" cy="144016"/>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sp>
          <p:nvSpPr>
            <p:cNvPr id="6" name="26 Rectángulo"/>
            <p:cNvSpPr/>
            <p:nvPr/>
          </p:nvSpPr>
          <p:spPr>
            <a:xfrm>
              <a:off x="1187624" y="2996952"/>
              <a:ext cx="4320480" cy="3096344"/>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sp>
        <p:nvSpPr>
          <p:cNvPr id="7" name="6 Flecha derecha">
            <a:hlinkClick r:id="rId3" action="ppaction://hlinksldjump"/>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469736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smtClean="0"/>
              <a:t>Preguntas y respuestas</a:t>
            </a:r>
            <a:endParaRPr lang="es-ES" dirty="0"/>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34492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04864"/>
            <a:ext cx="8183880" cy="1512168"/>
          </a:xfrm>
        </p:spPr>
        <p:txBody>
          <a:bodyPr>
            <a:normAutofit/>
          </a:bodyPr>
          <a:lstStyle/>
          <a:p>
            <a:pPr algn="ctr"/>
            <a:r>
              <a:rPr lang="es-ES" dirty="0" smtClean="0"/>
              <a:t>Estructura de Proyecto </a:t>
            </a:r>
            <a:br>
              <a:rPr lang="es-ES" dirty="0" smtClean="0"/>
            </a:br>
            <a:r>
              <a:rPr lang="es-ES" dirty="0" smtClean="0"/>
              <a:t>2020</a:t>
            </a:r>
            <a:endParaRPr lang="es-ES" dirty="0"/>
          </a:p>
        </p:txBody>
      </p:sp>
      <p:sp>
        <p:nvSpPr>
          <p:cNvPr id="3" name="2 Marcador de contenido"/>
          <p:cNvSpPr>
            <a:spLocks noGrp="1"/>
          </p:cNvSpPr>
          <p:nvPr>
            <p:ph idx="1"/>
          </p:nvPr>
        </p:nvSpPr>
        <p:spPr>
          <a:xfrm>
            <a:off x="4139952" y="4509120"/>
            <a:ext cx="4536504" cy="648072"/>
          </a:xfrm>
        </p:spPr>
        <p:txBody>
          <a:bodyPr/>
          <a:lstStyle/>
          <a:p>
            <a:pPr marL="0" indent="0" algn="ctr">
              <a:buNone/>
            </a:pPr>
            <a:r>
              <a:rPr lang="es-ES" dirty="0" smtClean="0"/>
              <a:t>Econ. </a:t>
            </a:r>
            <a:r>
              <a:rPr lang="es-ES" dirty="0"/>
              <a:t>Keyla</a:t>
            </a:r>
            <a:r>
              <a:rPr lang="es-ES" dirty="0" smtClean="0"/>
              <a:t> Mora</a:t>
            </a:r>
            <a:endParaRPr lang="es-ES" dirty="0"/>
          </a:p>
        </p:txBody>
      </p:sp>
    </p:spTree>
    <p:extLst>
      <p:ext uri="{BB962C8B-B14F-4D97-AF65-F5344CB8AC3E}">
        <p14:creationId xmlns:p14="http://schemas.microsoft.com/office/powerpoint/2010/main" val="2779233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052736"/>
            <a:ext cx="7957512" cy="4187952"/>
          </a:xfrm>
        </p:spPr>
        <p:txBody>
          <a:bodyPr>
            <a:normAutofit fontScale="70000" lnSpcReduction="20000"/>
          </a:bodyPr>
          <a:lstStyle/>
          <a:p>
            <a:pPr algn="just"/>
            <a:r>
              <a:rPr lang="es-ES" sz="2400" b="1" dirty="0" smtClean="0"/>
              <a:t>MODIFICACIÓN EN LA ESTRUCTURA DE PROYECTOS EJERCICIO FISCAL 2020.</a:t>
            </a:r>
          </a:p>
          <a:p>
            <a:pPr algn="just"/>
            <a:endParaRPr lang="es-ES" sz="2400" dirty="0" smtClean="0"/>
          </a:p>
          <a:p>
            <a:pPr algn="just"/>
            <a:endParaRPr lang="es-ES" sz="2400" dirty="0" smtClean="0"/>
          </a:p>
          <a:p>
            <a:pPr lvl="1" algn="just">
              <a:spcBef>
                <a:spcPts val="600"/>
              </a:spcBef>
              <a:spcAft>
                <a:spcPts val="600"/>
              </a:spcAft>
            </a:pPr>
            <a:r>
              <a:rPr lang="es-VE" sz="2000" dirty="0" smtClean="0"/>
              <a:t>Hasta el año 2016 la estructura de proyectos de las Instituciones de Educación Universitaria estuvo conformada por 9 proyectos, a partir del año 2017 se estructuró con 6 proyectos y a partir del 2020 se conforma con 4 proyectos.</a:t>
            </a:r>
          </a:p>
          <a:p>
            <a:pPr lvl="1" algn="just">
              <a:spcBef>
                <a:spcPts val="600"/>
              </a:spcBef>
              <a:spcAft>
                <a:spcPts val="600"/>
              </a:spcAft>
            </a:pPr>
            <a:r>
              <a:rPr lang="es-VE" sz="2000" dirty="0" smtClean="0"/>
              <a:t>Se </a:t>
            </a:r>
            <a:r>
              <a:rPr lang="es-VE" sz="2000" dirty="0" err="1" smtClean="0"/>
              <a:t>aperturó</a:t>
            </a:r>
            <a:r>
              <a:rPr lang="es-VE" sz="2000" dirty="0" smtClean="0"/>
              <a:t> de nuevo en todos los proyectos la acción específica de Gestión Administrativa, que estuvo vigente hasta la estructura del año 2016.</a:t>
            </a:r>
          </a:p>
          <a:p>
            <a:pPr lvl="1" algn="just">
              <a:spcBef>
                <a:spcPts val="600"/>
              </a:spcBef>
              <a:spcAft>
                <a:spcPts val="600"/>
              </a:spcAft>
            </a:pPr>
            <a:r>
              <a:rPr lang="es-VE" sz="2000" dirty="0" smtClean="0"/>
              <a:t>Algunas unidades de medida de las acciones específicas fueron modificadas en su denominación.</a:t>
            </a:r>
          </a:p>
          <a:p>
            <a:pPr lvl="1" algn="just">
              <a:spcBef>
                <a:spcPts val="600"/>
              </a:spcBef>
              <a:spcAft>
                <a:spcPts val="600"/>
              </a:spcAft>
            </a:pPr>
            <a:r>
              <a:rPr lang="es-VE" sz="2000" dirty="0" smtClean="0"/>
              <a:t>Incorporación de Acciones que no tienen responsables directos de sus productos en la estructura organizativa de la Universidad</a:t>
            </a:r>
          </a:p>
          <a:p>
            <a:pPr lvl="1" algn="just">
              <a:spcBef>
                <a:spcPts val="600"/>
              </a:spcBef>
              <a:spcAft>
                <a:spcPts val="600"/>
              </a:spcAft>
            </a:pPr>
            <a:r>
              <a:rPr lang="es-VE" sz="2000" dirty="0" smtClean="0"/>
              <a:t>Para la aplicación de la estructura de proyecto del año 2020 se diseñó una </a:t>
            </a:r>
            <a:r>
              <a:rPr lang="es-VE" sz="2000" dirty="0" err="1" smtClean="0"/>
              <a:t>matríz</a:t>
            </a:r>
            <a:r>
              <a:rPr lang="es-VE" sz="2000" dirty="0" smtClean="0"/>
              <a:t> de conversión con la estructura vigente la cual también sirvió de base para la realización del Presupuesto de Gasto.</a:t>
            </a:r>
          </a:p>
          <a:p>
            <a:pPr lvl="1" algn="just">
              <a:spcBef>
                <a:spcPts val="600"/>
              </a:spcBef>
              <a:spcAft>
                <a:spcPts val="600"/>
              </a:spcAft>
            </a:pPr>
            <a:endParaRPr lang="es-VE" sz="2000" dirty="0" smtClean="0"/>
          </a:p>
          <a:p>
            <a:pPr lvl="1" algn="just"/>
            <a:endParaRPr lang="es-VE" sz="2000" dirty="0" smtClean="0"/>
          </a:p>
          <a:p>
            <a:pPr algn="just"/>
            <a:endParaRPr lang="es-VE" sz="2400" dirty="0"/>
          </a:p>
        </p:txBody>
      </p:sp>
    </p:spTree>
    <p:extLst>
      <p:ext uri="{BB962C8B-B14F-4D97-AF65-F5344CB8AC3E}">
        <p14:creationId xmlns:p14="http://schemas.microsoft.com/office/powerpoint/2010/main" val="2779233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6781023" cy="369332"/>
          </a:xfrm>
          <a:prstGeom prst="rect">
            <a:avLst/>
          </a:prstGeom>
          <a:noFill/>
        </p:spPr>
        <p:txBody>
          <a:bodyPr wrap="none" rtlCol="0">
            <a:spAutoFit/>
          </a:bodyPr>
          <a:lstStyle/>
          <a:p>
            <a:r>
              <a:rPr lang="es-ES" b="1" dirty="0" smtClean="0"/>
              <a:t>Estructura de proyecto 2020- </a:t>
            </a:r>
            <a:r>
              <a:rPr lang="es-ES" b="1" dirty="0" err="1" smtClean="0"/>
              <a:t>Matríz</a:t>
            </a:r>
            <a:r>
              <a:rPr lang="es-ES" b="1" dirty="0" smtClean="0"/>
              <a:t> de Conversión</a:t>
            </a:r>
          </a:p>
        </p:txBody>
      </p:sp>
      <p:sp>
        <p:nvSpPr>
          <p:cNvPr id="5" name="4 CuadroTexto"/>
          <p:cNvSpPr txBox="1"/>
          <p:nvPr/>
        </p:nvSpPr>
        <p:spPr>
          <a:xfrm>
            <a:off x="831099" y="821151"/>
            <a:ext cx="7776864" cy="584775"/>
          </a:xfrm>
          <a:prstGeom prst="rect">
            <a:avLst/>
          </a:prstGeom>
          <a:noFill/>
        </p:spPr>
        <p:txBody>
          <a:bodyPr wrap="square" rtlCol="0">
            <a:spAutoFit/>
          </a:bodyPr>
          <a:lstStyle/>
          <a:p>
            <a:r>
              <a:rPr lang="es-ES" sz="1600" b="1" dirty="0" smtClean="0"/>
              <a:t>PROYECTO 1: </a:t>
            </a:r>
            <a:r>
              <a:rPr lang="es-VE" sz="1600" b="1" dirty="0" smtClean="0"/>
              <a:t>Formación de estudiantes en Pregrado y Postgrado o estudios avanzados.</a:t>
            </a:r>
            <a:endParaRPr lang="es-VE" sz="1600" b="1" dirty="0"/>
          </a:p>
        </p:txBody>
      </p:sp>
      <p:graphicFrame>
        <p:nvGraphicFramePr>
          <p:cNvPr id="7" name="6 Tabla"/>
          <p:cNvGraphicFramePr>
            <a:graphicFrameLocks noGrp="1"/>
          </p:cNvGraphicFramePr>
          <p:nvPr>
            <p:extLst>
              <p:ext uri="{D42A27DB-BD31-4B8C-83A1-F6EECF244321}">
                <p14:modId xmlns:p14="http://schemas.microsoft.com/office/powerpoint/2010/main" val="2035220456"/>
              </p:ext>
            </p:extLst>
          </p:nvPr>
        </p:nvGraphicFramePr>
        <p:xfrm>
          <a:off x="615075" y="1381224"/>
          <a:ext cx="7992888" cy="4457700"/>
        </p:xfrm>
        <a:graphic>
          <a:graphicData uri="http://schemas.openxmlformats.org/drawingml/2006/table">
            <a:tbl>
              <a:tblPr firstRow="1" bandRow="1">
                <a:tableStyleId>{F5AB1C69-6EDB-4FF4-983F-18BD219EF322}</a:tableStyleId>
              </a:tblPr>
              <a:tblGrid>
                <a:gridCol w="3096344"/>
                <a:gridCol w="1296144"/>
                <a:gridCol w="3600400"/>
              </a:tblGrid>
              <a:tr h="370840">
                <a:tc>
                  <a:txBody>
                    <a:bodyPr/>
                    <a:lstStyle/>
                    <a:p>
                      <a:r>
                        <a:rPr lang="es-VE" sz="1200" dirty="0" smtClean="0"/>
                        <a:t>Acción Especifica </a:t>
                      </a:r>
                      <a:endParaRPr lang="es-VE" sz="1200" dirty="0"/>
                    </a:p>
                  </a:txBody>
                  <a:tcPr/>
                </a:tc>
                <a:tc>
                  <a:txBody>
                    <a:bodyPr/>
                    <a:lstStyle/>
                    <a:p>
                      <a:r>
                        <a:rPr lang="es-VE" sz="1200" dirty="0" smtClean="0"/>
                        <a:t>Unidad de Medida </a:t>
                      </a:r>
                      <a:endParaRPr lang="es-VE" sz="1200" dirty="0"/>
                    </a:p>
                  </a:txBody>
                  <a:tcPr/>
                </a:tc>
                <a:tc>
                  <a:txBody>
                    <a:bodyPr/>
                    <a:lstStyle/>
                    <a:p>
                      <a:r>
                        <a:rPr lang="es-VE" sz="1200" dirty="0" smtClean="0"/>
                        <a:t>ESTRUCTURA 2019</a:t>
                      </a:r>
                      <a:endParaRPr lang="es-VE" sz="1200" dirty="0"/>
                    </a:p>
                  </a:txBody>
                  <a:tcPr/>
                </a:tc>
              </a:tr>
              <a:tr h="370840">
                <a:tc>
                  <a:txBody>
                    <a:bodyPr/>
                    <a:lstStyle/>
                    <a:p>
                      <a:endParaRPr lang="es-VE" sz="1050" dirty="0" smtClean="0"/>
                    </a:p>
                    <a:p>
                      <a:endParaRPr lang="es-VE" sz="1050" dirty="0" smtClean="0"/>
                    </a:p>
                    <a:p>
                      <a:r>
                        <a:rPr lang="es-VE" sz="1050" dirty="0" smtClean="0"/>
                        <a:t>1.1. Gestión Administrativa</a:t>
                      </a:r>
                      <a:endParaRPr lang="es-VE" sz="1050" dirty="0"/>
                    </a:p>
                  </a:txBody>
                  <a:tcPr/>
                </a:tc>
                <a:tc>
                  <a:txBody>
                    <a:bodyPr/>
                    <a:lstStyle/>
                    <a:p>
                      <a:endParaRPr lang="es-VE" sz="1050" dirty="0" smtClean="0"/>
                    </a:p>
                    <a:p>
                      <a:endParaRPr lang="es-VE" sz="1050" dirty="0" smtClean="0"/>
                    </a:p>
                    <a:p>
                      <a:r>
                        <a:rPr lang="es-VE" sz="1050" dirty="0" smtClean="0"/>
                        <a:t>Actividad</a:t>
                      </a:r>
                      <a:endParaRPr lang="es-VE" sz="1050" dirty="0"/>
                    </a:p>
                  </a:txBody>
                  <a:tcPr/>
                </a:tc>
                <a:tc>
                  <a:txBody>
                    <a:bodyPr/>
                    <a:lstStyle/>
                    <a:p>
                      <a:r>
                        <a:rPr lang="es-VE" sz="1050" dirty="0" smtClean="0"/>
                        <a:t>1.1. Ingreso de estudiantes en Formación de TSU y de Licenciados.</a:t>
                      </a:r>
                    </a:p>
                    <a:p>
                      <a:r>
                        <a:rPr lang="es-VE" sz="1050" dirty="0" smtClean="0"/>
                        <a:t>1.3. Egreso de estudiantes en Formación de TSU y de Licenciados.</a:t>
                      </a:r>
                      <a:endParaRPr lang="es-VE" sz="1050" dirty="0"/>
                    </a:p>
                  </a:txBody>
                  <a:tcPr/>
                </a:tc>
              </a:tr>
              <a:tr h="370840">
                <a:tc>
                  <a:txBody>
                    <a:bodyPr/>
                    <a:lstStyle/>
                    <a:p>
                      <a:r>
                        <a:rPr lang="es-VE" sz="1050" dirty="0" smtClean="0"/>
                        <a:t>1.2. Formación de estudiantes a nivel de TSU y de Licenciados</a:t>
                      </a:r>
                      <a:endParaRPr lang="es-VE" sz="1050" dirty="0"/>
                    </a:p>
                  </a:txBody>
                  <a:tcPr/>
                </a:tc>
                <a:tc>
                  <a:txBody>
                    <a:bodyPr/>
                    <a:lstStyle/>
                    <a:p>
                      <a:r>
                        <a:rPr lang="es-VE" sz="1050" dirty="0" smtClean="0"/>
                        <a:t>Matrícula</a:t>
                      </a:r>
                      <a:endParaRPr lang="es-VE" sz="1050" dirty="0"/>
                    </a:p>
                  </a:txBody>
                  <a:tcPr/>
                </a:tc>
                <a:tc>
                  <a:txBody>
                    <a:bodyPr/>
                    <a:lstStyle/>
                    <a:p>
                      <a:r>
                        <a:rPr lang="es-VE" sz="1050" dirty="0" smtClean="0"/>
                        <a:t>1.2. Prosecución de estudiantes en Formación de TSU y de Licenciados</a:t>
                      </a:r>
                    </a:p>
                    <a:p>
                      <a:r>
                        <a:rPr lang="es-VE" sz="1050" dirty="0" smtClean="0"/>
                        <a:t>1.4. Desarrollo de proyectos socio-productivos y socio-comunitarios</a:t>
                      </a:r>
                      <a:endParaRPr lang="es-VE" sz="1050" dirty="0"/>
                    </a:p>
                  </a:txBody>
                  <a:tcPr/>
                </a:tc>
              </a:tr>
              <a:tr h="370840">
                <a:tc>
                  <a:txBody>
                    <a:bodyPr/>
                    <a:lstStyle/>
                    <a:p>
                      <a:r>
                        <a:rPr lang="es-VE" sz="1050" dirty="0" smtClean="0"/>
                        <a:t>1.3. Formación de los estudiantes en Postgrado o estudios avanzados</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Matrícula</a:t>
                      </a:r>
                    </a:p>
                    <a:p>
                      <a:endParaRPr lang="es-VE" sz="1050" dirty="0"/>
                    </a:p>
                  </a:txBody>
                  <a:tcPr/>
                </a:tc>
                <a:tc>
                  <a:txBody>
                    <a:bodyPr/>
                    <a:lstStyle/>
                    <a:p>
                      <a:r>
                        <a:rPr lang="es-VE" sz="1050" dirty="0" smtClean="0"/>
                        <a:t>2.1. Formación de Especialistas</a:t>
                      </a:r>
                    </a:p>
                    <a:p>
                      <a:r>
                        <a:rPr lang="es-VE" sz="1050" dirty="0" smtClean="0"/>
                        <a:t>2.2. Formación de Magíster</a:t>
                      </a:r>
                    </a:p>
                    <a:p>
                      <a:r>
                        <a:rPr lang="es-VE" sz="1050" dirty="0" smtClean="0"/>
                        <a:t>2.3. Formación de Doctores</a:t>
                      </a:r>
                      <a:endParaRPr lang="es-VE" sz="1050" dirty="0"/>
                    </a:p>
                  </a:txBody>
                  <a:tcPr/>
                </a:tc>
              </a:tr>
              <a:tr h="370840">
                <a:tc>
                  <a:txBody>
                    <a:bodyPr/>
                    <a:lstStyle/>
                    <a:p>
                      <a:r>
                        <a:rPr lang="es-VE" sz="1050" dirty="0" smtClean="0"/>
                        <a:t>1.4. Desarrollo y actualización de Malla Curricular</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Vicerrectorado </a:t>
                      </a:r>
                    </a:p>
                    <a:p>
                      <a:r>
                        <a:rPr lang="es-VE" sz="1050" dirty="0" smtClean="0"/>
                        <a:t>Académico-CONSEJO CURRICULAR</a:t>
                      </a:r>
                      <a:endParaRPr lang="es-VE" sz="1050" dirty="0"/>
                    </a:p>
                  </a:txBody>
                  <a:tcPr/>
                </a:tc>
              </a:tr>
              <a:tr h="370840">
                <a:tc>
                  <a:txBody>
                    <a:bodyPr/>
                    <a:lstStyle/>
                    <a:p>
                      <a:r>
                        <a:rPr lang="es-VE" sz="1050" dirty="0" smtClean="0"/>
                        <a:t>1.5. Centros de Acceso a la Información y Documentación</a:t>
                      </a:r>
                      <a:endParaRPr lang="es-VE" sz="1050" dirty="0"/>
                    </a:p>
                  </a:txBody>
                  <a:tcPr/>
                </a:tc>
                <a:tc>
                  <a:txBody>
                    <a:bodyPr/>
                    <a:lstStyle/>
                    <a:p>
                      <a:r>
                        <a:rPr lang="es-VE" sz="1050" dirty="0" smtClean="0"/>
                        <a:t>Usuario</a:t>
                      </a:r>
                      <a:endParaRPr lang="es-VE" sz="1050" dirty="0"/>
                    </a:p>
                  </a:txBody>
                  <a:tcPr/>
                </a:tc>
                <a:tc>
                  <a:txBody>
                    <a:bodyPr/>
                    <a:lstStyle/>
                    <a:p>
                      <a:r>
                        <a:rPr lang="es-VE" sz="1050" dirty="0" smtClean="0"/>
                        <a:t>4.2. Servicio Bibliotecario</a:t>
                      </a:r>
                      <a:endParaRPr lang="es-VE" sz="1050" dirty="0"/>
                    </a:p>
                  </a:txBody>
                  <a:tcPr/>
                </a:tc>
              </a:tr>
              <a:tr h="370840">
                <a:tc>
                  <a:txBody>
                    <a:bodyPr/>
                    <a:lstStyle/>
                    <a:p>
                      <a:r>
                        <a:rPr lang="es-VE" sz="1050" dirty="0" smtClean="0"/>
                        <a:t>1.6. Tecnología de Información para el Proceso de Enseñanza - Aprendizaje</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p>
                    <a:p>
                      <a:endParaRPr lang="es-VE" sz="1050" dirty="0"/>
                    </a:p>
                  </a:txBody>
                  <a:tcPr/>
                </a:tc>
                <a:tc>
                  <a:txBody>
                    <a:bodyPr/>
                    <a:lstStyle/>
                    <a:p>
                      <a:r>
                        <a:rPr lang="es-VE" sz="1050" dirty="0" smtClean="0"/>
                        <a:t>4.7. Servicio de Tecnología de Información</a:t>
                      </a:r>
                      <a:endParaRPr lang="es-VE" sz="1050" dirty="0"/>
                    </a:p>
                  </a:txBody>
                  <a:tcPr/>
                </a:tc>
              </a:tr>
              <a:tr h="370840">
                <a:tc>
                  <a:txBody>
                    <a:bodyPr/>
                    <a:lstStyle/>
                    <a:p>
                      <a:r>
                        <a:rPr lang="es-VE" sz="1050" dirty="0" smtClean="0"/>
                        <a:t>1.7. Programas de Educación Continua y Permanente</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p>
                    <a:p>
                      <a:endParaRPr lang="es-VE" sz="1050" dirty="0"/>
                    </a:p>
                  </a:txBody>
                  <a:tcPr/>
                </a:tc>
                <a:tc>
                  <a:txBody>
                    <a:bodyPr/>
                    <a:lstStyle/>
                    <a:p>
                      <a:r>
                        <a:rPr lang="es-VE" sz="1050" dirty="0" smtClean="0"/>
                        <a:t>4.8. Programas de Educación Continua y </a:t>
                      </a:r>
                      <a:r>
                        <a:rPr lang="es-VE" sz="1050" dirty="0" smtClean="0"/>
                        <a:t>Permanente</a:t>
                      </a:r>
                    </a:p>
                    <a:p>
                      <a:r>
                        <a:rPr lang="es-ES" sz="1050" dirty="0" smtClean="0"/>
                        <a:t>3.4 Formación en estudios no conducente s</a:t>
                      </a:r>
                      <a:r>
                        <a:rPr lang="es-ES" sz="1050" baseline="0" dirty="0" smtClean="0"/>
                        <a:t> a grado </a:t>
                      </a:r>
                      <a:r>
                        <a:rPr lang="es-ES" sz="1050" baseline="0" dirty="0" err="1" smtClean="0"/>
                        <a:t>acadèmico</a:t>
                      </a:r>
                      <a:endParaRPr lang="es-VE" sz="105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6781023" cy="369332"/>
          </a:xfrm>
          <a:prstGeom prst="rect">
            <a:avLst/>
          </a:prstGeom>
          <a:noFill/>
        </p:spPr>
        <p:txBody>
          <a:bodyPr wrap="none" rtlCol="0">
            <a:spAutoFit/>
          </a:bodyPr>
          <a:lstStyle/>
          <a:p>
            <a:r>
              <a:rPr lang="es-ES" b="1" dirty="0" smtClean="0"/>
              <a:t>Estructura de proyecto 2020- </a:t>
            </a:r>
            <a:r>
              <a:rPr lang="es-ES" b="1" dirty="0" err="1" smtClean="0"/>
              <a:t>Matríz</a:t>
            </a:r>
            <a:r>
              <a:rPr lang="es-ES" b="1" dirty="0" smtClean="0"/>
              <a:t> de Conversión</a:t>
            </a:r>
          </a:p>
        </p:txBody>
      </p:sp>
      <p:sp>
        <p:nvSpPr>
          <p:cNvPr id="5" name="4 CuadroTexto"/>
          <p:cNvSpPr txBox="1"/>
          <p:nvPr/>
        </p:nvSpPr>
        <p:spPr>
          <a:xfrm>
            <a:off x="1043608" y="836712"/>
            <a:ext cx="7776864" cy="338554"/>
          </a:xfrm>
          <a:prstGeom prst="rect">
            <a:avLst/>
          </a:prstGeom>
          <a:noFill/>
        </p:spPr>
        <p:txBody>
          <a:bodyPr wrap="square" rtlCol="0">
            <a:spAutoFit/>
          </a:bodyPr>
          <a:lstStyle/>
          <a:p>
            <a:r>
              <a:rPr lang="es-ES" sz="1600" b="1" dirty="0" smtClean="0"/>
              <a:t>PROYECTO 2: </a:t>
            </a:r>
            <a:r>
              <a:rPr lang="es-VE" sz="1600" b="1" dirty="0" smtClean="0"/>
              <a:t>Investigación y creación intelectual</a:t>
            </a:r>
            <a:endParaRPr lang="es-VE" sz="1600" b="1" dirty="0"/>
          </a:p>
        </p:txBody>
      </p:sp>
      <p:graphicFrame>
        <p:nvGraphicFramePr>
          <p:cNvPr id="7" name="6 Tabla"/>
          <p:cNvGraphicFramePr>
            <a:graphicFrameLocks noGrp="1"/>
          </p:cNvGraphicFramePr>
          <p:nvPr/>
        </p:nvGraphicFramePr>
        <p:xfrm>
          <a:off x="611560" y="1412776"/>
          <a:ext cx="7992888" cy="4157980"/>
        </p:xfrm>
        <a:graphic>
          <a:graphicData uri="http://schemas.openxmlformats.org/drawingml/2006/table">
            <a:tbl>
              <a:tblPr firstRow="1" bandRow="1">
                <a:tableStyleId>{F5AB1C69-6EDB-4FF4-983F-18BD219EF322}</a:tableStyleId>
              </a:tblPr>
              <a:tblGrid>
                <a:gridCol w="3096344"/>
                <a:gridCol w="1296144"/>
                <a:gridCol w="3600400"/>
              </a:tblGrid>
              <a:tr h="370840">
                <a:tc>
                  <a:txBody>
                    <a:bodyPr/>
                    <a:lstStyle/>
                    <a:p>
                      <a:r>
                        <a:rPr lang="es-VE" sz="1200" dirty="0" smtClean="0"/>
                        <a:t>Acción Especifica </a:t>
                      </a:r>
                      <a:endParaRPr lang="es-VE" sz="1200" dirty="0"/>
                    </a:p>
                  </a:txBody>
                  <a:tcPr/>
                </a:tc>
                <a:tc>
                  <a:txBody>
                    <a:bodyPr/>
                    <a:lstStyle/>
                    <a:p>
                      <a:r>
                        <a:rPr lang="es-VE" sz="1200" dirty="0" smtClean="0"/>
                        <a:t>Unidad de Medida </a:t>
                      </a:r>
                      <a:endParaRPr lang="es-VE" sz="1200" dirty="0"/>
                    </a:p>
                  </a:txBody>
                  <a:tcPr/>
                </a:tc>
                <a:tc>
                  <a:txBody>
                    <a:bodyPr/>
                    <a:lstStyle/>
                    <a:p>
                      <a:r>
                        <a:rPr lang="es-VE" sz="1200" dirty="0" smtClean="0"/>
                        <a:t>ESTRUCTURA 2019</a:t>
                      </a:r>
                      <a:endParaRPr lang="es-VE" sz="1200" dirty="0"/>
                    </a:p>
                  </a:txBody>
                  <a:tcPr/>
                </a:tc>
              </a:tr>
              <a:tr h="370840">
                <a:tc>
                  <a:txBody>
                    <a:bodyPr/>
                    <a:lstStyle/>
                    <a:p>
                      <a:r>
                        <a:rPr lang="es-VE" sz="1050" dirty="0" smtClean="0"/>
                        <a:t>2.1. Gestión Administrativa</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CDCHTA</a:t>
                      </a:r>
                      <a:endParaRPr lang="es-VE" sz="1050" dirty="0"/>
                    </a:p>
                  </a:txBody>
                  <a:tcPr/>
                </a:tc>
              </a:tr>
              <a:tr h="370840">
                <a:tc>
                  <a:txBody>
                    <a:bodyPr/>
                    <a:lstStyle/>
                    <a:p>
                      <a:r>
                        <a:rPr lang="es-VE" sz="1050" dirty="0" smtClean="0"/>
                        <a:t>2.2. Desarrollo de proyectos de investigación</a:t>
                      </a:r>
                      <a:endParaRPr lang="es-VE" sz="1050" dirty="0"/>
                    </a:p>
                  </a:txBody>
                  <a:tcPr/>
                </a:tc>
                <a:tc>
                  <a:txBody>
                    <a:bodyPr/>
                    <a:lstStyle/>
                    <a:p>
                      <a:r>
                        <a:rPr lang="es-VE" sz="1050" dirty="0" smtClean="0"/>
                        <a:t>Proyecto de Investigación Desarrollado</a:t>
                      </a:r>
                      <a:endParaRPr lang="es-VE" sz="1050" dirty="0"/>
                    </a:p>
                  </a:txBody>
                  <a:tcPr/>
                </a:tc>
                <a:tc>
                  <a:txBody>
                    <a:bodyPr/>
                    <a:lstStyle/>
                    <a:p>
                      <a:r>
                        <a:rPr lang="es-VE" sz="1050" dirty="0" smtClean="0"/>
                        <a:t>3.1. Desarrollo de proyectos de investigación</a:t>
                      </a:r>
                      <a:endParaRPr lang="es-VE" sz="1050" dirty="0"/>
                    </a:p>
                  </a:txBody>
                  <a:tcPr/>
                </a:tc>
              </a:tr>
              <a:tr h="370840">
                <a:tc>
                  <a:txBody>
                    <a:bodyPr/>
                    <a:lstStyle/>
                    <a:p>
                      <a:r>
                        <a:rPr lang="es-VE" sz="1050" dirty="0" smtClean="0"/>
                        <a:t>2.3. Publicación del conocimiento</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Publicaciones</a:t>
                      </a:r>
                      <a:endParaRPr lang="es-VE" sz="1050" dirty="0"/>
                    </a:p>
                  </a:txBody>
                  <a:tcPr/>
                </a:tc>
                <a:tc>
                  <a:txBody>
                    <a:bodyPr/>
                    <a:lstStyle/>
                    <a:p>
                      <a:r>
                        <a:rPr lang="es-VE" sz="1050" dirty="0" smtClean="0"/>
                        <a:t>3.2. Publicación del conocimiento</a:t>
                      </a:r>
                      <a:endParaRPr lang="es-VE" sz="1050" dirty="0"/>
                    </a:p>
                  </a:txBody>
                  <a:tcPr/>
                </a:tc>
              </a:tr>
              <a:tr h="370840">
                <a:tc>
                  <a:txBody>
                    <a:bodyPr/>
                    <a:lstStyle/>
                    <a:p>
                      <a:r>
                        <a:rPr lang="es-VE" sz="1050" dirty="0" smtClean="0"/>
                        <a:t>2.4. Laboratorios</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4.3. Laboratorios</a:t>
                      </a:r>
                      <a:endParaRPr lang="es-VE" sz="1050" dirty="0"/>
                    </a:p>
                  </a:txBody>
                  <a:tcPr/>
                </a:tc>
              </a:tr>
              <a:tr h="370840">
                <a:tc>
                  <a:txBody>
                    <a:bodyPr/>
                    <a:lstStyle/>
                    <a:p>
                      <a:r>
                        <a:rPr lang="es-VE" sz="1050" dirty="0" smtClean="0"/>
                        <a:t>2.6. Bioterios</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4.4. Bioterios</a:t>
                      </a:r>
                      <a:endParaRPr lang="es-VE" sz="1050" dirty="0"/>
                    </a:p>
                  </a:txBody>
                  <a:tcPr/>
                </a:tc>
              </a:tr>
              <a:tr h="370840">
                <a:tc>
                  <a:txBody>
                    <a:bodyPr/>
                    <a:lstStyle/>
                    <a:p>
                      <a:r>
                        <a:rPr lang="es-VE" sz="1050" dirty="0" smtClean="0"/>
                        <a:t>2.7. Estaciones Experimentales</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p>
                    <a:p>
                      <a:endParaRPr lang="es-VE" sz="1050" dirty="0"/>
                    </a:p>
                  </a:txBody>
                  <a:tcPr/>
                </a:tc>
                <a:tc>
                  <a:txBody>
                    <a:bodyPr/>
                    <a:lstStyle/>
                    <a:p>
                      <a:r>
                        <a:rPr lang="es-VE" sz="1050" dirty="0" smtClean="0"/>
                        <a:t>4.5. Estaciones Experimentales</a:t>
                      </a:r>
                      <a:endParaRPr lang="es-VE" sz="1050" dirty="0"/>
                    </a:p>
                  </a:txBody>
                  <a:tcPr/>
                </a:tc>
              </a:tr>
              <a:tr h="370840">
                <a:tc>
                  <a:txBody>
                    <a:bodyPr/>
                    <a:lstStyle/>
                    <a:p>
                      <a:r>
                        <a:rPr lang="es-VE" sz="1050" dirty="0" smtClean="0"/>
                        <a:t>2.8 Premios de Investigación</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Premio</a:t>
                      </a:r>
                    </a:p>
                    <a:p>
                      <a:endParaRPr lang="es-VE" sz="1050" dirty="0"/>
                    </a:p>
                  </a:txBody>
                  <a:tcPr/>
                </a:tc>
                <a:tc>
                  <a:txBody>
                    <a:bodyPr/>
                    <a:lstStyle/>
                    <a:p>
                      <a:r>
                        <a:rPr lang="es-VE" sz="1050" dirty="0" smtClean="0"/>
                        <a:t>Vicerrectorado Académico</a:t>
                      </a:r>
                      <a:endParaRPr lang="es-VE" sz="1050" dirty="0"/>
                    </a:p>
                  </a:txBody>
                  <a:tcPr/>
                </a:tc>
              </a:tr>
              <a:tr h="370840">
                <a:tc>
                  <a:txBody>
                    <a:bodyPr/>
                    <a:lstStyle/>
                    <a:p>
                      <a:r>
                        <a:rPr lang="es-ES" sz="1050" dirty="0" smtClean="0"/>
                        <a:t>2.9 Convenciones Académicas</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p>
                    <a:p>
                      <a:endParaRPr lang="es-VE" sz="1050" dirty="0"/>
                    </a:p>
                  </a:txBody>
                  <a:tcPr/>
                </a:tc>
                <a:tc>
                  <a:txBody>
                    <a:bodyPr/>
                    <a:lstStyle/>
                    <a:p>
                      <a:r>
                        <a:rPr lang="es-ES" sz="1050" dirty="0" smtClean="0"/>
                        <a:t>CDCHTA</a:t>
                      </a:r>
                      <a:endParaRPr lang="es-VE" sz="1050" dirty="0"/>
                    </a:p>
                  </a:txBody>
                  <a:tcPr/>
                </a:tc>
              </a:tr>
              <a:tr h="370840">
                <a:tc>
                  <a:txBody>
                    <a:bodyPr/>
                    <a:lstStyle/>
                    <a:p>
                      <a:r>
                        <a:rPr lang="es-VE" sz="1050" dirty="0" smtClean="0"/>
                        <a:t>2.10. Parques Tecnológicos y Empresas de Producción Social Universitaria</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No se identifica Dependencia Responsable/NA</a:t>
                      </a:r>
                      <a:endParaRPr lang="es-VE" sz="105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6781023" cy="369332"/>
          </a:xfrm>
          <a:prstGeom prst="rect">
            <a:avLst/>
          </a:prstGeom>
          <a:noFill/>
        </p:spPr>
        <p:txBody>
          <a:bodyPr wrap="none" rtlCol="0">
            <a:spAutoFit/>
          </a:bodyPr>
          <a:lstStyle/>
          <a:p>
            <a:r>
              <a:rPr lang="es-ES" b="1" dirty="0" smtClean="0"/>
              <a:t>Estructura de proyecto 2020- </a:t>
            </a:r>
            <a:r>
              <a:rPr lang="es-ES" b="1" dirty="0" err="1" smtClean="0"/>
              <a:t>Matríz</a:t>
            </a:r>
            <a:r>
              <a:rPr lang="es-ES" b="1" dirty="0" smtClean="0"/>
              <a:t> de Conversión</a:t>
            </a:r>
          </a:p>
        </p:txBody>
      </p:sp>
      <p:sp>
        <p:nvSpPr>
          <p:cNvPr id="5" name="4 CuadroTexto"/>
          <p:cNvSpPr txBox="1"/>
          <p:nvPr/>
        </p:nvSpPr>
        <p:spPr>
          <a:xfrm>
            <a:off x="827584" y="1052736"/>
            <a:ext cx="7776864" cy="584775"/>
          </a:xfrm>
          <a:prstGeom prst="rect">
            <a:avLst/>
          </a:prstGeom>
          <a:noFill/>
        </p:spPr>
        <p:txBody>
          <a:bodyPr wrap="square" rtlCol="0">
            <a:spAutoFit/>
          </a:bodyPr>
          <a:lstStyle/>
          <a:p>
            <a:r>
              <a:rPr lang="es-ES" sz="1600" b="1" dirty="0" smtClean="0"/>
              <a:t>PROYECTO 3: </a:t>
            </a:r>
            <a:r>
              <a:rPr lang="es-VE" sz="1600" b="1" dirty="0" smtClean="0"/>
              <a:t>Intercambio, Transferencia  y aplicación del conocimiento con la sociedad </a:t>
            </a:r>
            <a:endParaRPr lang="es-VE" sz="1600" b="1" dirty="0"/>
          </a:p>
        </p:txBody>
      </p:sp>
      <p:graphicFrame>
        <p:nvGraphicFramePr>
          <p:cNvPr id="7" name="6 Tabla"/>
          <p:cNvGraphicFramePr>
            <a:graphicFrameLocks noGrp="1"/>
          </p:cNvGraphicFramePr>
          <p:nvPr/>
        </p:nvGraphicFramePr>
        <p:xfrm>
          <a:off x="611560" y="1772816"/>
          <a:ext cx="7992888" cy="3205480"/>
        </p:xfrm>
        <a:graphic>
          <a:graphicData uri="http://schemas.openxmlformats.org/drawingml/2006/table">
            <a:tbl>
              <a:tblPr firstRow="1" bandRow="1">
                <a:tableStyleId>{F5AB1C69-6EDB-4FF4-983F-18BD219EF322}</a:tableStyleId>
              </a:tblPr>
              <a:tblGrid>
                <a:gridCol w="3096344"/>
                <a:gridCol w="1296144"/>
                <a:gridCol w="3600400"/>
              </a:tblGrid>
              <a:tr h="370840">
                <a:tc>
                  <a:txBody>
                    <a:bodyPr/>
                    <a:lstStyle/>
                    <a:p>
                      <a:r>
                        <a:rPr lang="es-VE" sz="1200" dirty="0" smtClean="0"/>
                        <a:t>Acción Especifica </a:t>
                      </a:r>
                      <a:endParaRPr lang="es-VE" sz="1200" dirty="0"/>
                    </a:p>
                  </a:txBody>
                  <a:tcPr/>
                </a:tc>
                <a:tc>
                  <a:txBody>
                    <a:bodyPr/>
                    <a:lstStyle/>
                    <a:p>
                      <a:r>
                        <a:rPr lang="es-VE" sz="1200" dirty="0" smtClean="0"/>
                        <a:t>Unidad de Medida </a:t>
                      </a:r>
                      <a:endParaRPr lang="es-VE" sz="1200" dirty="0"/>
                    </a:p>
                  </a:txBody>
                  <a:tcPr/>
                </a:tc>
                <a:tc>
                  <a:txBody>
                    <a:bodyPr/>
                    <a:lstStyle/>
                    <a:p>
                      <a:r>
                        <a:rPr lang="es-VE" sz="1200" dirty="0" smtClean="0"/>
                        <a:t>ESTRUCTURA 2019</a:t>
                      </a:r>
                      <a:endParaRPr lang="es-VE" sz="1200" dirty="0"/>
                    </a:p>
                  </a:txBody>
                  <a:tcPr/>
                </a:tc>
              </a:tr>
              <a:tr h="370840">
                <a:tc>
                  <a:txBody>
                    <a:bodyPr/>
                    <a:lstStyle/>
                    <a:p>
                      <a:r>
                        <a:rPr lang="es-VE" sz="1050" dirty="0" smtClean="0"/>
                        <a:t>3.1. Gestión Administrativa</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Dirección de Extensión</a:t>
                      </a:r>
                      <a:endParaRPr lang="es-VE" sz="1050" dirty="0"/>
                    </a:p>
                  </a:txBody>
                  <a:tcPr/>
                </a:tc>
              </a:tr>
              <a:tr h="370840">
                <a:tc>
                  <a:txBody>
                    <a:bodyPr/>
                    <a:lstStyle/>
                    <a:p>
                      <a:r>
                        <a:rPr lang="es-VE" sz="1050" dirty="0" smtClean="0"/>
                        <a:t>3.2. Inserción Social del Profesional</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No se identifica Dependencia Responsable/ se incorpora recursos por exigencia del Ministerio</a:t>
                      </a:r>
                      <a:endParaRPr lang="es-VE" sz="1050" dirty="0"/>
                    </a:p>
                  </a:txBody>
                  <a:tcPr/>
                </a:tc>
              </a:tr>
              <a:tr h="370840">
                <a:tc>
                  <a:txBody>
                    <a:bodyPr/>
                    <a:lstStyle/>
                    <a:p>
                      <a:r>
                        <a:rPr lang="es-VE" sz="1050" dirty="0" smtClean="0"/>
                        <a:t>3.3 Acompañamiento Profesional y Técnico</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Asistencia Técnica</a:t>
                      </a:r>
                      <a:endParaRPr lang="es-VE" sz="1050" dirty="0"/>
                    </a:p>
                  </a:txBody>
                  <a:tcPr/>
                </a:tc>
                <a:tc>
                  <a:txBody>
                    <a:bodyPr/>
                    <a:lstStyle/>
                    <a:p>
                      <a:r>
                        <a:rPr lang="es-VE" sz="1050" dirty="0" smtClean="0"/>
                        <a:t>3.4. Acompañamiento Profesional y Técnico</a:t>
                      </a:r>
                      <a:endParaRPr lang="es-VE" sz="1050" dirty="0"/>
                    </a:p>
                  </a:txBody>
                  <a:tcPr/>
                </a:tc>
              </a:tr>
              <a:tr h="370840">
                <a:tc>
                  <a:txBody>
                    <a:bodyPr/>
                    <a:lstStyle/>
                    <a:p>
                      <a:r>
                        <a:rPr lang="es-VE" sz="1050" dirty="0" smtClean="0"/>
                        <a:t>3.4 Desarrollo de Actividades Socio-culturales</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5.5. Desarrollo de Actividades Socio-culturales</a:t>
                      </a:r>
                      <a:endParaRPr lang="es-VE" sz="1050" dirty="0"/>
                    </a:p>
                  </a:txBody>
                  <a:tcPr/>
                </a:tc>
              </a:tr>
              <a:tr h="370840">
                <a:tc>
                  <a:txBody>
                    <a:bodyPr/>
                    <a:lstStyle/>
                    <a:p>
                      <a:r>
                        <a:rPr lang="es-VE" sz="1050" dirty="0" smtClean="0"/>
                        <a:t>3.5 Brigadas de Intercambio de Experiencias y Logros de la Educación Universitaria en Venezuela</a:t>
                      </a:r>
                      <a:endParaRPr lang="es-VE" sz="1050" dirty="0"/>
                    </a:p>
                  </a:txBody>
                  <a:tcPr/>
                </a:tc>
                <a:tc>
                  <a:txBody>
                    <a:bodyPr/>
                    <a:lstStyle/>
                    <a:p>
                      <a:r>
                        <a:rPr lang="es-VE" sz="1050" dirty="0" smtClean="0"/>
                        <a:t>Actividad</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DIRECCIÓN DE MEDIOS</a:t>
                      </a:r>
                    </a:p>
                    <a:p>
                      <a:endParaRPr lang="es-VE" sz="1050" dirty="0"/>
                    </a:p>
                  </a:txBody>
                  <a:tcPr/>
                </a:tc>
              </a:tr>
              <a:tr h="370840">
                <a:tc>
                  <a:txBody>
                    <a:bodyPr/>
                    <a:lstStyle/>
                    <a:p>
                      <a:r>
                        <a:rPr lang="es-VE" sz="1050" dirty="0" smtClean="0"/>
                        <a:t>3.6 Brigada de Acción para la Transferencia del Resultado de la Investigación (BATRI)</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p>
                    <a:p>
                      <a:endParaRPr lang="es-VE" sz="1050" dirty="0"/>
                    </a:p>
                  </a:txBody>
                  <a:tcPr/>
                </a:tc>
                <a:tc>
                  <a:txBody>
                    <a:bodyPr/>
                    <a:lstStyle/>
                    <a:p>
                      <a:r>
                        <a:rPr lang="es-VE" sz="1050" dirty="0" smtClean="0"/>
                        <a:t>3.3. Implementación, aplicación y desarrollo de Proyectos Socio-comunitarios y Socio-productivos</a:t>
                      </a:r>
                      <a:endParaRPr lang="es-VE" sz="105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6781023" cy="369332"/>
          </a:xfrm>
          <a:prstGeom prst="rect">
            <a:avLst/>
          </a:prstGeom>
          <a:noFill/>
        </p:spPr>
        <p:txBody>
          <a:bodyPr wrap="none" rtlCol="0">
            <a:spAutoFit/>
          </a:bodyPr>
          <a:lstStyle/>
          <a:p>
            <a:r>
              <a:rPr lang="es-ES" b="1" dirty="0" smtClean="0"/>
              <a:t>Estructura de proyecto 2020- </a:t>
            </a:r>
            <a:r>
              <a:rPr lang="es-ES" b="1" dirty="0" err="1" smtClean="0"/>
              <a:t>Matríz</a:t>
            </a:r>
            <a:r>
              <a:rPr lang="es-ES" b="1" dirty="0" smtClean="0"/>
              <a:t> de Conversión</a:t>
            </a:r>
          </a:p>
        </p:txBody>
      </p:sp>
      <p:sp>
        <p:nvSpPr>
          <p:cNvPr id="5" name="4 CuadroTexto"/>
          <p:cNvSpPr txBox="1"/>
          <p:nvPr/>
        </p:nvSpPr>
        <p:spPr>
          <a:xfrm>
            <a:off x="611560" y="836712"/>
            <a:ext cx="8208912" cy="338554"/>
          </a:xfrm>
          <a:prstGeom prst="rect">
            <a:avLst/>
          </a:prstGeom>
          <a:noFill/>
        </p:spPr>
        <p:txBody>
          <a:bodyPr wrap="square" rtlCol="0">
            <a:spAutoFit/>
          </a:bodyPr>
          <a:lstStyle/>
          <a:p>
            <a:r>
              <a:rPr lang="es-ES" sz="1600" b="1" dirty="0" smtClean="0"/>
              <a:t>PROYECTO 4: </a:t>
            </a:r>
            <a:r>
              <a:rPr lang="es-VE" sz="1600" b="1" dirty="0" smtClean="0"/>
              <a:t>Sistema Nacional de Servicios Estudiantiles</a:t>
            </a:r>
            <a:endParaRPr lang="es-VE" sz="1600" b="1" dirty="0"/>
          </a:p>
        </p:txBody>
      </p:sp>
      <p:graphicFrame>
        <p:nvGraphicFramePr>
          <p:cNvPr id="7" name="6 Tabla"/>
          <p:cNvGraphicFramePr>
            <a:graphicFrameLocks noGrp="1"/>
          </p:cNvGraphicFramePr>
          <p:nvPr/>
        </p:nvGraphicFramePr>
        <p:xfrm>
          <a:off x="683568" y="1412776"/>
          <a:ext cx="7992888" cy="4450080"/>
        </p:xfrm>
        <a:graphic>
          <a:graphicData uri="http://schemas.openxmlformats.org/drawingml/2006/table">
            <a:tbl>
              <a:tblPr firstRow="1" bandRow="1">
                <a:tableStyleId>{F5AB1C69-6EDB-4FF4-983F-18BD219EF322}</a:tableStyleId>
              </a:tblPr>
              <a:tblGrid>
                <a:gridCol w="3096344"/>
                <a:gridCol w="1296144"/>
                <a:gridCol w="3600400"/>
              </a:tblGrid>
              <a:tr h="370840">
                <a:tc>
                  <a:txBody>
                    <a:bodyPr/>
                    <a:lstStyle/>
                    <a:p>
                      <a:r>
                        <a:rPr lang="es-VE" sz="1200" dirty="0" smtClean="0"/>
                        <a:t>Acción Especifica </a:t>
                      </a:r>
                      <a:endParaRPr lang="es-VE" sz="1200" dirty="0"/>
                    </a:p>
                  </a:txBody>
                  <a:tcPr/>
                </a:tc>
                <a:tc>
                  <a:txBody>
                    <a:bodyPr/>
                    <a:lstStyle/>
                    <a:p>
                      <a:r>
                        <a:rPr lang="es-VE" sz="1200" dirty="0" smtClean="0"/>
                        <a:t>Unidad de Medida </a:t>
                      </a:r>
                      <a:endParaRPr lang="es-VE" sz="1200" dirty="0"/>
                    </a:p>
                  </a:txBody>
                  <a:tcPr/>
                </a:tc>
                <a:tc>
                  <a:txBody>
                    <a:bodyPr/>
                    <a:lstStyle/>
                    <a:p>
                      <a:r>
                        <a:rPr lang="es-VE" sz="1200" dirty="0" smtClean="0"/>
                        <a:t>ESTRUCTURA 2019</a:t>
                      </a:r>
                      <a:endParaRPr lang="es-VE" sz="1200" dirty="0"/>
                    </a:p>
                  </a:txBody>
                  <a:tcPr/>
                </a:tc>
              </a:tr>
              <a:tr h="370840">
                <a:tc>
                  <a:txBody>
                    <a:bodyPr/>
                    <a:lstStyle/>
                    <a:p>
                      <a:r>
                        <a:rPr lang="es-VE" sz="1050" dirty="0" smtClean="0"/>
                        <a:t>4.1. Gestión Administrativa</a:t>
                      </a:r>
                      <a:endParaRPr lang="es-VE" sz="1050" dirty="0"/>
                    </a:p>
                  </a:txBody>
                  <a:tcPr/>
                </a:tc>
                <a:tc>
                  <a:txBody>
                    <a:bodyPr/>
                    <a:lstStyle/>
                    <a:p>
                      <a:r>
                        <a:rPr lang="es-VE" sz="1050" dirty="0" smtClean="0"/>
                        <a:t>Actividad</a:t>
                      </a:r>
                      <a:endParaRPr lang="es-VE" sz="1050" dirty="0"/>
                    </a:p>
                  </a:txBody>
                  <a:tcPr/>
                </a:tc>
                <a:tc>
                  <a:txBody>
                    <a:bodyPr/>
                    <a:lstStyle/>
                    <a:p>
                      <a:r>
                        <a:rPr lang="es-VE" sz="1050" dirty="0" smtClean="0"/>
                        <a:t>DAES</a:t>
                      </a:r>
                      <a:endParaRPr lang="es-VE" sz="1050" dirty="0"/>
                    </a:p>
                  </a:txBody>
                  <a:tcPr/>
                </a:tc>
              </a:tr>
              <a:tr h="370840">
                <a:tc>
                  <a:txBody>
                    <a:bodyPr/>
                    <a:lstStyle/>
                    <a:p>
                      <a:r>
                        <a:rPr lang="es-VE" sz="1050" dirty="0" smtClean="0"/>
                        <a:t>4.2. Servicios de Orientación, Asesoría Académica y Desempeño Estudiantil</a:t>
                      </a:r>
                      <a:endParaRPr lang="es-VE" sz="1050" dirty="0"/>
                    </a:p>
                  </a:txBody>
                  <a:tcPr/>
                </a:tc>
                <a:tc>
                  <a:txBody>
                    <a:bodyPr/>
                    <a:lstStyle/>
                    <a:p>
                      <a:r>
                        <a:rPr lang="es-VE" sz="1050" dirty="0" smtClean="0"/>
                        <a:t>Servicio</a:t>
                      </a:r>
                      <a:endParaRPr lang="es-VE" sz="1050" dirty="0"/>
                    </a:p>
                  </a:txBody>
                  <a:tcPr/>
                </a:tc>
                <a:tc>
                  <a:txBody>
                    <a:bodyPr/>
                    <a:lstStyle/>
                    <a:p>
                      <a:r>
                        <a:rPr lang="es-VE" sz="1050" dirty="0" smtClean="0"/>
                        <a:t>4.1. Servicios de Orientación, Asesoría Académica y Desempeño Estudiantil</a:t>
                      </a:r>
                      <a:endParaRPr lang="es-VE" sz="1050" dirty="0"/>
                    </a:p>
                  </a:txBody>
                  <a:tcPr/>
                </a:tc>
              </a:tr>
              <a:tr h="370840">
                <a:tc>
                  <a:txBody>
                    <a:bodyPr/>
                    <a:lstStyle/>
                    <a:p>
                      <a:r>
                        <a:rPr lang="es-VE" sz="1050" dirty="0" smtClean="0"/>
                        <a:t>4.3. Apoyo Socioeconómico</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 Estudiante Atendido</a:t>
                      </a:r>
                      <a:endParaRPr lang="es-VE" sz="1050" dirty="0"/>
                    </a:p>
                  </a:txBody>
                  <a:tcPr/>
                </a:tc>
                <a:tc>
                  <a:txBody>
                    <a:bodyPr/>
                    <a:lstStyle/>
                    <a:p>
                      <a:r>
                        <a:rPr lang="es-VE" sz="1050" dirty="0" smtClean="0"/>
                        <a:t>5.1. Apoyo Socioeconómico</a:t>
                      </a:r>
                      <a:endParaRPr lang="es-VE" sz="1050" dirty="0"/>
                    </a:p>
                  </a:txBody>
                  <a:tcPr/>
                </a:tc>
              </a:tr>
              <a:tr h="370840">
                <a:tc>
                  <a:txBody>
                    <a:bodyPr/>
                    <a:lstStyle/>
                    <a:p>
                      <a:r>
                        <a:rPr lang="es-VE" sz="1050" dirty="0" smtClean="0"/>
                        <a:t>4.4. Apoyo al Sistema de Salud Integral al Estudiante</a:t>
                      </a:r>
                      <a:endParaRPr lang="es-VE" sz="1050" dirty="0"/>
                    </a:p>
                  </a:txBody>
                  <a:tcPr/>
                </a:tc>
                <a:tc>
                  <a:txBody>
                    <a:bodyPr/>
                    <a:lstStyle/>
                    <a:p>
                      <a:r>
                        <a:rPr lang="es-VE" sz="1050" dirty="0" smtClean="0"/>
                        <a:t> Estudiante Atendido</a:t>
                      </a:r>
                      <a:endParaRPr lang="es-VE" sz="1050" dirty="0"/>
                    </a:p>
                  </a:txBody>
                  <a:tcPr/>
                </a:tc>
                <a:tc>
                  <a:txBody>
                    <a:bodyPr/>
                    <a:lstStyle/>
                    <a:p>
                      <a:r>
                        <a:rPr lang="es-VE" sz="1050" dirty="0" smtClean="0"/>
                        <a:t>5.2. Apoyo al Sistema de Salud Integral al Estudiante</a:t>
                      </a:r>
                      <a:endParaRPr lang="es-VE" sz="1050" dirty="0"/>
                    </a:p>
                  </a:txBody>
                  <a:tcPr/>
                </a:tc>
              </a:tr>
              <a:tr h="370840">
                <a:tc>
                  <a:txBody>
                    <a:bodyPr/>
                    <a:lstStyle/>
                    <a:p>
                      <a:r>
                        <a:rPr lang="es-VE" sz="1050" dirty="0" smtClean="0"/>
                        <a:t>4.5. Comedores Integrales y otros Servicios de Alimentación</a:t>
                      </a:r>
                      <a:endParaRPr lang="es-VE" sz="1050" dirty="0"/>
                    </a:p>
                  </a:txBody>
                  <a:tcPr/>
                </a:tc>
                <a:tc>
                  <a:txBody>
                    <a:bodyPr/>
                    <a:lstStyle/>
                    <a:p>
                      <a:r>
                        <a:rPr lang="es-VE" sz="1050" dirty="0" smtClean="0"/>
                        <a:t>Estudiante Atendido</a:t>
                      </a:r>
                      <a:endParaRPr lang="es-VE" sz="1050" dirty="0"/>
                    </a:p>
                  </a:txBody>
                  <a:tcPr/>
                </a:tc>
                <a:tc>
                  <a:txBody>
                    <a:bodyPr/>
                    <a:lstStyle/>
                    <a:p>
                      <a:r>
                        <a:rPr lang="es-VE" sz="1050" dirty="0" smtClean="0"/>
                        <a:t>5.3. Comedores Integrales y otros Servicios de Alimentación</a:t>
                      </a:r>
                      <a:endParaRPr lang="es-VE" sz="1050" dirty="0"/>
                    </a:p>
                  </a:txBody>
                  <a:tcPr/>
                </a:tc>
              </a:tr>
              <a:tr h="370840">
                <a:tc>
                  <a:txBody>
                    <a:bodyPr/>
                    <a:lstStyle/>
                    <a:p>
                      <a:r>
                        <a:rPr lang="es-VE" sz="1050" dirty="0" smtClean="0"/>
                        <a:t>4.6. Desarrollo de Actividades Deportivas</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endParaRPr lang="es-VE" sz="1050" dirty="0"/>
                    </a:p>
                  </a:txBody>
                  <a:tcPr/>
                </a:tc>
                <a:tc>
                  <a:txBody>
                    <a:bodyPr/>
                    <a:lstStyle/>
                    <a:p>
                      <a:r>
                        <a:rPr lang="es-VE" sz="1050" dirty="0" smtClean="0"/>
                        <a:t>5.4. Desarrollo de Actividades Deportivas</a:t>
                      </a:r>
                      <a:endParaRPr lang="es-VE" sz="1050" dirty="0"/>
                    </a:p>
                  </a:txBody>
                  <a:tcPr/>
                </a:tc>
              </a:tr>
              <a:tr h="370840">
                <a:tc>
                  <a:txBody>
                    <a:bodyPr/>
                    <a:lstStyle/>
                    <a:p>
                      <a:r>
                        <a:rPr lang="es-VE" sz="1050" dirty="0" smtClean="0"/>
                        <a:t>4.7. Brigada Comunicacional Estudiantil</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Actividad</a:t>
                      </a:r>
                    </a:p>
                  </a:txBody>
                  <a:tcPr/>
                </a:tc>
                <a:tc>
                  <a:txBody>
                    <a:bodyPr/>
                    <a:lstStyle/>
                    <a:p>
                      <a:r>
                        <a:rPr lang="es-VE" sz="1050" dirty="0" smtClean="0"/>
                        <a:t>DIRECCIÓN DE MEDIOS</a:t>
                      </a:r>
                      <a:endParaRPr lang="es-VE" sz="1050" dirty="0"/>
                    </a:p>
                  </a:txBody>
                  <a:tcPr/>
                </a:tc>
              </a:tr>
              <a:tr h="370840">
                <a:tc>
                  <a:txBody>
                    <a:bodyPr/>
                    <a:lstStyle/>
                    <a:p>
                      <a:r>
                        <a:rPr lang="es-VE" sz="1050" dirty="0" smtClean="0"/>
                        <a:t>4.8. Sistema de Transporte Estudiantil</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Estudiante Atendido</a:t>
                      </a:r>
                    </a:p>
                  </a:txBody>
                  <a:tcPr/>
                </a:tc>
                <a:tc>
                  <a:txBody>
                    <a:bodyPr/>
                    <a:lstStyle/>
                    <a:p>
                      <a:r>
                        <a:rPr lang="es-VE" sz="1050" dirty="0" smtClean="0"/>
                        <a:t>5.6. Sistema de Transporte Estudiantil</a:t>
                      </a:r>
                      <a:endParaRPr lang="es-VE" sz="1050" dirty="0"/>
                    </a:p>
                  </a:txBody>
                  <a:tcPr/>
                </a:tc>
              </a:tr>
              <a:tr h="370840">
                <a:tc>
                  <a:txBody>
                    <a:bodyPr/>
                    <a:lstStyle/>
                    <a:p>
                      <a:r>
                        <a:rPr lang="es-VE" sz="1050" dirty="0" smtClean="0"/>
                        <a:t>4.9. Atención a estudiantes con discapacidad</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Estudiante Atendido</a:t>
                      </a:r>
                    </a:p>
                  </a:txBody>
                  <a:tcPr/>
                </a:tc>
                <a:tc>
                  <a:txBody>
                    <a:bodyPr/>
                    <a:lstStyle/>
                    <a:p>
                      <a:r>
                        <a:rPr lang="es-VE" sz="1050" dirty="0" smtClean="0"/>
                        <a:t>5.7. Atención a estudiantes con discapacidad</a:t>
                      </a:r>
                      <a:endParaRPr lang="es-VE" sz="1050" dirty="0"/>
                    </a:p>
                  </a:txBody>
                  <a:tcPr/>
                </a:tc>
              </a:tr>
              <a:tr h="370840">
                <a:tc>
                  <a:txBody>
                    <a:bodyPr/>
                    <a:lstStyle/>
                    <a:p>
                      <a:r>
                        <a:rPr lang="es-VE" sz="1050" dirty="0" smtClean="0"/>
                        <a:t>4.10. Cooperación y Solidaridad Estudiantil</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smtClean="0"/>
                        <a:t>Estudiante Atendido</a:t>
                      </a:r>
                    </a:p>
                  </a:txBody>
                  <a:tcPr/>
                </a:tc>
                <a:tc>
                  <a:txBody>
                    <a:bodyPr/>
                    <a:lstStyle/>
                    <a:p>
                      <a:r>
                        <a:rPr lang="es-ES" sz="1050" dirty="0" smtClean="0"/>
                        <a:t>N/A</a:t>
                      </a:r>
                      <a:endParaRPr lang="es-VE" sz="105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0768"/>
            <a:ext cx="8183880" cy="1699632"/>
          </a:xfrm>
        </p:spPr>
        <p:txBody>
          <a:bodyPr>
            <a:normAutofit fontScale="90000"/>
          </a:bodyPr>
          <a:lstStyle/>
          <a:p>
            <a:pPr algn="ctr"/>
            <a:r>
              <a:rPr lang="es-ES" b="0" dirty="0"/>
              <a:t/>
            </a:r>
            <a:br>
              <a:rPr lang="es-ES" b="0" dirty="0"/>
            </a:br>
            <a:r>
              <a:rPr lang="es-ES" i="1" dirty="0"/>
              <a:t>RESULTADOS DE LA </a:t>
            </a:r>
            <a:r>
              <a:rPr lang="es-ES" b="0" dirty="0"/>
              <a:t/>
            </a:r>
            <a:br>
              <a:rPr lang="es-ES" b="0" dirty="0"/>
            </a:br>
            <a:r>
              <a:rPr lang="es-ES" b="0" dirty="0"/>
              <a:t>REVISIÓN </a:t>
            </a:r>
            <a:br>
              <a:rPr lang="es-ES" b="0" dirty="0"/>
            </a:br>
            <a:r>
              <a:rPr lang="es-ES" b="0" dirty="0"/>
              <a:t>MEMORIA Y CUENTA </a:t>
            </a:r>
            <a:r>
              <a:rPr lang="es-ES" b="0" dirty="0" smtClean="0"/>
              <a:t>2018</a:t>
            </a:r>
            <a:endParaRPr lang="es-ES" dirty="0"/>
          </a:p>
        </p:txBody>
      </p:sp>
      <p:sp>
        <p:nvSpPr>
          <p:cNvPr id="3"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3804958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052736"/>
            <a:ext cx="7957512" cy="4752528"/>
          </a:xfrm>
        </p:spPr>
        <p:txBody>
          <a:bodyPr>
            <a:normAutofit fontScale="55000" lnSpcReduction="20000"/>
          </a:bodyPr>
          <a:lstStyle/>
          <a:p>
            <a:pPr algn="just"/>
            <a:endParaRPr lang="es-ES" sz="2400" dirty="0" smtClean="0"/>
          </a:p>
          <a:p>
            <a:pPr marL="347472" lvl="1" indent="0" algn="just">
              <a:spcBef>
                <a:spcPts val="600"/>
              </a:spcBef>
              <a:spcAft>
                <a:spcPts val="600"/>
              </a:spcAft>
              <a:buNone/>
            </a:pPr>
            <a:r>
              <a:rPr lang="es-ES" sz="2600" b="1" dirty="0" smtClean="0"/>
              <a:t>CONSECUENCIAS</a:t>
            </a:r>
            <a:endParaRPr lang="es-VE" sz="2600" b="1" dirty="0" smtClean="0"/>
          </a:p>
          <a:p>
            <a:pPr lvl="1" algn="just">
              <a:spcBef>
                <a:spcPts val="600"/>
              </a:spcBef>
              <a:spcAft>
                <a:spcPts val="600"/>
              </a:spcAft>
              <a:buFont typeface="Wingdings" panose="05000000000000000000" pitchFamily="2" charset="2"/>
              <a:buChar char="Ø"/>
            </a:pPr>
            <a:r>
              <a:rPr lang="es-VE" sz="2500" b="1" dirty="0" smtClean="0"/>
              <a:t>El Proyecto Nº 6 </a:t>
            </a:r>
            <a:r>
              <a:rPr lang="es-VE" sz="2500" dirty="0" smtClean="0"/>
              <a:t>Mantenimiento de la Infraestructura y dotación de insumos de las Instituciones de Educación Universitaria de la estructura vigente 2019 fue suprimido en su totalidad, y todas sus acciones formarán parte de las acciones centralizadas de la institución.</a:t>
            </a:r>
          </a:p>
          <a:p>
            <a:pPr lvl="1" algn="just">
              <a:spcBef>
                <a:spcPts val="600"/>
              </a:spcBef>
              <a:spcAft>
                <a:spcPts val="600"/>
              </a:spcAft>
              <a:buFont typeface="Wingdings" panose="05000000000000000000" pitchFamily="2" charset="2"/>
              <a:buChar char="Ø"/>
            </a:pPr>
            <a:r>
              <a:rPr lang="es-VE" sz="2500" b="1" dirty="0" smtClean="0"/>
              <a:t>Incorporación de Acciones que no tienen responsables directos de sus productos </a:t>
            </a:r>
            <a:r>
              <a:rPr lang="es-VE" sz="2500" dirty="0" smtClean="0"/>
              <a:t>en la estructura organizativa de la Universidad, tal es el caso de 3.2. Inserción Social del Profesional y 3.5 Brigadas de Intercambio de Experiencias y Logros de la Educación Universitaria en Venezuela, por lo que se prevé Imprecisión en la recopilación de los datos.</a:t>
            </a:r>
          </a:p>
          <a:p>
            <a:pPr lvl="1" algn="just">
              <a:spcBef>
                <a:spcPts val="600"/>
              </a:spcBef>
              <a:spcAft>
                <a:spcPts val="600"/>
              </a:spcAft>
              <a:buFont typeface="Wingdings" panose="05000000000000000000" pitchFamily="2" charset="2"/>
              <a:buChar char="Ø"/>
            </a:pPr>
            <a:r>
              <a:rPr lang="es-VE" sz="2500" b="1" dirty="0" smtClean="0"/>
              <a:t>Pérdida de los datos históricos </a:t>
            </a:r>
            <a:r>
              <a:rPr lang="es-VE" sz="2500" dirty="0" smtClean="0"/>
              <a:t>por el cambio en las unidades de medida.</a:t>
            </a:r>
          </a:p>
          <a:p>
            <a:pPr lvl="1" algn="just">
              <a:spcBef>
                <a:spcPts val="600"/>
              </a:spcBef>
              <a:spcAft>
                <a:spcPts val="600"/>
              </a:spcAft>
              <a:buFont typeface="Wingdings" panose="05000000000000000000" pitchFamily="2" charset="2"/>
              <a:buChar char="Ø"/>
            </a:pPr>
            <a:r>
              <a:rPr lang="es-VE" sz="2500" dirty="0" smtClean="0"/>
              <a:t>Se mantiene la </a:t>
            </a:r>
            <a:r>
              <a:rPr lang="es-VE" sz="2500" b="1" dirty="0" smtClean="0"/>
              <a:t>subestimación de la función de la extensión como proceso medular</a:t>
            </a:r>
            <a:r>
              <a:rPr lang="es-VE" sz="2500" dirty="0" smtClean="0"/>
              <a:t> de la universidad. La desarticulación abordada en la estructura del año 2017 terminó de diluirse con otros proyectos medulares y de apoyo.</a:t>
            </a:r>
          </a:p>
          <a:p>
            <a:pPr lvl="1" algn="just">
              <a:spcBef>
                <a:spcPts val="600"/>
              </a:spcBef>
              <a:spcAft>
                <a:spcPts val="600"/>
              </a:spcAft>
              <a:buFont typeface="Wingdings" panose="05000000000000000000" pitchFamily="2" charset="2"/>
              <a:buChar char="Ø"/>
            </a:pPr>
            <a:r>
              <a:rPr lang="es-VE" sz="2500" dirty="0" smtClean="0"/>
              <a:t>Esta nueva estructura afecta el sistema informático que soporta el Plan Operativo Institucional (SIREPOA), por lo que se están realizando los ajustes pertinentes para que esté habilitado en el mes de febrero. </a:t>
            </a:r>
          </a:p>
          <a:p>
            <a:pPr lvl="1" algn="just">
              <a:spcBef>
                <a:spcPts val="600"/>
              </a:spcBef>
              <a:spcAft>
                <a:spcPts val="600"/>
              </a:spcAft>
            </a:pPr>
            <a:endParaRPr lang="es-VE" sz="2000" dirty="0" smtClean="0"/>
          </a:p>
          <a:p>
            <a:pPr lvl="1" algn="just"/>
            <a:endParaRPr lang="es-VE" sz="2000" dirty="0" smtClean="0"/>
          </a:p>
          <a:p>
            <a:pPr algn="just"/>
            <a:endParaRPr lang="es-VE" sz="2400" dirty="0"/>
          </a:p>
        </p:txBody>
      </p:sp>
    </p:spTree>
    <p:extLst>
      <p:ext uri="{BB962C8B-B14F-4D97-AF65-F5344CB8AC3E}">
        <p14:creationId xmlns:p14="http://schemas.microsoft.com/office/powerpoint/2010/main" val="2779233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smtClean="0"/>
              <a:t>Preguntas y respuestas</a:t>
            </a:r>
            <a:endParaRPr lang="es-ES" dirty="0"/>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34492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2920" y="530352"/>
            <a:ext cx="8183880" cy="2754632"/>
          </a:xfrm>
        </p:spPr>
        <p:txBody>
          <a:bodyPr>
            <a:normAutofit/>
          </a:bodyPr>
          <a:lstStyle/>
          <a:p>
            <a:pPr marL="0" indent="0" algn="ctr">
              <a:buNone/>
            </a:pPr>
            <a:endParaRPr lang="es-ES" sz="3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endParaRPr lang="es-ES" sz="3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r>
              <a:rPr lang="es-ES" sz="5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GRACIAS </a:t>
            </a:r>
            <a:endParaRPr lang="es-ES" sz="54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2123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67543" y="96888"/>
            <a:ext cx="82089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0"/>
              </a:spcBef>
            </a:pPr>
            <a:endPar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algn="ctr" eaLnBrk="1" hangingPunct="1">
              <a:spcBef>
                <a:spcPct val="0"/>
              </a:spcBef>
            </a:pPr>
            <a:r>
              <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Dificultades </a:t>
            </a:r>
            <a:r>
              <a:rPr lang="en-US" sz="2000" b="1" dirty="0" err="1">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encontradas</a:t>
            </a: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endPar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algn="ctr" eaLnBrk="1" hangingPunct="1">
              <a:spcBef>
                <a:spcPct val="0"/>
              </a:spcBef>
            </a:pPr>
            <a:r>
              <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en </a:t>
            </a: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la </a:t>
            </a:r>
            <a:r>
              <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Memoria </a:t>
            </a: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y </a:t>
            </a:r>
            <a:r>
              <a:rPr lang="en-US" sz="2000" b="1" dirty="0" err="1"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Cuenta</a:t>
            </a:r>
            <a:r>
              <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2018</a:t>
            </a:r>
          </a:p>
          <a:p>
            <a:pPr eaLnBrk="1" hangingPunct="1">
              <a:spcBef>
                <a:spcPct val="0"/>
              </a:spcBef>
            </a:pPr>
            <a:endPar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4 Marcador de contenido"/>
          <p:cNvSpPr>
            <a:spLocks noGrp="1"/>
          </p:cNvSpPr>
          <p:nvPr>
            <p:ph idx="1"/>
          </p:nvPr>
        </p:nvSpPr>
        <p:spPr>
          <a:xfrm>
            <a:off x="600075" y="1124744"/>
            <a:ext cx="8183880" cy="4752528"/>
          </a:xfrm>
        </p:spPr>
        <p:txBody>
          <a:bodyPr>
            <a:normAutofit fontScale="92500" lnSpcReduction="10000"/>
          </a:bodyPr>
          <a:lstStyle/>
          <a:p>
            <a:r>
              <a:rPr lang="es-ES" sz="2100" dirty="0" smtClean="0"/>
              <a:t>Incumplimiento en las fechas de entrega</a:t>
            </a:r>
          </a:p>
          <a:p>
            <a:pPr marL="0" indent="0">
              <a:buNone/>
            </a:pPr>
            <a:endParaRPr lang="es-ES" sz="2100" dirty="0" smtClean="0"/>
          </a:p>
          <a:p>
            <a:r>
              <a:rPr lang="es-ES" sz="2100" dirty="0" smtClean="0"/>
              <a:t>Problemas graves de ortografía y redacción.</a:t>
            </a:r>
          </a:p>
          <a:p>
            <a:pPr marL="0" indent="0">
              <a:buNone/>
            </a:pPr>
            <a:endParaRPr lang="es-ES" sz="2100" dirty="0" smtClean="0"/>
          </a:p>
          <a:p>
            <a:r>
              <a:rPr lang="es-ES" sz="2100" dirty="0" smtClean="0"/>
              <a:t>Organigramas desactualizados.</a:t>
            </a:r>
          </a:p>
          <a:p>
            <a:endParaRPr lang="es-ES" sz="2100" dirty="0"/>
          </a:p>
          <a:p>
            <a:r>
              <a:rPr lang="es-ES" sz="2100" dirty="0" smtClean="0"/>
              <a:t>Modificación de datos en el cuadro del SIREPOA (LOGROS).</a:t>
            </a:r>
          </a:p>
          <a:p>
            <a:pPr marL="0" indent="0">
              <a:buNone/>
            </a:pPr>
            <a:endParaRPr lang="es-ES" sz="2100" dirty="0" smtClean="0"/>
          </a:p>
          <a:p>
            <a:r>
              <a:rPr lang="es-ES" sz="2100" dirty="0" smtClean="0"/>
              <a:t>Algunos no utilizaron el formato Open office.</a:t>
            </a:r>
          </a:p>
          <a:p>
            <a:pPr marL="0" indent="0">
              <a:buNone/>
            </a:pPr>
            <a:endParaRPr lang="es-ES" sz="2100" dirty="0" smtClean="0"/>
          </a:p>
          <a:p>
            <a:r>
              <a:rPr lang="es-ES" sz="2100" dirty="0" smtClean="0"/>
              <a:t>El cuadro de metas sin vinculación financiera.</a:t>
            </a:r>
          </a:p>
          <a:p>
            <a:endParaRPr lang="es-ES" sz="2100" dirty="0"/>
          </a:p>
          <a:p>
            <a:r>
              <a:rPr lang="es-ES" sz="2100" dirty="0" smtClean="0"/>
              <a:t>El cuadro presupuestario y financiero sin comentarios.</a:t>
            </a:r>
          </a:p>
          <a:p>
            <a:pPr marL="0" indent="0">
              <a:buNone/>
            </a:pPr>
            <a:endParaRPr lang="es-ES" sz="2100" dirty="0" smtClean="0"/>
          </a:p>
          <a:p>
            <a:r>
              <a:rPr lang="es-ES" sz="2100" dirty="0" smtClean="0"/>
              <a:t>Clonación de texto de Memorias y Cuentas anteriores. </a:t>
            </a:r>
          </a:p>
          <a:p>
            <a:endParaRPr lang="es-ES" sz="2400" dirty="0" smtClean="0"/>
          </a:p>
        </p:txBody>
      </p:sp>
      <p:sp>
        <p:nvSpPr>
          <p:cNvPr id="6"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3052274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4" name="1 Título"/>
          <p:cNvSpPr>
            <a:spLocks noGrp="1"/>
          </p:cNvSpPr>
          <p:nvPr>
            <p:ph type="title"/>
          </p:nvPr>
        </p:nvSpPr>
        <p:spPr>
          <a:xfrm>
            <a:off x="480060" y="1700808"/>
            <a:ext cx="8183880" cy="1699632"/>
          </a:xfrm>
        </p:spPr>
        <p:txBody>
          <a:bodyPr>
            <a:normAutofit fontScale="90000"/>
          </a:bodyPr>
          <a:lstStyle/>
          <a:p>
            <a:pPr algn="ctr"/>
            <a:r>
              <a:rPr lang="es-ES" b="0" dirty="0"/>
              <a:t/>
            </a:r>
            <a:br>
              <a:rPr lang="es-ES" b="0" dirty="0"/>
            </a:br>
            <a:r>
              <a:rPr lang="es-ES" dirty="0"/>
              <a:t>LINEAMIENTOS</a:t>
            </a:r>
            <a:r>
              <a:rPr lang="es-VE" dirty="0"/>
              <a:t/>
            </a:r>
            <a:br>
              <a:rPr lang="es-VE" dirty="0"/>
            </a:br>
            <a:r>
              <a:rPr lang="es-ES" dirty="0"/>
              <a:t>MEMORIA Y CUENTA 2019</a:t>
            </a:r>
            <a:r>
              <a:rPr lang="es-VE" dirty="0"/>
              <a:t/>
            </a:r>
            <a:br>
              <a:rPr lang="es-VE" dirty="0"/>
            </a:br>
            <a:endParaRPr lang="es-ES" dirty="0"/>
          </a:p>
        </p:txBody>
      </p:sp>
    </p:spTree>
    <p:extLst>
      <p:ext uri="{BB962C8B-B14F-4D97-AF65-F5344CB8AC3E}">
        <p14:creationId xmlns:p14="http://schemas.microsoft.com/office/powerpoint/2010/main" val="399222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08912" cy="648072"/>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es-ES" sz="2200" dirty="0" smtClean="0">
                <a:solidFill>
                  <a:schemeClr val="accent1">
                    <a:tint val="88000"/>
                    <a:satMod val="150000"/>
                  </a:schemeClr>
                </a:solidFill>
                <a:latin typeface="+mj-lt"/>
                <a:ea typeface="+mj-ea"/>
                <a:cs typeface="+mj-cs"/>
              </a:rPr>
              <a:t>Lineamientos 2019:</a:t>
            </a:r>
            <a:endParaRPr lang="es-ES" sz="2200" dirty="0">
              <a:solidFill>
                <a:schemeClr val="accent1">
                  <a:tint val="88000"/>
                  <a:satMod val="150000"/>
                </a:schemeClr>
              </a:solidFill>
              <a:latin typeface="+mj-lt"/>
              <a:ea typeface="+mj-ea"/>
              <a:cs typeface="+mj-cs"/>
            </a:endParaRPr>
          </a:p>
        </p:txBody>
      </p:sp>
      <p:sp>
        <p:nvSpPr>
          <p:cNvPr id="4" name="3 Rectángulo"/>
          <p:cNvSpPr/>
          <p:nvPr/>
        </p:nvSpPr>
        <p:spPr>
          <a:xfrm>
            <a:off x="899592" y="1268760"/>
            <a:ext cx="7488832" cy="4924425"/>
          </a:xfrm>
          <a:prstGeom prst="rect">
            <a:avLst/>
          </a:prstGeom>
        </p:spPr>
        <p:txBody>
          <a:bodyPr wrap="square">
            <a:spAutoFit/>
          </a:bodyPr>
          <a:lstStyle/>
          <a:p>
            <a:pPr algn="ctr"/>
            <a:r>
              <a:rPr lang="es-ES" b="1" dirty="0" smtClean="0"/>
              <a:t>INTEGRANTES DEL EQUIPO DE CONTROL DE CALIDAD: (Total: 61)</a:t>
            </a:r>
          </a:p>
          <a:p>
            <a:pPr algn="ctr"/>
            <a:r>
              <a:rPr lang="es-ES" b="1" dirty="0" smtClean="0"/>
              <a:t>11 Facultades, 4 Núcleos, 46 Dependencias</a:t>
            </a:r>
          </a:p>
          <a:p>
            <a:pPr lvl="2"/>
            <a:endParaRPr lang="es-ES" dirty="0" smtClean="0"/>
          </a:p>
          <a:p>
            <a:pPr marL="1200150" lvl="2" indent="-285750">
              <a:spcBef>
                <a:spcPts val="600"/>
              </a:spcBef>
              <a:spcAft>
                <a:spcPts val="600"/>
              </a:spcAft>
              <a:buFont typeface="Wingdings" pitchFamily="2" charset="2"/>
              <a:buChar char="Ø"/>
            </a:pPr>
            <a:r>
              <a:rPr lang="es-ES" dirty="0" smtClean="0"/>
              <a:t>Econ</a:t>
            </a:r>
            <a:r>
              <a:rPr lang="es-ES" dirty="0"/>
              <a:t>. Keyla </a:t>
            </a:r>
            <a:r>
              <a:rPr lang="es-ES" dirty="0" smtClean="0"/>
              <a:t>Mora</a:t>
            </a:r>
          </a:p>
          <a:p>
            <a:pPr marL="1200150" lvl="2" indent="-285750">
              <a:spcBef>
                <a:spcPts val="600"/>
              </a:spcBef>
              <a:spcAft>
                <a:spcPts val="600"/>
              </a:spcAft>
              <a:buFont typeface="Wingdings" pitchFamily="2" charset="2"/>
              <a:buChar char="Ø"/>
            </a:pPr>
            <a:r>
              <a:rPr lang="es-ES" dirty="0" smtClean="0"/>
              <a:t>Lic</a:t>
            </a:r>
            <a:r>
              <a:rPr lang="es-ES" dirty="0"/>
              <a:t>. Carmen </a:t>
            </a:r>
            <a:r>
              <a:rPr lang="es-ES" dirty="0" smtClean="0"/>
              <a:t>Rojas</a:t>
            </a:r>
          </a:p>
          <a:p>
            <a:pPr marL="1200150" lvl="2" indent="-285750">
              <a:spcBef>
                <a:spcPts val="600"/>
              </a:spcBef>
              <a:spcAft>
                <a:spcPts val="600"/>
              </a:spcAft>
              <a:buFont typeface="Wingdings" pitchFamily="2" charset="2"/>
              <a:buChar char="Ø"/>
            </a:pPr>
            <a:r>
              <a:rPr lang="es-ES" dirty="0" smtClean="0"/>
              <a:t>Econ</a:t>
            </a:r>
            <a:r>
              <a:rPr lang="es-ES" dirty="0"/>
              <a:t>. Carlos </a:t>
            </a:r>
            <a:r>
              <a:rPr lang="es-ES" dirty="0" smtClean="0"/>
              <a:t>Araque</a:t>
            </a:r>
          </a:p>
          <a:p>
            <a:pPr marL="1200150" lvl="2" indent="-285750">
              <a:spcBef>
                <a:spcPts val="600"/>
              </a:spcBef>
              <a:spcAft>
                <a:spcPts val="600"/>
              </a:spcAft>
              <a:buFont typeface="Wingdings" pitchFamily="2" charset="2"/>
              <a:buChar char="Ø"/>
            </a:pPr>
            <a:r>
              <a:rPr lang="es-ES" dirty="0" smtClean="0"/>
              <a:t>Econ</a:t>
            </a:r>
            <a:r>
              <a:rPr lang="es-ES" dirty="0"/>
              <a:t>. Evelyn </a:t>
            </a:r>
            <a:r>
              <a:rPr lang="es-ES" dirty="0" smtClean="0"/>
              <a:t>Salcedo</a:t>
            </a:r>
          </a:p>
          <a:p>
            <a:pPr marL="1200150" lvl="2" indent="-285750">
              <a:spcBef>
                <a:spcPts val="600"/>
              </a:spcBef>
              <a:spcAft>
                <a:spcPts val="600"/>
              </a:spcAft>
              <a:buFont typeface="Wingdings" pitchFamily="2" charset="2"/>
              <a:buChar char="Ø"/>
            </a:pPr>
            <a:r>
              <a:rPr lang="es-ES" dirty="0" smtClean="0"/>
              <a:t>Ing</a:t>
            </a:r>
            <a:r>
              <a:rPr lang="es-ES" dirty="0"/>
              <a:t>. Indira </a:t>
            </a:r>
            <a:r>
              <a:rPr lang="es-ES" dirty="0" smtClean="0"/>
              <a:t>Arévalo</a:t>
            </a:r>
          </a:p>
          <a:p>
            <a:pPr marL="1200150" lvl="2" indent="-285750">
              <a:spcBef>
                <a:spcPts val="600"/>
              </a:spcBef>
              <a:spcAft>
                <a:spcPts val="600"/>
              </a:spcAft>
              <a:buFont typeface="Wingdings" pitchFamily="2" charset="2"/>
              <a:buChar char="Ø"/>
            </a:pPr>
            <a:r>
              <a:rPr lang="es-ES" dirty="0" smtClean="0"/>
              <a:t>Arq</a:t>
            </a:r>
            <a:r>
              <a:rPr lang="es-ES" dirty="0"/>
              <a:t>. Maryory Dugarte</a:t>
            </a:r>
          </a:p>
          <a:p>
            <a:pPr marL="1200150" lvl="2" indent="-285750">
              <a:spcBef>
                <a:spcPts val="600"/>
              </a:spcBef>
              <a:spcAft>
                <a:spcPts val="600"/>
              </a:spcAft>
              <a:buFont typeface="Wingdings" pitchFamily="2" charset="2"/>
              <a:buChar char="Ø"/>
            </a:pPr>
            <a:r>
              <a:rPr lang="es-ES" dirty="0"/>
              <a:t>Arq. Dorelys Méndez</a:t>
            </a:r>
          </a:p>
          <a:p>
            <a:pPr marL="1200150" lvl="2" indent="-285750">
              <a:spcBef>
                <a:spcPts val="600"/>
              </a:spcBef>
              <a:spcAft>
                <a:spcPts val="600"/>
              </a:spcAft>
              <a:buFont typeface="Wingdings" pitchFamily="2" charset="2"/>
              <a:buChar char="Ø"/>
            </a:pPr>
            <a:r>
              <a:rPr lang="es-ES" dirty="0"/>
              <a:t>Econ. Reina Dubois </a:t>
            </a:r>
          </a:p>
          <a:p>
            <a:pPr algn="ctr"/>
            <a:endParaRPr lang="es-ES" dirty="0"/>
          </a:p>
        </p:txBody>
      </p:sp>
      <p:sp>
        <p:nvSpPr>
          <p:cNvPr id="5"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128171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276" y="1412776"/>
            <a:ext cx="8183880" cy="1051560"/>
          </a:xfrm>
        </p:spPr>
        <p:txBody>
          <a:bodyPr/>
          <a:lstStyle/>
          <a:p>
            <a:pPr algn="ctr"/>
            <a:r>
              <a:rPr lang="es-ES" dirty="0" smtClean="0"/>
              <a:t>CRONOGRAMA DE ENTREGA</a:t>
            </a:r>
            <a:endParaRPr lang="es-ES" dirty="0"/>
          </a:p>
        </p:txBody>
      </p:sp>
      <p:sp>
        <p:nvSpPr>
          <p:cNvPr id="3" name="2 Marcador de contenido"/>
          <p:cNvSpPr>
            <a:spLocks noGrp="1"/>
          </p:cNvSpPr>
          <p:nvPr>
            <p:ph idx="1"/>
          </p:nvPr>
        </p:nvSpPr>
        <p:spPr>
          <a:xfrm>
            <a:off x="498029" y="2564904"/>
            <a:ext cx="8183880" cy="1800200"/>
          </a:xfrm>
        </p:spPr>
        <p:txBody>
          <a:bodyPr/>
          <a:lstStyle/>
          <a:p>
            <a:pPr marL="0" indent="0" algn="ctr">
              <a:buNone/>
            </a:pPr>
            <a:r>
              <a:rPr lang="es-ES" dirty="0" smtClean="0"/>
              <a:t>27 de enero 2020 </a:t>
            </a:r>
          </a:p>
          <a:p>
            <a:pPr marL="0" indent="0" algn="ctr">
              <a:buNone/>
            </a:pPr>
            <a:r>
              <a:rPr lang="es-ES" dirty="0" smtClean="0"/>
              <a:t>al </a:t>
            </a:r>
          </a:p>
          <a:p>
            <a:pPr marL="0" indent="0" algn="ctr">
              <a:buNone/>
            </a:pPr>
            <a:r>
              <a:rPr lang="es-ES" dirty="0" smtClean="0"/>
              <a:t>31 de enero del 2020</a:t>
            </a:r>
            <a:endParaRPr lang="es-ES" dirty="0"/>
          </a:p>
        </p:txBody>
      </p:sp>
      <p:sp>
        <p:nvSpPr>
          <p:cNvPr id="4"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5" name="1 Título"/>
          <p:cNvSpPr txBox="1">
            <a:spLocks/>
          </p:cNvSpPr>
          <p:nvPr/>
        </p:nvSpPr>
        <p:spPr>
          <a:xfrm>
            <a:off x="467544" y="548680"/>
            <a:ext cx="8208912"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200" dirty="0" smtClean="0">
                <a:solidFill>
                  <a:schemeClr val="accent1">
                    <a:tint val="88000"/>
                    <a:satMod val="150000"/>
                  </a:schemeClr>
                </a:solidFill>
                <a:latin typeface="+mj-lt"/>
                <a:ea typeface="+mj-ea"/>
                <a:cs typeface="+mj-cs"/>
              </a:rPr>
              <a:t>Lineamientos 2019:</a:t>
            </a:r>
            <a:endParaRPr lang="es-ES" sz="2200" dirty="0">
              <a:solidFill>
                <a:schemeClr val="accent1">
                  <a:tint val="88000"/>
                  <a:satMod val="150000"/>
                </a:schemeClr>
              </a:solidFill>
              <a:latin typeface="+mj-lt"/>
              <a:ea typeface="+mj-ea"/>
              <a:cs typeface="+mj-cs"/>
            </a:endParaRPr>
          </a:p>
        </p:txBody>
      </p:sp>
    </p:spTree>
    <p:extLst>
      <p:ext uri="{BB962C8B-B14F-4D97-AF65-F5344CB8AC3E}">
        <p14:creationId xmlns:p14="http://schemas.microsoft.com/office/powerpoint/2010/main" val="54699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0060" y="1054807"/>
            <a:ext cx="8183880" cy="4822465"/>
          </a:xfrm>
        </p:spPr>
        <p:txBody>
          <a:bodyPr>
            <a:normAutofit lnSpcReduction="10000"/>
          </a:bodyPr>
          <a:lstStyle/>
          <a:p>
            <a:pPr marL="0" indent="0">
              <a:spcBef>
                <a:spcPts val="1200"/>
              </a:spcBef>
              <a:spcAft>
                <a:spcPts val="1200"/>
              </a:spcAft>
              <a:buNone/>
            </a:pPr>
            <a:r>
              <a:rPr lang="es-ES" sz="1600" dirty="0" smtClean="0"/>
              <a:t>3. Obligatorio </a:t>
            </a:r>
            <a:r>
              <a:rPr lang="es-ES" sz="1600" dirty="0"/>
              <a:t>realizar el cierre de la Ejecución Física y Financiera al 4º </a:t>
            </a:r>
            <a:r>
              <a:rPr lang="es-ES" sz="1600" dirty="0" smtClean="0"/>
              <a:t>Trimestre</a:t>
            </a:r>
            <a:endParaRPr lang="es-ES" sz="1600" dirty="0"/>
          </a:p>
          <a:p>
            <a:pPr marL="0" lvl="0" indent="0">
              <a:spcBef>
                <a:spcPts val="1200"/>
              </a:spcBef>
              <a:spcAft>
                <a:spcPts val="1200"/>
              </a:spcAft>
              <a:buNone/>
            </a:pPr>
            <a:r>
              <a:rPr lang="es-VE" sz="1600" dirty="0" smtClean="0"/>
              <a:t>4. Utilizar el procesador de texto </a:t>
            </a:r>
            <a:r>
              <a:rPr lang="es-VE" sz="1600" b="1" dirty="0" smtClean="0"/>
              <a:t>Open Office </a:t>
            </a:r>
          </a:p>
          <a:p>
            <a:pPr marL="0" lvl="0" indent="0">
              <a:spcBef>
                <a:spcPts val="1200"/>
              </a:spcBef>
              <a:spcAft>
                <a:spcPts val="1200"/>
              </a:spcAft>
              <a:buNone/>
            </a:pPr>
            <a:r>
              <a:rPr lang="es-VE" sz="1600" dirty="0" smtClean="0"/>
              <a:t>5. Utilizar el cronograma </a:t>
            </a:r>
            <a:r>
              <a:rPr lang="es-VE" sz="1600" dirty="0"/>
              <a:t>establecido al correo electrónico del responsable de la revisión en PLANDES</a:t>
            </a:r>
            <a:r>
              <a:rPr lang="es-VE" sz="1600" dirty="0" smtClean="0"/>
              <a:t>.					</a:t>
            </a:r>
          </a:p>
          <a:p>
            <a:pPr marL="0" indent="0">
              <a:spcBef>
                <a:spcPts val="1200"/>
              </a:spcBef>
              <a:spcAft>
                <a:spcPts val="1200"/>
              </a:spcAft>
              <a:buNone/>
            </a:pPr>
            <a:r>
              <a:rPr lang="es-VE" sz="1600" dirty="0" smtClean="0"/>
              <a:t>6. OBLIGATORIO utilizar el </a:t>
            </a:r>
            <a:r>
              <a:rPr lang="es-VE" sz="1600" b="1" dirty="0" smtClean="0"/>
              <a:t>MODELO</a:t>
            </a:r>
            <a:r>
              <a:rPr lang="es-VE" sz="1600" dirty="0" smtClean="0"/>
              <a:t> de documento. </a:t>
            </a:r>
            <a:endParaRPr lang="es-VE" sz="1600" dirty="0"/>
          </a:p>
          <a:p>
            <a:pPr marL="0" indent="0">
              <a:spcBef>
                <a:spcPts val="1200"/>
              </a:spcBef>
              <a:spcAft>
                <a:spcPts val="1200"/>
              </a:spcAft>
              <a:buNone/>
            </a:pPr>
            <a:r>
              <a:rPr lang="es-ES" sz="1600" dirty="0" smtClean="0"/>
              <a:t>7. Organigramas actualizados</a:t>
            </a:r>
          </a:p>
          <a:p>
            <a:pPr marL="0" indent="0">
              <a:spcBef>
                <a:spcPts val="1200"/>
              </a:spcBef>
              <a:spcAft>
                <a:spcPts val="1200"/>
              </a:spcAft>
              <a:buNone/>
            </a:pPr>
            <a:r>
              <a:rPr lang="es-ES" sz="1600" dirty="0" smtClean="0"/>
              <a:t>8.  Identificar el responsable (Decano/Director)</a:t>
            </a:r>
          </a:p>
          <a:p>
            <a:pPr marL="0" lvl="0" indent="0">
              <a:spcBef>
                <a:spcPts val="1200"/>
              </a:spcBef>
              <a:spcAft>
                <a:spcPts val="1200"/>
              </a:spcAft>
              <a:buNone/>
            </a:pPr>
            <a:r>
              <a:rPr lang="es-VE" sz="1600" dirty="0" smtClean="0"/>
              <a:t>9.  Utilizar </a:t>
            </a:r>
            <a:r>
              <a:rPr lang="es-VE" sz="1600" dirty="0"/>
              <a:t>los cuadros presupuestarios y </a:t>
            </a:r>
            <a:r>
              <a:rPr lang="es-VE" sz="1600" dirty="0" smtClean="0"/>
              <a:t>financieros (Ingresos y Gastos)</a:t>
            </a:r>
            <a:endParaRPr lang="es-VE" sz="1600" dirty="0"/>
          </a:p>
          <a:p>
            <a:pPr marL="0" indent="0">
              <a:spcBef>
                <a:spcPts val="1200"/>
              </a:spcBef>
              <a:spcAft>
                <a:spcPts val="1200"/>
              </a:spcAft>
              <a:buNone/>
            </a:pPr>
            <a:r>
              <a:rPr lang="es-VE" sz="1600" dirty="0" smtClean="0"/>
              <a:t>10. Uso </a:t>
            </a:r>
            <a:r>
              <a:rPr lang="es-VE" sz="1600" dirty="0"/>
              <a:t>del SIREPOA para la elaboración de la </a:t>
            </a:r>
            <a:r>
              <a:rPr lang="es-VE" sz="1600" dirty="0" err="1"/>
              <a:t>MyC</a:t>
            </a:r>
            <a:r>
              <a:rPr lang="es-VE" sz="1600" dirty="0"/>
              <a:t>.</a:t>
            </a:r>
          </a:p>
          <a:p>
            <a:pPr marL="342900" indent="-342900">
              <a:spcBef>
                <a:spcPts val="1200"/>
              </a:spcBef>
              <a:spcAft>
                <a:spcPts val="1200"/>
              </a:spcAft>
              <a:buFont typeface="+mj-lt"/>
              <a:buAutoNum type="arabicPeriod"/>
            </a:pPr>
            <a:endParaRPr lang="es-VE" sz="1600" dirty="0" smtClean="0">
              <a:solidFill>
                <a:schemeClr val="tx2"/>
              </a:solidFill>
            </a:endParaRPr>
          </a:p>
          <a:p>
            <a:pPr marL="0" indent="0">
              <a:spcBef>
                <a:spcPts val="1200"/>
              </a:spcBef>
              <a:spcAft>
                <a:spcPts val="1200"/>
              </a:spcAft>
              <a:buNone/>
            </a:pPr>
            <a:endParaRPr lang="es-VE" sz="1600" dirty="0" smtClean="0">
              <a:solidFill>
                <a:schemeClr val="tx2"/>
              </a:solidFill>
            </a:endParaRPr>
          </a:p>
          <a:p>
            <a:pPr marL="342900" indent="-342900">
              <a:buFont typeface="+mj-lt"/>
              <a:buAutoNum type="arabicPeriod"/>
            </a:pPr>
            <a:endParaRPr lang="es-VE" sz="1600" dirty="0" smtClean="0">
              <a:solidFill>
                <a:schemeClr val="tx2"/>
              </a:solidFill>
            </a:endParaRPr>
          </a:p>
          <a:p>
            <a:pPr marL="0" lvl="0" indent="0">
              <a:buNone/>
            </a:pPr>
            <a:endParaRPr lang="es-VE" sz="2900" dirty="0"/>
          </a:p>
          <a:p>
            <a:pPr lvl="0"/>
            <a:endParaRPr lang="es-VE" sz="2900" dirty="0" smtClean="0"/>
          </a:p>
          <a:p>
            <a:pPr marL="0" lvl="0" indent="0">
              <a:buNone/>
            </a:pPr>
            <a:endParaRPr lang="es-VE" dirty="0"/>
          </a:p>
          <a:p>
            <a:pPr lvl="0">
              <a:buNone/>
            </a:pPr>
            <a:endParaRPr lang="es-VE" dirty="0"/>
          </a:p>
          <a:p>
            <a:endParaRPr lang="es-ES" dirty="0"/>
          </a:p>
        </p:txBody>
      </p:sp>
      <p:sp>
        <p:nvSpPr>
          <p:cNvPr id="4" name="3 Flecha derecha">
            <a:hlinkClick r:id="rId2" action="ppaction://hlinksldjump"/>
          </p:cNvPr>
          <p:cNvSpPr/>
          <p:nvPr/>
        </p:nvSpPr>
        <p:spPr>
          <a:xfrm>
            <a:off x="7981777" y="2674547"/>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a:hlinkClick r:id="rId3" action="ppaction://hlinksldjump"/>
          </p:cNvPr>
          <p:cNvSpPr/>
          <p:nvPr/>
        </p:nvSpPr>
        <p:spPr>
          <a:xfrm>
            <a:off x="8127204" y="4725144"/>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rId4" action="ppaction://hlinksldjump"/>
          </p:cNvPr>
          <p:cNvSpPr/>
          <p:nvPr/>
        </p:nvSpPr>
        <p:spPr>
          <a:xfrm>
            <a:off x="7941449" y="3158970"/>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11" name="10 Flecha derecha">
            <a:hlinkClick r:id="rId5" action="ppaction://hlinksldjump"/>
          </p:cNvPr>
          <p:cNvSpPr/>
          <p:nvPr/>
        </p:nvSpPr>
        <p:spPr>
          <a:xfrm>
            <a:off x="8104933" y="5268323"/>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 Título"/>
          <p:cNvSpPr txBox="1">
            <a:spLocks/>
          </p:cNvSpPr>
          <p:nvPr/>
        </p:nvSpPr>
        <p:spPr>
          <a:xfrm>
            <a:off x="453083" y="404664"/>
            <a:ext cx="8208912"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200" dirty="0" smtClean="0">
                <a:solidFill>
                  <a:schemeClr val="accent1">
                    <a:tint val="88000"/>
                    <a:satMod val="150000"/>
                  </a:schemeClr>
                </a:solidFill>
                <a:latin typeface="+mj-lt"/>
                <a:ea typeface="+mj-ea"/>
                <a:cs typeface="+mj-cs"/>
              </a:rPr>
              <a:t>Lineamientos 2019:</a:t>
            </a:r>
            <a:endParaRPr lang="es-ES" sz="2200" dirty="0">
              <a:solidFill>
                <a:schemeClr val="accent1">
                  <a:tint val="88000"/>
                  <a:satMod val="150000"/>
                </a:schemeClr>
              </a:solidFill>
              <a:latin typeface="+mj-lt"/>
              <a:ea typeface="+mj-ea"/>
              <a:cs typeface="+mj-cs"/>
            </a:endParaRPr>
          </a:p>
        </p:txBody>
      </p:sp>
    </p:spTree>
    <p:extLst>
      <p:ext uri="{BB962C8B-B14F-4D97-AF65-F5344CB8AC3E}">
        <p14:creationId xmlns:p14="http://schemas.microsoft.com/office/powerpoint/2010/main" val="151383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183880" cy="4896544"/>
          </a:xfrm>
        </p:spPr>
        <p:txBody>
          <a:bodyPr>
            <a:normAutofit fontScale="55000" lnSpcReduction="20000"/>
          </a:bodyPr>
          <a:lstStyle/>
          <a:p>
            <a:pPr>
              <a:buNone/>
            </a:pPr>
            <a:endParaRPr lang="es-VE" dirty="0" smtClean="0"/>
          </a:p>
          <a:p>
            <a:pPr>
              <a:buNone/>
            </a:pPr>
            <a:r>
              <a:rPr lang="es-VE" dirty="0" smtClean="0"/>
              <a:t>Normas para la elaboración del documento: </a:t>
            </a:r>
          </a:p>
          <a:p>
            <a:pPr lvl="0">
              <a:buNone/>
            </a:pPr>
            <a:endParaRPr lang="es-VE" dirty="0"/>
          </a:p>
          <a:p>
            <a:pPr marL="0" indent="0">
              <a:buNone/>
            </a:pPr>
            <a:r>
              <a:rPr lang="es-VE" sz="2400" dirty="0">
                <a:solidFill>
                  <a:schemeClr val="tx2"/>
                </a:solidFill>
              </a:rPr>
              <a:t>	</a:t>
            </a:r>
            <a:endParaRPr lang="es-VE" sz="2400" b="1" dirty="0" smtClean="0"/>
          </a:p>
          <a:p>
            <a:pPr marL="0" indent="0">
              <a:buNone/>
            </a:pPr>
            <a:r>
              <a:rPr lang="es-VE" sz="2400" b="1" dirty="0" smtClean="0"/>
              <a:t>	Encabezado</a:t>
            </a:r>
            <a:r>
              <a:rPr lang="es-VE" sz="2400" dirty="0" smtClean="0"/>
              <a:t>: Todas </a:t>
            </a:r>
            <a:r>
              <a:rPr lang="es-VE" sz="2400" dirty="0"/>
              <a:t>las páginas deben contener el texto MEMORIA Y CUENTA </a:t>
            </a:r>
            <a:r>
              <a:rPr lang="es-VE" sz="2400" dirty="0" smtClean="0"/>
              <a:t>	2019</a:t>
            </a:r>
            <a:r>
              <a:rPr lang="es-VE" sz="2400" dirty="0"/>
              <a:t>, colocado </a:t>
            </a:r>
            <a:r>
              <a:rPr lang="es-VE" sz="2400" dirty="0" smtClean="0"/>
              <a:t>en </a:t>
            </a:r>
            <a:r>
              <a:rPr lang="es-VE" sz="2400" dirty="0"/>
              <a:t>negrilla, en mayúscula sostenida, con letra cursiva ARIAL </a:t>
            </a:r>
            <a:r>
              <a:rPr lang="es-VE" sz="2400" dirty="0" smtClean="0"/>
              <a:t>	8 </a:t>
            </a:r>
            <a:r>
              <a:rPr lang="es-VE" sz="2400" dirty="0"/>
              <a:t>(Ver el Modelo de Memoria y la </a:t>
            </a:r>
            <a:r>
              <a:rPr lang="es-VE" sz="2400" dirty="0" smtClean="0"/>
              <a:t>Cuenta</a:t>
            </a:r>
            <a:r>
              <a:rPr lang="es-VE" sz="2400" dirty="0"/>
              <a:t>).</a:t>
            </a:r>
          </a:p>
          <a:p>
            <a:pPr>
              <a:lnSpc>
                <a:spcPct val="90000"/>
              </a:lnSpc>
            </a:pPr>
            <a:endParaRPr lang="es-VE" sz="2600" dirty="0" smtClean="0"/>
          </a:p>
          <a:p>
            <a:pPr marL="0" indent="0">
              <a:lnSpc>
                <a:spcPct val="90000"/>
              </a:lnSpc>
              <a:buNone/>
            </a:pPr>
            <a:r>
              <a:rPr lang="es-VE" sz="2100" dirty="0" smtClean="0"/>
              <a:t>	</a:t>
            </a:r>
            <a:r>
              <a:rPr lang="es-VE" sz="2400" b="1" dirty="0" smtClean="0"/>
              <a:t>Márgenes</a:t>
            </a:r>
            <a:r>
              <a:rPr lang="es-VE" sz="2400" b="1" dirty="0"/>
              <a:t>: </a:t>
            </a:r>
            <a:r>
              <a:rPr lang="es-VE" sz="2400" dirty="0" smtClean="0"/>
              <a:t>Los establecidos en el Modelo del documento. </a:t>
            </a:r>
            <a:endParaRPr lang="es-VE" sz="2400" dirty="0"/>
          </a:p>
          <a:p>
            <a:pPr marL="0" lvl="0" indent="0">
              <a:buNone/>
            </a:pPr>
            <a:r>
              <a:rPr lang="es-VE" sz="2400" b="1" dirty="0" smtClean="0"/>
              <a:t>	</a:t>
            </a:r>
          </a:p>
          <a:p>
            <a:pPr marL="0" lvl="0" indent="0">
              <a:buNone/>
            </a:pPr>
            <a:r>
              <a:rPr lang="es-VE" sz="2400" b="1" dirty="0"/>
              <a:t>	</a:t>
            </a:r>
            <a:r>
              <a:rPr lang="es-VE" sz="2400" b="1" dirty="0" smtClean="0"/>
              <a:t>Interlineado</a:t>
            </a:r>
            <a:r>
              <a:rPr lang="es-VE" sz="2400" b="1" dirty="0"/>
              <a:t>: </a:t>
            </a:r>
            <a:r>
              <a:rPr lang="es-VE" sz="2400" dirty="0"/>
              <a:t>Sencillo en todo el contenido del documento. Espaciado entre </a:t>
            </a:r>
            <a:r>
              <a:rPr lang="es-VE" sz="2400" dirty="0" smtClean="0"/>
              <a:t>	párrafos</a:t>
            </a:r>
            <a:r>
              <a:rPr lang="es-VE" sz="2400" dirty="0"/>
              <a:t>: 6 anterior </a:t>
            </a:r>
            <a:r>
              <a:rPr lang="es-VE" sz="2400" dirty="0" smtClean="0"/>
              <a:t>	y </a:t>
            </a:r>
            <a:r>
              <a:rPr lang="es-VE" sz="2400" dirty="0"/>
              <a:t>6 posterior. </a:t>
            </a:r>
            <a:endParaRPr lang="es-VE" sz="2400" dirty="0" smtClean="0"/>
          </a:p>
          <a:p>
            <a:pPr marL="0" lvl="0" indent="0">
              <a:buNone/>
            </a:pPr>
            <a:endParaRPr lang="es-VE" sz="2400" dirty="0"/>
          </a:p>
          <a:p>
            <a:pPr marL="0" lvl="0" indent="0">
              <a:buNone/>
            </a:pPr>
            <a:r>
              <a:rPr lang="es-VE" sz="2400" b="1" dirty="0" smtClean="0"/>
              <a:t>	Tipo </a:t>
            </a:r>
            <a:r>
              <a:rPr lang="es-VE" sz="2400" b="1" dirty="0"/>
              <a:t>de Fuente para el contenido general del documento:</a:t>
            </a:r>
            <a:r>
              <a:rPr lang="es-VE" sz="2400" dirty="0"/>
              <a:t> ARIAL 12 normal</a:t>
            </a:r>
            <a:r>
              <a:rPr lang="es-VE" sz="2400" dirty="0" smtClean="0"/>
              <a:t>.</a:t>
            </a:r>
          </a:p>
          <a:p>
            <a:pPr marL="0" lvl="0" indent="0">
              <a:buNone/>
            </a:pPr>
            <a:endParaRPr lang="es-VE" sz="2400" dirty="0"/>
          </a:p>
          <a:p>
            <a:pPr marL="0" lvl="0" indent="0">
              <a:buNone/>
            </a:pPr>
            <a:r>
              <a:rPr lang="es-VE" sz="2400" b="1" dirty="0" smtClean="0"/>
              <a:t>	Títulos</a:t>
            </a:r>
            <a:r>
              <a:rPr lang="es-VE" sz="2400" b="1" dirty="0"/>
              <a:t>:</a:t>
            </a:r>
            <a:r>
              <a:rPr lang="es-VE" sz="2400" dirty="0"/>
              <a:t> Los títulos </a:t>
            </a:r>
            <a:r>
              <a:rPr lang="es-VE" sz="2400" dirty="0" smtClean="0"/>
              <a:t>que </a:t>
            </a:r>
            <a:r>
              <a:rPr lang="es-VE" sz="2400" dirty="0"/>
              <a:t>se reflejen dentro del contenido serán en </a:t>
            </a:r>
            <a:r>
              <a:rPr lang="es-VE" sz="2400" dirty="0" smtClean="0"/>
              <a:t>Mayúscula</a:t>
            </a:r>
            <a:r>
              <a:rPr lang="es-VE" sz="2400" dirty="0"/>
              <a:t>, </a:t>
            </a:r>
            <a:r>
              <a:rPr lang="es-VE" sz="2400" dirty="0" smtClean="0"/>
              <a:t>	negrilla </a:t>
            </a:r>
            <a:r>
              <a:rPr lang="es-VE" sz="2400" dirty="0"/>
              <a:t>y en letra ARIAL 12, orientados hacia el margen izquierdo. </a:t>
            </a:r>
            <a:endParaRPr lang="es-VE" sz="2400" dirty="0" smtClean="0"/>
          </a:p>
          <a:p>
            <a:pPr marL="0" lvl="0" indent="0">
              <a:buNone/>
            </a:pPr>
            <a:r>
              <a:rPr lang="es-VE" sz="2400" dirty="0"/>
              <a:t>	</a:t>
            </a:r>
            <a:r>
              <a:rPr lang="es-VE" sz="2400" dirty="0" smtClean="0"/>
              <a:t>Ejemplo </a:t>
            </a:r>
            <a:r>
              <a:rPr lang="es-VE" sz="2400" dirty="0"/>
              <a:t>de títulos: </a:t>
            </a:r>
            <a:r>
              <a:rPr lang="es-VE" sz="2400" dirty="0" smtClean="0"/>
              <a:t>MARCO NORMATIVO, LA MEMORIA, LA CUENTA, OBSTACULOS</a:t>
            </a:r>
          </a:p>
          <a:p>
            <a:pPr marL="0" lvl="0" indent="0">
              <a:buNone/>
            </a:pPr>
            <a:endParaRPr lang="es-VE" sz="2400" dirty="0" smtClean="0"/>
          </a:p>
          <a:p>
            <a:pPr marL="0" lvl="0" indent="0">
              <a:buNone/>
            </a:pPr>
            <a:r>
              <a:rPr lang="es-VE" sz="2400" dirty="0" smtClean="0"/>
              <a:t>	</a:t>
            </a:r>
            <a:r>
              <a:rPr lang="es-VE" sz="2400" b="1" dirty="0" smtClean="0"/>
              <a:t>Subtítulos: </a:t>
            </a:r>
            <a:r>
              <a:rPr lang="es-VE" sz="2400" dirty="0" smtClean="0"/>
              <a:t>Creación, Misión</a:t>
            </a:r>
            <a:r>
              <a:rPr lang="es-VE" sz="2400" dirty="0"/>
              <a:t>, Visión, </a:t>
            </a:r>
            <a:r>
              <a:rPr lang="es-VE" sz="2400" dirty="0" smtClean="0"/>
              <a:t>Comentarios</a:t>
            </a:r>
            <a:endParaRPr lang="es-VE" sz="2400" dirty="0"/>
          </a:p>
          <a:p>
            <a:pPr marL="0" lvl="0" indent="0">
              <a:lnSpc>
                <a:spcPct val="90000"/>
              </a:lnSpc>
              <a:buNone/>
            </a:pPr>
            <a:r>
              <a:rPr lang="es-VE" sz="2400" b="1" dirty="0" smtClean="0"/>
              <a:t>	</a:t>
            </a:r>
          </a:p>
          <a:p>
            <a:pPr marL="0" lvl="0" indent="0">
              <a:lnSpc>
                <a:spcPct val="90000"/>
              </a:lnSpc>
              <a:buNone/>
            </a:pPr>
            <a:r>
              <a:rPr lang="es-VE" sz="2400" b="1" dirty="0"/>
              <a:t>	</a:t>
            </a:r>
            <a:r>
              <a:rPr lang="es-VE" sz="2400" b="1" dirty="0" smtClean="0"/>
              <a:t>Viñetas</a:t>
            </a:r>
            <a:r>
              <a:rPr lang="es-VE" sz="2400" b="1" dirty="0"/>
              <a:t>:</a:t>
            </a:r>
            <a:r>
              <a:rPr lang="es-VE" sz="2400" dirty="0"/>
              <a:t> En todas las secciones del documento, solo se utilizarán viñetas tipo </a:t>
            </a:r>
            <a:r>
              <a:rPr lang="es-VE" sz="2400" dirty="0" smtClean="0"/>
              <a:t>	punto </a:t>
            </a:r>
            <a:r>
              <a:rPr lang="es-VE" sz="2400" dirty="0"/>
              <a:t>( • ) </a:t>
            </a:r>
          </a:p>
          <a:p>
            <a:pPr>
              <a:lnSpc>
                <a:spcPct val="90000"/>
              </a:lnSpc>
            </a:pPr>
            <a:endParaRPr lang="es-VE" sz="2100" dirty="0" smtClean="0"/>
          </a:p>
          <a:p>
            <a:pPr>
              <a:lnSpc>
                <a:spcPct val="90000"/>
              </a:lnSpc>
            </a:pPr>
            <a:endParaRPr lang="es-VE" sz="2100" dirty="0"/>
          </a:p>
          <a:p>
            <a:pPr>
              <a:lnSpc>
                <a:spcPct val="90000"/>
              </a:lnSpc>
            </a:pPr>
            <a:endParaRPr lang="es-VE" sz="2100" dirty="0"/>
          </a:p>
          <a:p>
            <a:pPr>
              <a:lnSpc>
                <a:spcPct val="90000"/>
              </a:lnSpc>
            </a:pPr>
            <a:endParaRPr lang="es-VE" sz="2600" dirty="0"/>
          </a:p>
          <a:p>
            <a:pPr>
              <a:lnSpc>
                <a:spcPct val="90000"/>
              </a:lnSpc>
            </a:pPr>
            <a:endParaRPr lang="es-VE" sz="2600" dirty="0" smtClean="0"/>
          </a:p>
          <a:p>
            <a:pPr>
              <a:lnSpc>
                <a:spcPct val="90000"/>
              </a:lnSpc>
            </a:pPr>
            <a:endParaRPr lang="es-VE" sz="2600" dirty="0"/>
          </a:p>
          <a:p>
            <a:endParaRPr lang="es-VE" dirty="0"/>
          </a:p>
          <a:p>
            <a:endParaRPr lang="es-ES" dirty="0"/>
          </a:p>
        </p:txBody>
      </p:sp>
      <p:sp>
        <p:nvSpPr>
          <p:cNvPr id="4"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
        <p:nvSpPr>
          <p:cNvPr id="6" name="1 Título"/>
          <p:cNvSpPr txBox="1">
            <a:spLocks/>
          </p:cNvSpPr>
          <p:nvPr/>
        </p:nvSpPr>
        <p:spPr>
          <a:xfrm>
            <a:off x="467544" y="404664"/>
            <a:ext cx="8208912"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200" dirty="0" smtClean="0">
                <a:solidFill>
                  <a:schemeClr val="accent1">
                    <a:tint val="88000"/>
                    <a:satMod val="150000"/>
                  </a:schemeClr>
                </a:solidFill>
                <a:latin typeface="+mj-lt"/>
                <a:ea typeface="+mj-ea"/>
                <a:cs typeface="+mj-cs"/>
              </a:rPr>
              <a:t>Lineamientos 2019:</a:t>
            </a:r>
            <a:endParaRPr lang="es-ES" sz="2200" dirty="0">
              <a:solidFill>
                <a:schemeClr val="accent1">
                  <a:tint val="88000"/>
                  <a:satMod val="150000"/>
                </a:schemeClr>
              </a:solidFill>
              <a:latin typeface="+mj-lt"/>
              <a:ea typeface="+mj-ea"/>
              <a:cs typeface="+mj-cs"/>
            </a:endParaRPr>
          </a:p>
        </p:txBody>
      </p:sp>
      <p:sp>
        <p:nvSpPr>
          <p:cNvPr id="5" name="33 Flecha derecha">
            <a:hlinkClick r:id="rId2" action="ppaction://hlinksldjump"/>
          </p:cNvPr>
          <p:cNvSpPr/>
          <p:nvPr/>
        </p:nvSpPr>
        <p:spPr>
          <a:xfrm>
            <a:off x="8308706"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50654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1003</TotalTime>
  <Words>2384</Words>
  <Application>Microsoft Office PowerPoint</Application>
  <PresentationFormat>Presentación en pantalla (4:3)</PresentationFormat>
  <Paragraphs>743</Paragraphs>
  <Slides>32</Slides>
  <Notes>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Aspecto</vt:lpstr>
      <vt:lpstr>Presentación de PowerPoint</vt:lpstr>
      <vt:lpstr>Objetivo</vt:lpstr>
      <vt:lpstr> RESULTADOS DE LA  REVISIÓN  MEMORIA Y CUENTA 2018</vt:lpstr>
      <vt:lpstr>Presentación de PowerPoint</vt:lpstr>
      <vt:lpstr> LINEAMIENTOS MEMORIA Y CUENTA 2019 </vt:lpstr>
      <vt:lpstr>Lineamientos 2019:</vt:lpstr>
      <vt:lpstr>CRONOGRAMA DE ENTREGA</vt:lpstr>
      <vt:lpstr>Presentación de PowerPoint</vt:lpstr>
      <vt:lpstr>Presentación de PowerPoint</vt:lpstr>
      <vt:lpstr>CRONOGRAMA DE ENTREGA </vt:lpstr>
      <vt:lpstr>CONTENIDO DE LA MyC 2019</vt:lpstr>
      <vt:lpstr>La CUENTA  Cuadros presupuestarios y financieros</vt:lpstr>
      <vt:lpstr>Cuadro presupuestario y financiero -EGRESOS</vt:lpstr>
      <vt:lpstr>Cuadro presupuestario y financiero - INGRESOS</vt:lpstr>
      <vt:lpstr>Preguntas y respuestas</vt:lpstr>
      <vt:lpstr>USO DEL SIREPOA  PARA LA ELABORACIÓN DE LA MEMORIA Y CUENTA 2019</vt:lpstr>
      <vt:lpstr>Presentación de PowerPoint</vt:lpstr>
      <vt:lpstr>Presentación de PowerPoint</vt:lpstr>
      <vt:lpstr>Presentación de PowerPoint</vt:lpstr>
      <vt:lpstr>Presentación de PowerPoint</vt:lpstr>
      <vt:lpstr>Presentación de PowerPoint</vt:lpstr>
      <vt:lpstr>Presentación de PowerPoint</vt:lpstr>
      <vt:lpstr>Preguntas y respuestas</vt:lpstr>
      <vt:lpstr>Estructura de Proyecto  2020</vt:lpstr>
      <vt:lpstr>Presentación de PowerPoint</vt:lpstr>
      <vt:lpstr>Presentación de PowerPoint</vt:lpstr>
      <vt:lpstr>Presentación de PowerPoint</vt:lpstr>
      <vt:lpstr>Presentación de PowerPoint</vt:lpstr>
      <vt:lpstr>Presentación de PowerPoint</vt:lpstr>
      <vt:lpstr>Presentación de PowerPoint</vt:lpstr>
      <vt:lpstr>Preguntas y respuestas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REINA DUBOIS</dc:creator>
  <cp:lastModifiedBy>USUARIO</cp:lastModifiedBy>
  <cp:revision>90</cp:revision>
  <dcterms:created xsi:type="dcterms:W3CDTF">2019-11-28T14:34:48Z</dcterms:created>
  <dcterms:modified xsi:type="dcterms:W3CDTF">2020-01-10T15:51:51Z</dcterms:modified>
</cp:coreProperties>
</file>