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67" r:id="rId3"/>
    <p:sldId id="263" r:id="rId4"/>
    <p:sldId id="258" r:id="rId5"/>
    <p:sldId id="299" r:id="rId6"/>
    <p:sldId id="300" r:id="rId7"/>
    <p:sldId id="259" r:id="rId8"/>
    <p:sldId id="289" r:id="rId9"/>
    <p:sldId id="290" r:id="rId10"/>
    <p:sldId id="260" r:id="rId11"/>
    <p:sldId id="262" r:id="rId12"/>
    <p:sldId id="283" r:id="rId13"/>
    <p:sldId id="286" r:id="rId14"/>
    <p:sldId id="265" r:id="rId15"/>
    <p:sldId id="275" r:id="rId16"/>
    <p:sldId id="298" r:id="rId17"/>
    <p:sldId id="271" r:id="rId18"/>
    <p:sldId id="272" r:id="rId19"/>
    <p:sldId id="273" r:id="rId20"/>
    <p:sldId id="277" r:id="rId21"/>
    <p:sldId id="278" r:id="rId22"/>
    <p:sldId id="279" r:id="rId23"/>
    <p:sldId id="280" r:id="rId24"/>
    <p:sldId id="282" r:id="rId25"/>
    <p:sldId id="287" r:id="rId26"/>
    <p:sldId id="291" r:id="rId27"/>
    <p:sldId id="292" r:id="rId28"/>
    <p:sldId id="293" r:id="rId29"/>
    <p:sldId id="294" r:id="rId30"/>
    <p:sldId id="295" r:id="rId31"/>
    <p:sldId id="301" r:id="rId32"/>
    <p:sldId id="296" r:id="rId33"/>
    <p:sldId id="297" r:id="rId34"/>
    <p:sldId id="281"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C0316-D687-4C8A-84AE-181366FE6AD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0A6666C5-29CB-4FCD-8420-CFD94B76E5E5}">
      <dgm:prSet custT="1"/>
      <dgm:spPr/>
      <dgm:t>
        <a:bodyPr/>
        <a:lstStyle/>
        <a:p>
          <a:pPr rtl="0"/>
          <a:r>
            <a:rPr lang="es-ES" sz="1000"/>
            <a:t>Proyectos de Incubación que sean conducentes a prototipos industrializables.</a:t>
          </a:r>
        </a:p>
      </dgm:t>
    </dgm:pt>
    <dgm:pt modelId="{06DEA854-9856-4A1F-998E-DF617920B2B1}" type="parTrans" cxnId="{A81031BD-9C21-4573-9648-7693D415CA56}">
      <dgm:prSet/>
      <dgm:spPr/>
      <dgm:t>
        <a:bodyPr/>
        <a:lstStyle/>
        <a:p>
          <a:endParaRPr lang="es-ES"/>
        </a:p>
      </dgm:t>
    </dgm:pt>
    <dgm:pt modelId="{DB71757F-C0C4-4437-9721-FC769E063C23}" type="sibTrans" cxnId="{A81031BD-9C21-4573-9648-7693D415CA56}">
      <dgm:prSet/>
      <dgm:spPr/>
      <dgm:t>
        <a:bodyPr/>
        <a:lstStyle/>
        <a:p>
          <a:endParaRPr lang="es-ES"/>
        </a:p>
      </dgm:t>
    </dgm:pt>
    <dgm:pt modelId="{911EBB39-0CC6-4BFF-8A0E-62E8AFF0024F}">
      <dgm:prSet custT="1"/>
      <dgm:spPr/>
      <dgm:t>
        <a:bodyPr/>
        <a:lstStyle/>
        <a:p>
          <a:pPr rtl="0"/>
          <a:r>
            <a:rPr lang="es-ES" sz="1000" dirty="0"/>
            <a:t>Mejora de procesos inmersos en la producción de bienes finales e insumos productivos. </a:t>
          </a:r>
        </a:p>
      </dgm:t>
    </dgm:pt>
    <dgm:pt modelId="{0C9B142D-BD58-4746-85CB-003FA005513C}" type="parTrans" cxnId="{EF69A68A-F064-4D1B-8763-C632CAB8DFAE}">
      <dgm:prSet/>
      <dgm:spPr/>
      <dgm:t>
        <a:bodyPr/>
        <a:lstStyle/>
        <a:p>
          <a:endParaRPr lang="es-ES"/>
        </a:p>
      </dgm:t>
    </dgm:pt>
    <dgm:pt modelId="{26A848DD-F7E7-4849-9105-29FDC5DCB1EF}" type="sibTrans" cxnId="{EF69A68A-F064-4D1B-8763-C632CAB8DFAE}">
      <dgm:prSet/>
      <dgm:spPr/>
      <dgm:t>
        <a:bodyPr/>
        <a:lstStyle/>
        <a:p>
          <a:endParaRPr lang="es-ES"/>
        </a:p>
      </dgm:t>
    </dgm:pt>
    <dgm:pt modelId="{789926F9-397B-4D94-B092-489A963A4ABC}">
      <dgm:prSet custT="1"/>
      <dgm:spPr/>
      <dgm:t>
        <a:bodyPr/>
        <a:lstStyle/>
        <a:p>
          <a:pPr rtl="0"/>
          <a:r>
            <a:rPr lang="es-ES" sz="1000"/>
            <a:t>Proyectos y/o iniciativas productivas en ejecución que ameriten sistematización con miras a la obtención de inversión para su desarrollo pleno.</a:t>
          </a:r>
        </a:p>
      </dgm:t>
    </dgm:pt>
    <dgm:pt modelId="{108F921D-C30E-42F9-B974-469EA84C649F}" type="parTrans" cxnId="{56EF94E4-3CC9-4BE7-937B-9C390F7187F4}">
      <dgm:prSet/>
      <dgm:spPr/>
      <dgm:t>
        <a:bodyPr/>
        <a:lstStyle/>
        <a:p>
          <a:endParaRPr lang="es-ES"/>
        </a:p>
      </dgm:t>
    </dgm:pt>
    <dgm:pt modelId="{1ED6D6D4-4DF9-4105-8F66-D14BF546AB9C}" type="sibTrans" cxnId="{56EF94E4-3CC9-4BE7-937B-9C390F7187F4}">
      <dgm:prSet/>
      <dgm:spPr/>
      <dgm:t>
        <a:bodyPr/>
        <a:lstStyle/>
        <a:p>
          <a:endParaRPr lang="es-ES"/>
        </a:p>
      </dgm:t>
    </dgm:pt>
    <dgm:pt modelId="{4F188D76-E8CC-4D9E-810E-457046545DBB}">
      <dgm:prSet custT="1"/>
      <dgm:spPr/>
      <dgm:t>
        <a:bodyPr/>
        <a:lstStyle/>
        <a:p>
          <a:pPr rtl="0"/>
          <a:r>
            <a:rPr lang="es-ES" sz="1000" dirty="0"/>
            <a:t>Planes de negocios sostenibles en el tiempo, mediante la generación de excedentes económicos y fundamentalmente responder a necesidades asociadas a la dinámica en el país con respecto a la operación.</a:t>
          </a:r>
        </a:p>
      </dgm:t>
    </dgm:pt>
    <dgm:pt modelId="{93078023-D19B-42BE-8E05-7405B07AFAC4}" type="parTrans" cxnId="{A3BAAC91-E4EA-44C4-A72D-EC0530B41A44}">
      <dgm:prSet/>
      <dgm:spPr/>
      <dgm:t>
        <a:bodyPr/>
        <a:lstStyle/>
        <a:p>
          <a:endParaRPr lang="es-ES"/>
        </a:p>
      </dgm:t>
    </dgm:pt>
    <dgm:pt modelId="{51B81BD9-562D-4EB0-8467-CE3A19166C8D}" type="sibTrans" cxnId="{A3BAAC91-E4EA-44C4-A72D-EC0530B41A44}">
      <dgm:prSet/>
      <dgm:spPr/>
      <dgm:t>
        <a:bodyPr/>
        <a:lstStyle/>
        <a:p>
          <a:endParaRPr lang="es-ES"/>
        </a:p>
      </dgm:t>
    </dgm:pt>
    <dgm:pt modelId="{6BEC1629-C803-4C1F-82BA-50363C0F1807}">
      <dgm:prSet custT="1"/>
      <dgm:spPr/>
      <dgm:t>
        <a:bodyPr/>
        <a:lstStyle/>
        <a:p>
          <a:pPr rtl="0"/>
          <a:r>
            <a:rPr lang="es-ES" sz="1000" dirty="0"/>
            <a:t>Mantenimiento y expansión de un parque industrial fortalecido, orientado a generar un país potencia que constituya un referente en los mercados internacionales</a:t>
          </a:r>
        </a:p>
      </dgm:t>
    </dgm:pt>
    <dgm:pt modelId="{3FEFA335-C975-496E-AA80-7D301512DF78}" type="parTrans" cxnId="{223C7310-A4F5-41EA-84FC-CAFC645650EA}">
      <dgm:prSet/>
      <dgm:spPr/>
      <dgm:t>
        <a:bodyPr/>
        <a:lstStyle/>
        <a:p>
          <a:endParaRPr lang="es-ES"/>
        </a:p>
      </dgm:t>
    </dgm:pt>
    <dgm:pt modelId="{6F0CD001-BF97-44A2-8F34-88DA9FAA9E36}" type="sibTrans" cxnId="{223C7310-A4F5-41EA-84FC-CAFC645650EA}">
      <dgm:prSet/>
      <dgm:spPr/>
      <dgm:t>
        <a:bodyPr/>
        <a:lstStyle/>
        <a:p>
          <a:endParaRPr lang="es-ES"/>
        </a:p>
      </dgm:t>
    </dgm:pt>
    <dgm:pt modelId="{599A9BEE-942F-480B-A01B-2E86499CEB6B}" type="pres">
      <dgm:prSet presAssocID="{2D0C0316-D687-4C8A-84AE-181366FE6AD4}" presName="Name0" presStyleCnt="0">
        <dgm:presLayoutVars>
          <dgm:dir/>
          <dgm:resizeHandles val="exact"/>
        </dgm:presLayoutVars>
      </dgm:prSet>
      <dgm:spPr/>
      <dgm:t>
        <a:bodyPr/>
        <a:lstStyle/>
        <a:p>
          <a:endParaRPr lang="es-ES"/>
        </a:p>
      </dgm:t>
    </dgm:pt>
    <dgm:pt modelId="{4ADF0F40-34F7-4D66-A2D2-B6629852FF2C}" type="pres">
      <dgm:prSet presAssocID="{0A6666C5-29CB-4FCD-8420-CFD94B76E5E5}" presName="node" presStyleLbl="node1" presStyleIdx="0" presStyleCnt="5">
        <dgm:presLayoutVars>
          <dgm:bulletEnabled val="1"/>
        </dgm:presLayoutVars>
      </dgm:prSet>
      <dgm:spPr/>
      <dgm:t>
        <a:bodyPr/>
        <a:lstStyle/>
        <a:p>
          <a:endParaRPr lang="es-ES"/>
        </a:p>
      </dgm:t>
    </dgm:pt>
    <dgm:pt modelId="{07776871-8432-4CE4-B2F1-35B103ED6B85}" type="pres">
      <dgm:prSet presAssocID="{DB71757F-C0C4-4437-9721-FC769E063C23}" presName="sibTrans" presStyleLbl="sibTrans2D1" presStyleIdx="0" presStyleCnt="4"/>
      <dgm:spPr/>
      <dgm:t>
        <a:bodyPr/>
        <a:lstStyle/>
        <a:p>
          <a:endParaRPr lang="es-ES"/>
        </a:p>
      </dgm:t>
    </dgm:pt>
    <dgm:pt modelId="{B5D7C55A-8045-43E3-B491-CC73B69ECF7B}" type="pres">
      <dgm:prSet presAssocID="{DB71757F-C0C4-4437-9721-FC769E063C23}" presName="connectorText" presStyleLbl="sibTrans2D1" presStyleIdx="0" presStyleCnt="4"/>
      <dgm:spPr/>
      <dgm:t>
        <a:bodyPr/>
        <a:lstStyle/>
        <a:p>
          <a:endParaRPr lang="es-ES"/>
        </a:p>
      </dgm:t>
    </dgm:pt>
    <dgm:pt modelId="{163A72E1-3B3B-4FCF-864E-B19B5DDF293D}" type="pres">
      <dgm:prSet presAssocID="{911EBB39-0CC6-4BFF-8A0E-62E8AFF0024F}" presName="node" presStyleLbl="node1" presStyleIdx="1" presStyleCnt="5">
        <dgm:presLayoutVars>
          <dgm:bulletEnabled val="1"/>
        </dgm:presLayoutVars>
      </dgm:prSet>
      <dgm:spPr/>
      <dgm:t>
        <a:bodyPr/>
        <a:lstStyle/>
        <a:p>
          <a:endParaRPr lang="es-ES"/>
        </a:p>
      </dgm:t>
    </dgm:pt>
    <dgm:pt modelId="{7ACDEB24-DEEC-4E44-A169-D77F380B2355}" type="pres">
      <dgm:prSet presAssocID="{26A848DD-F7E7-4849-9105-29FDC5DCB1EF}" presName="sibTrans" presStyleLbl="sibTrans2D1" presStyleIdx="1" presStyleCnt="4"/>
      <dgm:spPr/>
      <dgm:t>
        <a:bodyPr/>
        <a:lstStyle/>
        <a:p>
          <a:endParaRPr lang="es-ES"/>
        </a:p>
      </dgm:t>
    </dgm:pt>
    <dgm:pt modelId="{F9FAA9C7-CEA9-499B-A8E6-8EDEB1136370}" type="pres">
      <dgm:prSet presAssocID="{26A848DD-F7E7-4849-9105-29FDC5DCB1EF}" presName="connectorText" presStyleLbl="sibTrans2D1" presStyleIdx="1" presStyleCnt="4"/>
      <dgm:spPr/>
      <dgm:t>
        <a:bodyPr/>
        <a:lstStyle/>
        <a:p>
          <a:endParaRPr lang="es-ES"/>
        </a:p>
      </dgm:t>
    </dgm:pt>
    <dgm:pt modelId="{77C21588-EE3B-4D75-B716-F91C3FE2304F}" type="pres">
      <dgm:prSet presAssocID="{789926F9-397B-4D94-B092-489A963A4ABC}" presName="node" presStyleLbl="node1" presStyleIdx="2" presStyleCnt="5">
        <dgm:presLayoutVars>
          <dgm:bulletEnabled val="1"/>
        </dgm:presLayoutVars>
      </dgm:prSet>
      <dgm:spPr/>
      <dgm:t>
        <a:bodyPr/>
        <a:lstStyle/>
        <a:p>
          <a:endParaRPr lang="es-ES"/>
        </a:p>
      </dgm:t>
    </dgm:pt>
    <dgm:pt modelId="{935935E2-291E-4613-802B-82374D6E7E4A}" type="pres">
      <dgm:prSet presAssocID="{1ED6D6D4-4DF9-4105-8F66-D14BF546AB9C}" presName="sibTrans" presStyleLbl="sibTrans2D1" presStyleIdx="2" presStyleCnt="4"/>
      <dgm:spPr/>
      <dgm:t>
        <a:bodyPr/>
        <a:lstStyle/>
        <a:p>
          <a:endParaRPr lang="es-ES"/>
        </a:p>
      </dgm:t>
    </dgm:pt>
    <dgm:pt modelId="{3D68FA2C-4493-40DB-B3B6-58BCAB8770AC}" type="pres">
      <dgm:prSet presAssocID="{1ED6D6D4-4DF9-4105-8F66-D14BF546AB9C}" presName="connectorText" presStyleLbl="sibTrans2D1" presStyleIdx="2" presStyleCnt="4"/>
      <dgm:spPr/>
      <dgm:t>
        <a:bodyPr/>
        <a:lstStyle/>
        <a:p>
          <a:endParaRPr lang="es-ES"/>
        </a:p>
      </dgm:t>
    </dgm:pt>
    <dgm:pt modelId="{8B5D53B1-6634-4DCC-961B-7BCB1BE798FF}" type="pres">
      <dgm:prSet presAssocID="{4F188D76-E8CC-4D9E-810E-457046545DBB}" presName="node" presStyleLbl="node1" presStyleIdx="3" presStyleCnt="5">
        <dgm:presLayoutVars>
          <dgm:bulletEnabled val="1"/>
        </dgm:presLayoutVars>
      </dgm:prSet>
      <dgm:spPr/>
      <dgm:t>
        <a:bodyPr/>
        <a:lstStyle/>
        <a:p>
          <a:endParaRPr lang="es-ES"/>
        </a:p>
      </dgm:t>
    </dgm:pt>
    <dgm:pt modelId="{6B27F3CF-2CB0-428C-BD60-B268CFD42E3B}" type="pres">
      <dgm:prSet presAssocID="{51B81BD9-562D-4EB0-8467-CE3A19166C8D}" presName="sibTrans" presStyleLbl="sibTrans2D1" presStyleIdx="3" presStyleCnt="4"/>
      <dgm:spPr/>
      <dgm:t>
        <a:bodyPr/>
        <a:lstStyle/>
        <a:p>
          <a:endParaRPr lang="es-ES"/>
        </a:p>
      </dgm:t>
    </dgm:pt>
    <dgm:pt modelId="{39B0069C-99FF-49CD-8FA5-E75969DB4617}" type="pres">
      <dgm:prSet presAssocID="{51B81BD9-562D-4EB0-8467-CE3A19166C8D}" presName="connectorText" presStyleLbl="sibTrans2D1" presStyleIdx="3" presStyleCnt="4"/>
      <dgm:spPr/>
      <dgm:t>
        <a:bodyPr/>
        <a:lstStyle/>
        <a:p>
          <a:endParaRPr lang="es-ES"/>
        </a:p>
      </dgm:t>
    </dgm:pt>
    <dgm:pt modelId="{ADCAB1A6-11B2-4C35-96A8-30A5166D74F0}" type="pres">
      <dgm:prSet presAssocID="{6BEC1629-C803-4C1F-82BA-50363C0F1807}" presName="node" presStyleLbl="node1" presStyleIdx="4" presStyleCnt="5">
        <dgm:presLayoutVars>
          <dgm:bulletEnabled val="1"/>
        </dgm:presLayoutVars>
      </dgm:prSet>
      <dgm:spPr/>
      <dgm:t>
        <a:bodyPr/>
        <a:lstStyle/>
        <a:p>
          <a:endParaRPr lang="es-ES"/>
        </a:p>
      </dgm:t>
    </dgm:pt>
  </dgm:ptLst>
  <dgm:cxnLst>
    <dgm:cxn modelId="{751E93D2-BF18-4382-AFCA-5F81E8A364FB}" type="presOf" srcId="{0A6666C5-29CB-4FCD-8420-CFD94B76E5E5}" destId="{4ADF0F40-34F7-4D66-A2D2-B6629852FF2C}" srcOrd="0" destOrd="0" presId="urn:microsoft.com/office/officeart/2005/8/layout/process1"/>
    <dgm:cxn modelId="{DEF06623-A68B-4B68-99F2-F7C7F58C963D}" type="presOf" srcId="{DB71757F-C0C4-4437-9721-FC769E063C23}" destId="{07776871-8432-4CE4-B2F1-35B103ED6B85}" srcOrd="0" destOrd="0" presId="urn:microsoft.com/office/officeart/2005/8/layout/process1"/>
    <dgm:cxn modelId="{474477C6-7017-4D61-912A-3FD2B6E860AC}" type="presOf" srcId="{51B81BD9-562D-4EB0-8467-CE3A19166C8D}" destId="{6B27F3CF-2CB0-428C-BD60-B268CFD42E3B}" srcOrd="0" destOrd="0" presId="urn:microsoft.com/office/officeart/2005/8/layout/process1"/>
    <dgm:cxn modelId="{223C7310-A4F5-41EA-84FC-CAFC645650EA}" srcId="{2D0C0316-D687-4C8A-84AE-181366FE6AD4}" destId="{6BEC1629-C803-4C1F-82BA-50363C0F1807}" srcOrd="4" destOrd="0" parTransId="{3FEFA335-C975-496E-AA80-7D301512DF78}" sibTransId="{6F0CD001-BF97-44A2-8F34-88DA9FAA9E36}"/>
    <dgm:cxn modelId="{A3BAAC91-E4EA-44C4-A72D-EC0530B41A44}" srcId="{2D0C0316-D687-4C8A-84AE-181366FE6AD4}" destId="{4F188D76-E8CC-4D9E-810E-457046545DBB}" srcOrd="3" destOrd="0" parTransId="{93078023-D19B-42BE-8E05-7405B07AFAC4}" sibTransId="{51B81BD9-562D-4EB0-8467-CE3A19166C8D}"/>
    <dgm:cxn modelId="{A81031BD-9C21-4573-9648-7693D415CA56}" srcId="{2D0C0316-D687-4C8A-84AE-181366FE6AD4}" destId="{0A6666C5-29CB-4FCD-8420-CFD94B76E5E5}" srcOrd="0" destOrd="0" parTransId="{06DEA854-9856-4A1F-998E-DF617920B2B1}" sibTransId="{DB71757F-C0C4-4437-9721-FC769E063C23}"/>
    <dgm:cxn modelId="{A9BE8DCA-532E-4700-ACEE-AC00F5B6F2D5}" type="presOf" srcId="{789926F9-397B-4D94-B092-489A963A4ABC}" destId="{77C21588-EE3B-4D75-B716-F91C3FE2304F}" srcOrd="0" destOrd="0" presId="urn:microsoft.com/office/officeart/2005/8/layout/process1"/>
    <dgm:cxn modelId="{F37E3DF5-2C25-4B5C-8D31-5BFE5516C216}" type="presOf" srcId="{26A848DD-F7E7-4849-9105-29FDC5DCB1EF}" destId="{7ACDEB24-DEEC-4E44-A169-D77F380B2355}" srcOrd="0" destOrd="0" presId="urn:microsoft.com/office/officeart/2005/8/layout/process1"/>
    <dgm:cxn modelId="{7CB83557-7858-48E8-9D7D-CEA6A915FB31}" type="presOf" srcId="{1ED6D6D4-4DF9-4105-8F66-D14BF546AB9C}" destId="{935935E2-291E-4613-802B-82374D6E7E4A}" srcOrd="0" destOrd="0" presId="urn:microsoft.com/office/officeart/2005/8/layout/process1"/>
    <dgm:cxn modelId="{8CA29DA8-7246-466D-86D7-D093C6F6624D}" type="presOf" srcId="{6BEC1629-C803-4C1F-82BA-50363C0F1807}" destId="{ADCAB1A6-11B2-4C35-96A8-30A5166D74F0}" srcOrd="0" destOrd="0" presId="urn:microsoft.com/office/officeart/2005/8/layout/process1"/>
    <dgm:cxn modelId="{56EF94E4-3CC9-4BE7-937B-9C390F7187F4}" srcId="{2D0C0316-D687-4C8A-84AE-181366FE6AD4}" destId="{789926F9-397B-4D94-B092-489A963A4ABC}" srcOrd="2" destOrd="0" parTransId="{108F921D-C30E-42F9-B974-469EA84C649F}" sibTransId="{1ED6D6D4-4DF9-4105-8F66-D14BF546AB9C}"/>
    <dgm:cxn modelId="{CAB95E6D-1A3C-4D4C-ACB7-B8878D8150B3}" type="presOf" srcId="{911EBB39-0CC6-4BFF-8A0E-62E8AFF0024F}" destId="{163A72E1-3B3B-4FCF-864E-B19B5DDF293D}" srcOrd="0" destOrd="0" presId="urn:microsoft.com/office/officeart/2005/8/layout/process1"/>
    <dgm:cxn modelId="{EF69A68A-F064-4D1B-8763-C632CAB8DFAE}" srcId="{2D0C0316-D687-4C8A-84AE-181366FE6AD4}" destId="{911EBB39-0CC6-4BFF-8A0E-62E8AFF0024F}" srcOrd="1" destOrd="0" parTransId="{0C9B142D-BD58-4746-85CB-003FA005513C}" sibTransId="{26A848DD-F7E7-4849-9105-29FDC5DCB1EF}"/>
    <dgm:cxn modelId="{E2897A79-D187-456D-B6F3-66F0066645B7}" type="presOf" srcId="{1ED6D6D4-4DF9-4105-8F66-D14BF546AB9C}" destId="{3D68FA2C-4493-40DB-B3B6-58BCAB8770AC}" srcOrd="1" destOrd="0" presId="urn:microsoft.com/office/officeart/2005/8/layout/process1"/>
    <dgm:cxn modelId="{CCA18B8F-0FC3-4186-B986-17EB3C8E9EB9}" type="presOf" srcId="{51B81BD9-562D-4EB0-8467-CE3A19166C8D}" destId="{39B0069C-99FF-49CD-8FA5-E75969DB4617}" srcOrd="1" destOrd="0" presId="urn:microsoft.com/office/officeart/2005/8/layout/process1"/>
    <dgm:cxn modelId="{E0F9B981-452F-4928-8259-AA0A4A0F0991}" type="presOf" srcId="{26A848DD-F7E7-4849-9105-29FDC5DCB1EF}" destId="{F9FAA9C7-CEA9-499B-A8E6-8EDEB1136370}" srcOrd="1" destOrd="0" presId="urn:microsoft.com/office/officeart/2005/8/layout/process1"/>
    <dgm:cxn modelId="{16BB7D93-2A30-4572-BC45-1AD0C131D432}" type="presOf" srcId="{4F188D76-E8CC-4D9E-810E-457046545DBB}" destId="{8B5D53B1-6634-4DCC-961B-7BCB1BE798FF}" srcOrd="0" destOrd="0" presId="urn:microsoft.com/office/officeart/2005/8/layout/process1"/>
    <dgm:cxn modelId="{474F7A14-AFE0-47DD-9420-2A07393618FB}" type="presOf" srcId="{DB71757F-C0C4-4437-9721-FC769E063C23}" destId="{B5D7C55A-8045-43E3-B491-CC73B69ECF7B}" srcOrd="1" destOrd="0" presId="urn:microsoft.com/office/officeart/2005/8/layout/process1"/>
    <dgm:cxn modelId="{46E45D04-8BC6-45FE-8730-4F740516E13B}" type="presOf" srcId="{2D0C0316-D687-4C8A-84AE-181366FE6AD4}" destId="{599A9BEE-942F-480B-A01B-2E86499CEB6B}" srcOrd="0" destOrd="0" presId="urn:microsoft.com/office/officeart/2005/8/layout/process1"/>
    <dgm:cxn modelId="{88B67528-A763-494D-941C-5499A8E3F716}" type="presParOf" srcId="{599A9BEE-942F-480B-A01B-2E86499CEB6B}" destId="{4ADF0F40-34F7-4D66-A2D2-B6629852FF2C}" srcOrd="0" destOrd="0" presId="urn:microsoft.com/office/officeart/2005/8/layout/process1"/>
    <dgm:cxn modelId="{E138C75D-9D91-4E2F-B4A8-CA174842FB55}" type="presParOf" srcId="{599A9BEE-942F-480B-A01B-2E86499CEB6B}" destId="{07776871-8432-4CE4-B2F1-35B103ED6B85}" srcOrd="1" destOrd="0" presId="urn:microsoft.com/office/officeart/2005/8/layout/process1"/>
    <dgm:cxn modelId="{8C0642DE-6B57-4AFA-B28B-6528E901DCFA}" type="presParOf" srcId="{07776871-8432-4CE4-B2F1-35B103ED6B85}" destId="{B5D7C55A-8045-43E3-B491-CC73B69ECF7B}" srcOrd="0" destOrd="0" presId="urn:microsoft.com/office/officeart/2005/8/layout/process1"/>
    <dgm:cxn modelId="{042F8B6D-16F1-4726-BF1C-4D6845569B19}" type="presParOf" srcId="{599A9BEE-942F-480B-A01B-2E86499CEB6B}" destId="{163A72E1-3B3B-4FCF-864E-B19B5DDF293D}" srcOrd="2" destOrd="0" presId="urn:microsoft.com/office/officeart/2005/8/layout/process1"/>
    <dgm:cxn modelId="{32216EFE-76CF-4EB3-9A28-63320D064FA6}" type="presParOf" srcId="{599A9BEE-942F-480B-A01B-2E86499CEB6B}" destId="{7ACDEB24-DEEC-4E44-A169-D77F380B2355}" srcOrd="3" destOrd="0" presId="urn:microsoft.com/office/officeart/2005/8/layout/process1"/>
    <dgm:cxn modelId="{AA42E08E-8C64-4397-8C8B-AE52E409461D}" type="presParOf" srcId="{7ACDEB24-DEEC-4E44-A169-D77F380B2355}" destId="{F9FAA9C7-CEA9-499B-A8E6-8EDEB1136370}" srcOrd="0" destOrd="0" presId="urn:microsoft.com/office/officeart/2005/8/layout/process1"/>
    <dgm:cxn modelId="{9F35E2E8-51BF-4E64-A6FA-B136DBA08C26}" type="presParOf" srcId="{599A9BEE-942F-480B-A01B-2E86499CEB6B}" destId="{77C21588-EE3B-4D75-B716-F91C3FE2304F}" srcOrd="4" destOrd="0" presId="urn:microsoft.com/office/officeart/2005/8/layout/process1"/>
    <dgm:cxn modelId="{0AC05B4A-DD5C-4D16-AD28-E8FB0D186362}" type="presParOf" srcId="{599A9BEE-942F-480B-A01B-2E86499CEB6B}" destId="{935935E2-291E-4613-802B-82374D6E7E4A}" srcOrd="5" destOrd="0" presId="urn:microsoft.com/office/officeart/2005/8/layout/process1"/>
    <dgm:cxn modelId="{E331F3B5-37E2-4A86-AE71-7039761C9294}" type="presParOf" srcId="{935935E2-291E-4613-802B-82374D6E7E4A}" destId="{3D68FA2C-4493-40DB-B3B6-58BCAB8770AC}" srcOrd="0" destOrd="0" presId="urn:microsoft.com/office/officeart/2005/8/layout/process1"/>
    <dgm:cxn modelId="{AB34595E-D7EC-4CD7-BC63-180A7B74197A}" type="presParOf" srcId="{599A9BEE-942F-480B-A01B-2E86499CEB6B}" destId="{8B5D53B1-6634-4DCC-961B-7BCB1BE798FF}" srcOrd="6" destOrd="0" presId="urn:microsoft.com/office/officeart/2005/8/layout/process1"/>
    <dgm:cxn modelId="{B5081537-4E53-4F22-9514-8B400870EF6F}" type="presParOf" srcId="{599A9BEE-942F-480B-A01B-2E86499CEB6B}" destId="{6B27F3CF-2CB0-428C-BD60-B268CFD42E3B}" srcOrd="7" destOrd="0" presId="urn:microsoft.com/office/officeart/2005/8/layout/process1"/>
    <dgm:cxn modelId="{23D5BE10-37B6-4542-947D-76BE09888A73}" type="presParOf" srcId="{6B27F3CF-2CB0-428C-BD60-B268CFD42E3B}" destId="{39B0069C-99FF-49CD-8FA5-E75969DB4617}" srcOrd="0" destOrd="0" presId="urn:microsoft.com/office/officeart/2005/8/layout/process1"/>
    <dgm:cxn modelId="{4F9FBA43-FAD1-4901-A273-F13B52BC471F}" type="presParOf" srcId="{599A9BEE-942F-480B-A01B-2E86499CEB6B}" destId="{ADCAB1A6-11B2-4C35-96A8-30A5166D74F0}"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420939-E2FE-460E-BDD9-6F755E6640C8}" type="datetimeFigureOut">
              <a:rPr lang="es-ES" smtClean="0"/>
              <a:pPr/>
              <a:t>19/01/2023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46C82-AB92-4B4A-84B7-55AC7B1A5178}" type="slidenum">
              <a:rPr lang="es-ES" smtClean="0"/>
              <a:pPr/>
              <a:t>‹Nº›</a:t>
            </a:fld>
            <a:endParaRPr lang="es-ES"/>
          </a:p>
        </p:txBody>
      </p:sp>
    </p:spTree>
    <p:extLst>
      <p:ext uri="{BB962C8B-B14F-4D97-AF65-F5344CB8AC3E}">
        <p14:creationId xmlns:p14="http://schemas.microsoft.com/office/powerpoint/2010/main" val="158836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1646C82-AB92-4B4A-84B7-55AC7B1A5178}" type="slidenum">
              <a:rPr lang="es-ES" smtClean="0"/>
              <a:pPr/>
              <a:t>12</a:t>
            </a:fld>
            <a:endParaRPr lang="es-ES"/>
          </a:p>
        </p:txBody>
      </p:sp>
    </p:spTree>
    <p:extLst>
      <p:ext uri="{BB962C8B-B14F-4D97-AF65-F5344CB8AC3E}">
        <p14:creationId xmlns:p14="http://schemas.microsoft.com/office/powerpoint/2010/main" val="253080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1646C82-AB92-4B4A-84B7-55AC7B1A5178}" type="slidenum">
              <a:rPr lang="es-ES" smtClean="0"/>
              <a:pPr/>
              <a:t>26</a:t>
            </a:fld>
            <a:endParaRPr lang="es-ES"/>
          </a:p>
        </p:txBody>
      </p:sp>
    </p:spTree>
    <p:extLst>
      <p:ext uri="{BB962C8B-B14F-4D97-AF65-F5344CB8AC3E}">
        <p14:creationId xmlns:p14="http://schemas.microsoft.com/office/powerpoint/2010/main" val="316411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340182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148414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5" name="Footer Placeholder 4"/>
          <p:cNvSpPr>
            <a:spLocks noGrp="1"/>
          </p:cNvSpPr>
          <p:nvPr>
            <p:ph type="ftr" sz="quarter" idx="11"/>
          </p:nvPr>
        </p:nvSpPr>
        <p:spPr/>
        <p:txBody>
          <a:bodyPr/>
          <a:lstStyle/>
          <a:p>
            <a:endParaRPr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F583690-C53C-457F-8C03-6A386735B253}" type="slidenum">
              <a:rPr lang="es-ES" smtClean="0"/>
              <a:pPr/>
              <a:t>‹Nº›</a:t>
            </a:fld>
            <a:endParaRPr lang="es-E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351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1329085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6" name="Footer Placeholder 5"/>
          <p:cNvSpPr>
            <a:spLocks noGrp="1"/>
          </p:cNvSpPr>
          <p:nvPr>
            <p:ph type="ftr" sz="quarter" idx="11"/>
          </p:nvPr>
        </p:nvSpPr>
        <p:spPr/>
        <p:txBody>
          <a:bodyPr/>
          <a:lstStyle/>
          <a:p>
            <a:endParaRPr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583690-C53C-457F-8C03-6A386735B253}" type="slidenum">
              <a:rPr lang="es-ES" smtClean="0"/>
              <a:pPr/>
              <a:t>‹Nº›</a:t>
            </a:fld>
            <a:endParaRPr lang="es-E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5595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88785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2149308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365323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204332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175771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318856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8" name="Footer Placeholder 7"/>
          <p:cNvSpPr>
            <a:spLocks noGrp="1"/>
          </p:cNvSpPr>
          <p:nvPr>
            <p:ph type="ftr" sz="quarter" idx="11"/>
          </p:nvPr>
        </p:nvSpPr>
        <p:spPr/>
        <p:txBody>
          <a:bodyPr/>
          <a:lstStyle/>
          <a:p>
            <a:endParaRPr lang="es-E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264047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4" name="Footer Placeholder 3"/>
          <p:cNvSpPr>
            <a:spLocks noGrp="1"/>
          </p:cNvSpPr>
          <p:nvPr>
            <p:ph type="ftr" sz="quarter" idx="11"/>
          </p:nvPr>
        </p:nvSpPr>
        <p:spPr/>
        <p:txBody>
          <a:bodyPr/>
          <a:lstStyle/>
          <a:p>
            <a:endParaRPr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418091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239697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133193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25AE700-F9D8-43DF-8EC7-7EDC5032DB5D}" type="datetimeFigureOut">
              <a:rPr lang="es-ES" smtClean="0"/>
              <a:pPr/>
              <a:t>19/01/2023</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583690-C53C-457F-8C03-6A386735B253}" type="slidenum">
              <a:rPr lang="es-ES" smtClean="0"/>
              <a:pPr/>
              <a:t>‹Nº›</a:t>
            </a:fld>
            <a:endParaRPr lang="es-ES"/>
          </a:p>
        </p:txBody>
      </p:sp>
    </p:spTree>
    <p:extLst>
      <p:ext uri="{BB962C8B-B14F-4D97-AF65-F5344CB8AC3E}">
        <p14:creationId xmlns:p14="http://schemas.microsoft.com/office/powerpoint/2010/main" val="328134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25AE700-F9D8-43DF-8EC7-7EDC5032DB5D}" type="datetimeFigureOut">
              <a:rPr lang="es-ES" smtClean="0"/>
              <a:pPr/>
              <a:t>19/01/2023</a:t>
            </a:fld>
            <a:endParaRPr lang="es-E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F583690-C53C-457F-8C03-6A386735B253}" type="slidenum">
              <a:rPr lang="es-ES" smtClean="0"/>
              <a:pPr/>
              <a:t>‹Nº›</a:t>
            </a:fld>
            <a:endParaRPr lang="es-ES"/>
          </a:p>
        </p:txBody>
      </p:sp>
    </p:spTree>
    <p:extLst>
      <p:ext uri="{BB962C8B-B14F-4D97-AF65-F5344CB8AC3E}">
        <p14:creationId xmlns:p14="http://schemas.microsoft.com/office/powerpoint/2010/main" val="38905265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odelo-Memoria-y-Cuenta-2022%20(4)%20%20PAGINA.od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10205%20Direccion%20de%20Cultura%20DIGEC.od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Cuadro-Presupuestario-y-Financiero-MyC-2022.xls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Cuadro-Presupuestario-y-Financiero-MyC-2022.xls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Distribuci&#243;n,%20Responsables%20y%20contactos%20MyC%202023%20PAGINA.xls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608" y="4797152"/>
            <a:ext cx="7200800" cy="409600"/>
          </a:xfrm>
        </p:spPr>
        <p:txBody>
          <a:bodyPr>
            <a:normAutofit/>
          </a:bodyPr>
          <a:lstStyle/>
          <a:p>
            <a:pPr algn="ctr"/>
            <a:r>
              <a:rPr lang="es-ES" b="1" dirty="0">
                <a:solidFill>
                  <a:schemeClr val="accent1"/>
                </a:solidFill>
              </a:rPr>
              <a:t>Enero 2023</a:t>
            </a:r>
          </a:p>
        </p:txBody>
      </p:sp>
      <p:sp>
        <p:nvSpPr>
          <p:cNvPr id="5" name="1 Título"/>
          <p:cNvSpPr txBox="1">
            <a:spLocks/>
          </p:cNvSpPr>
          <p:nvPr/>
        </p:nvSpPr>
        <p:spPr>
          <a:xfrm>
            <a:off x="323528" y="5877272"/>
            <a:ext cx="8496944" cy="587375"/>
          </a:xfrm>
          <a:prstGeom prst="rect">
            <a:avLst/>
          </a:prstGeom>
        </p:spPr>
        <p:txBody>
          <a:bodyPr anchor="ctr">
            <a:normAutofit/>
          </a:bodyPr>
          <a:lstStyle/>
          <a:p>
            <a:pPr algn="r">
              <a:defRPr/>
            </a:pPr>
            <a:endParaRPr lang="es-VE" sz="800" b="1" dirty="0">
              <a:solidFill>
                <a:schemeClr val="accent2">
                  <a:lumMod val="75000"/>
                </a:schemeClr>
              </a:solidFill>
              <a:ea typeface="ＭＳ Ｐゴシック" pitchFamily="-49" charset="-128"/>
            </a:endParaRPr>
          </a:p>
        </p:txBody>
      </p:sp>
      <p:sp>
        <p:nvSpPr>
          <p:cNvPr id="6" name="1 Título"/>
          <p:cNvSpPr txBox="1">
            <a:spLocks/>
          </p:cNvSpPr>
          <p:nvPr/>
        </p:nvSpPr>
        <p:spPr>
          <a:xfrm>
            <a:off x="768092" y="2474228"/>
            <a:ext cx="8183880" cy="1987664"/>
          </a:xfrm>
          <a:prstGeom prst="rect">
            <a:avLst/>
          </a:prstGeom>
        </p:spPr>
        <p:txBody>
          <a:bodyPr vert="horz" lIns="45720" rIns="45720" bIns="45720" anchor="b">
            <a:noAutofit/>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s-VE" sz="2800" dirty="0">
                <a:solidFill>
                  <a:schemeClr val="tx1"/>
                </a:solidFill>
              </a:rPr>
              <a:t>TALLER</a:t>
            </a:r>
          </a:p>
          <a:p>
            <a:pPr algn="ctr"/>
            <a:r>
              <a:rPr lang="es-ES" sz="2800" dirty="0">
                <a:solidFill>
                  <a:schemeClr val="tx1"/>
                </a:solidFill>
              </a:rPr>
              <a:t/>
            </a:r>
            <a:br>
              <a:rPr lang="es-ES" sz="2800" dirty="0">
                <a:solidFill>
                  <a:schemeClr val="tx1"/>
                </a:solidFill>
              </a:rPr>
            </a:br>
            <a:r>
              <a:rPr lang="es-VE" sz="2800" dirty="0">
                <a:solidFill>
                  <a:schemeClr val="tx1"/>
                </a:solidFill>
              </a:rPr>
              <a:t>Lineamientos Memoria y Cuenta 2022 </a:t>
            </a:r>
          </a:p>
          <a:p>
            <a:pPr algn="ctr"/>
            <a:endParaRPr lang="es-VE" sz="2800" dirty="0">
              <a:solidFill>
                <a:schemeClr val="tx1"/>
              </a:solidFill>
            </a:endParaRPr>
          </a:p>
          <a:p>
            <a:pPr algn="ctr"/>
            <a:r>
              <a:rPr lang="es-VE" sz="2800" dirty="0">
                <a:solidFill>
                  <a:schemeClr val="tx1"/>
                </a:solidFill>
              </a:rPr>
              <a:t>y Estructura de proyectos 2023</a:t>
            </a:r>
            <a:r>
              <a:rPr lang="es-ES" sz="2800" dirty="0">
                <a:solidFill>
                  <a:schemeClr val="tx1"/>
                </a:solidFill>
              </a:rPr>
              <a:t/>
            </a:r>
            <a:br>
              <a:rPr lang="es-ES" sz="2800" dirty="0">
                <a:solidFill>
                  <a:schemeClr val="tx1"/>
                </a:solidFill>
              </a:rPr>
            </a:br>
            <a:endParaRPr lang="es-ES" sz="2800" dirty="0">
              <a:solidFill>
                <a:schemeClr val="tx1"/>
              </a:solidFill>
            </a:endParaRPr>
          </a:p>
        </p:txBody>
      </p:sp>
      <p:pic>
        <p:nvPicPr>
          <p:cNvPr id="7" name="Imagen 6"/>
          <p:cNvPicPr>
            <a:picLocks noChangeAspect="1"/>
          </p:cNvPicPr>
          <p:nvPr/>
        </p:nvPicPr>
        <p:blipFill>
          <a:blip r:embed="rId2"/>
          <a:stretch>
            <a:fillRect/>
          </a:stretch>
        </p:blipFill>
        <p:spPr>
          <a:xfrm>
            <a:off x="467544" y="543942"/>
            <a:ext cx="3086100" cy="828675"/>
          </a:xfrm>
          <a:prstGeom prst="rect">
            <a:avLst/>
          </a:prstGeom>
        </p:spPr>
      </p:pic>
      <p:pic>
        <p:nvPicPr>
          <p:cNvPr id="8" name="Imagen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3851920" y="5798125"/>
            <a:ext cx="1146131" cy="1059875"/>
          </a:xfrm>
          <a:prstGeom prst="rect">
            <a:avLst/>
          </a:prstGeom>
        </p:spPr>
      </p:pic>
      <p:sp>
        <p:nvSpPr>
          <p:cNvPr id="9" name="CuadroTexto 8"/>
          <p:cNvSpPr txBox="1"/>
          <p:nvPr/>
        </p:nvSpPr>
        <p:spPr>
          <a:xfrm>
            <a:off x="4860032" y="6175787"/>
            <a:ext cx="4899098" cy="584775"/>
          </a:xfrm>
          <a:prstGeom prst="rect">
            <a:avLst/>
          </a:prstGeom>
          <a:noFill/>
        </p:spPr>
        <p:txBody>
          <a:bodyPr wrap="none" rtlCol="0">
            <a:spAutoFit/>
          </a:bodyPr>
          <a:lstStyle/>
          <a:p>
            <a:r>
              <a:rPr lang="es-ES" b="1" dirty="0"/>
              <a:t>ula</a:t>
            </a:r>
            <a:r>
              <a:rPr lang="es-ES" sz="1400" b="1" dirty="0"/>
              <a:t> Plandes</a:t>
            </a:r>
          </a:p>
          <a:p>
            <a:r>
              <a:rPr lang="es-ES" sz="1400" b="1" dirty="0"/>
              <a:t>Dirección General de Planificación y Desarrollo</a:t>
            </a:r>
          </a:p>
        </p:txBody>
      </p:sp>
    </p:spTree>
    <p:extLst>
      <p:ext uri="{BB962C8B-B14F-4D97-AF65-F5344CB8AC3E}">
        <p14:creationId xmlns:p14="http://schemas.microsoft.com/office/powerpoint/2010/main" val="43284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068047"/>
            <a:ext cx="8183880" cy="4822465"/>
          </a:xfrm>
        </p:spPr>
        <p:txBody>
          <a:bodyPr>
            <a:normAutofit fontScale="77500" lnSpcReduction="20000"/>
          </a:bodyPr>
          <a:lstStyle/>
          <a:p>
            <a:pPr marL="0" indent="0">
              <a:spcBef>
                <a:spcPts val="1200"/>
              </a:spcBef>
              <a:spcAft>
                <a:spcPts val="1200"/>
              </a:spcAft>
              <a:buNone/>
            </a:pPr>
            <a:endParaRPr lang="es-ES" sz="1600" dirty="0"/>
          </a:p>
          <a:p>
            <a:pPr marL="0" indent="0">
              <a:spcBef>
                <a:spcPts val="1200"/>
              </a:spcBef>
              <a:spcAft>
                <a:spcPts val="1200"/>
              </a:spcAft>
              <a:buNone/>
            </a:pPr>
            <a:r>
              <a:rPr lang="es-ES" sz="1600" dirty="0"/>
              <a:t>1. Obligatorio realizar el cierre de la Ejecución Física y Financiera al 4º Trimestre</a:t>
            </a:r>
          </a:p>
          <a:p>
            <a:pPr marL="0" lvl="0" indent="0">
              <a:spcBef>
                <a:spcPts val="1200"/>
              </a:spcBef>
              <a:spcAft>
                <a:spcPts val="1200"/>
              </a:spcAft>
              <a:buNone/>
            </a:pPr>
            <a:r>
              <a:rPr lang="es-VE" sz="1600" dirty="0"/>
              <a:t>2. Utilizar el procesador de texto </a:t>
            </a:r>
            <a:r>
              <a:rPr lang="es-VE" sz="1600" b="1" dirty="0"/>
              <a:t>Open Office </a:t>
            </a:r>
          </a:p>
          <a:p>
            <a:pPr marL="0" lvl="0" indent="0">
              <a:spcBef>
                <a:spcPts val="1200"/>
              </a:spcBef>
              <a:spcAft>
                <a:spcPts val="1200"/>
              </a:spcAft>
              <a:buNone/>
            </a:pPr>
            <a:r>
              <a:rPr lang="es-VE" sz="1600" dirty="0"/>
              <a:t>3. Utilizar el cronograma establecido y el correo electrónico del responsable de la revisión en PLANDES.					</a:t>
            </a:r>
          </a:p>
          <a:p>
            <a:pPr marL="0" indent="0">
              <a:spcBef>
                <a:spcPts val="1200"/>
              </a:spcBef>
              <a:spcAft>
                <a:spcPts val="1200"/>
              </a:spcAft>
              <a:buNone/>
            </a:pPr>
            <a:r>
              <a:rPr lang="es-VE" sz="1600" dirty="0"/>
              <a:t>4. OBLIGATORIO utilizar el </a:t>
            </a:r>
            <a:r>
              <a:rPr lang="es-VE" sz="1600" b="1" dirty="0"/>
              <a:t>MODELO</a:t>
            </a:r>
            <a:r>
              <a:rPr lang="es-VE" sz="1600" dirty="0"/>
              <a:t> de documento. </a:t>
            </a:r>
          </a:p>
          <a:p>
            <a:pPr marL="0" indent="0">
              <a:spcBef>
                <a:spcPts val="1200"/>
              </a:spcBef>
              <a:spcAft>
                <a:spcPts val="1200"/>
              </a:spcAft>
              <a:buNone/>
            </a:pPr>
            <a:r>
              <a:rPr lang="es-ES" sz="1600" dirty="0"/>
              <a:t>5. Organigramas actualizados</a:t>
            </a:r>
          </a:p>
          <a:p>
            <a:pPr marL="0" indent="0">
              <a:spcBef>
                <a:spcPts val="1200"/>
              </a:spcBef>
              <a:spcAft>
                <a:spcPts val="1200"/>
              </a:spcAft>
              <a:buNone/>
            </a:pPr>
            <a:r>
              <a:rPr lang="es-ES" sz="1600" dirty="0"/>
              <a:t>6.  Identificar el responsable (Decano/Director)</a:t>
            </a:r>
          </a:p>
          <a:p>
            <a:pPr marL="0" lvl="0" indent="0">
              <a:spcBef>
                <a:spcPts val="1200"/>
              </a:spcBef>
              <a:spcAft>
                <a:spcPts val="1200"/>
              </a:spcAft>
              <a:buNone/>
            </a:pPr>
            <a:r>
              <a:rPr lang="es-VE" sz="1600" dirty="0"/>
              <a:t>7.  Utilizar los cuadros presupuestarios y financieros (Ingresos y Gastos)</a:t>
            </a:r>
          </a:p>
          <a:p>
            <a:pPr marL="0" indent="0">
              <a:spcBef>
                <a:spcPts val="1200"/>
              </a:spcBef>
              <a:spcAft>
                <a:spcPts val="1200"/>
              </a:spcAft>
              <a:buNone/>
            </a:pPr>
            <a:r>
              <a:rPr lang="es-VE" sz="1600" dirty="0"/>
              <a:t>8. Uso del SIREPOA para la elaboración de la </a:t>
            </a:r>
            <a:r>
              <a:rPr lang="es-VE" sz="1600" dirty="0" err="1"/>
              <a:t>MyC</a:t>
            </a:r>
            <a:r>
              <a:rPr lang="es-VE" sz="1600" dirty="0"/>
              <a:t>.</a:t>
            </a:r>
          </a:p>
          <a:p>
            <a:pPr marL="0" indent="0">
              <a:spcBef>
                <a:spcPts val="1200"/>
              </a:spcBef>
              <a:spcAft>
                <a:spcPts val="1200"/>
              </a:spcAft>
              <a:buNone/>
            </a:pPr>
            <a:r>
              <a:rPr lang="es-VE" sz="1600" dirty="0"/>
              <a:t>9, Los formatos estarán disponibles en la Página WEB de PLANDES</a:t>
            </a:r>
          </a:p>
          <a:p>
            <a:pPr marL="342900" indent="-342900">
              <a:spcBef>
                <a:spcPts val="1200"/>
              </a:spcBef>
              <a:spcAft>
                <a:spcPts val="1200"/>
              </a:spcAft>
              <a:buFont typeface="+mj-lt"/>
              <a:buAutoNum type="arabicPeriod"/>
            </a:pPr>
            <a:endParaRPr lang="es-VE" sz="1600" dirty="0">
              <a:solidFill>
                <a:schemeClr val="tx2"/>
              </a:solidFill>
            </a:endParaRPr>
          </a:p>
          <a:p>
            <a:pPr marL="0" indent="0">
              <a:spcBef>
                <a:spcPts val="1200"/>
              </a:spcBef>
              <a:spcAft>
                <a:spcPts val="1200"/>
              </a:spcAft>
              <a:buNone/>
            </a:pPr>
            <a:endParaRPr lang="es-VE" sz="1600" dirty="0">
              <a:solidFill>
                <a:schemeClr val="tx2"/>
              </a:solidFill>
            </a:endParaRPr>
          </a:p>
          <a:p>
            <a:pPr marL="342900" indent="-342900">
              <a:buFont typeface="+mj-lt"/>
              <a:buAutoNum type="arabicPeriod"/>
            </a:pPr>
            <a:endParaRPr lang="es-VE" sz="1600" dirty="0">
              <a:solidFill>
                <a:schemeClr val="tx2"/>
              </a:solidFill>
            </a:endParaRPr>
          </a:p>
          <a:p>
            <a:pPr marL="0" lvl="0" indent="0">
              <a:buNone/>
            </a:pPr>
            <a:endParaRPr lang="es-VE" sz="2900" dirty="0"/>
          </a:p>
          <a:p>
            <a:pPr lvl="0"/>
            <a:endParaRPr lang="es-VE" sz="2900" dirty="0"/>
          </a:p>
          <a:p>
            <a:pPr marL="0" lvl="0" indent="0">
              <a:buNone/>
            </a:pPr>
            <a:endParaRPr lang="es-VE" dirty="0"/>
          </a:p>
          <a:p>
            <a:pPr lvl="0">
              <a:buNone/>
            </a:pPr>
            <a:endParaRPr lang="es-VE" dirty="0"/>
          </a:p>
          <a:p>
            <a:endParaRPr lang="es-ES" dirty="0"/>
          </a:p>
        </p:txBody>
      </p:sp>
      <p:sp>
        <p:nvSpPr>
          <p:cNvPr id="12" name="1 Título"/>
          <p:cNvSpPr txBox="1">
            <a:spLocks/>
          </p:cNvSpPr>
          <p:nvPr/>
        </p:nvSpPr>
        <p:spPr>
          <a:xfrm>
            <a:off x="1403647" y="404664"/>
            <a:ext cx="7258347" cy="648072"/>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lvl1pPr algn="l" rtl="0" eaLnBrk="1" latinLnBrk="0" hangingPunct="1">
              <a:spcBef>
                <a:spcPct val="0"/>
              </a:spcBef>
              <a:buNone/>
              <a:defRPr kumimoji="0" sz="3600" b="1" kern="1200">
                <a:solidFill>
                  <a:schemeClr val="dk1"/>
                </a:solidFill>
                <a:effectLst>
                  <a:outerShdw blurRad="53975" dist="22860" dir="5400000" algn="tl" rotWithShape="0">
                    <a:srgbClr val="000000">
                      <a:alpha val="5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s-ES" sz="2200" dirty="0">
                <a:solidFill>
                  <a:schemeClr val="tx1"/>
                </a:solidFill>
                <a:effectLst/>
                <a:latin typeface="+mj-lt"/>
                <a:ea typeface="+mj-ea"/>
                <a:cs typeface="+mj-cs"/>
              </a:rPr>
              <a:t>Lineamientos 2022:</a:t>
            </a:r>
          </a:p>
        </p:txBody>
      </p:sp>
    </p:spTree>
    <p:extLst>
      <p:ext uri="{BB962C8B-B14F-4D97-AF65-F5344CB8AC3E}">
        <p14:creationId xmlns:p14="http://schemas.microsoft.com/office/powerpoint/2010/main" val="151383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183880" cy="5472608"/>
          </a:xfrm>
        </p:spPr>
        <p:txBody>
          <a:bodyPr>
            <a:normAutofit fontScale="32500" lnSpcReduction="20000"/>
          </a:bodyPr>
          <a:lstStyle/>
          <a:p>
            <a:pPr>
              <a:buNone/>
            </a:pPr>
            <a:endParaRPr lang="es-VE" sz="2500" dirty="0"/>
          </a:p>
          <a:p>
            <a:pPr>
              <a:buNone/>
            </a:pPr>
            <a:r>
              <a:rPr lang="es-VE" sz="3700" b="1" dirty="0"/>
              <a:t>Normas para la elaboración del documento: </a:t>
            </a:r>
          </a:p>
          <a:p>
            <a:pPr lvl="0">
              <a:buNone/>
            </a:pPr>
            <a:endParaRPr lang="es-VE" sz="3700" dirty="0"/>
          </a:p>
          <a:p>
            <a:pPr marL="0" indent="0">
              <a:buNone/>
            </a:pPr>
            <a:r>
              <a:rPr lang="es-VE" sz="3400" dirty="0">
                <a:solidFill>
                  <a:schemeClr val="tx2"/>
                </a:solidFill>
              </a:rPr>
              <a:t>	</a:t>
            </a:r>
            <a:endParaRPr lang="es-VE" sz="3400" b="1" dirty="0"/>
          </a:p>
          <a:p>
            <a:pPr marL="0" indent="0">
              <a:buNone/>
            </a:pPr>
            <a:r>
              <a:rPr lang="es-VE" sz="3400" b="1" dirty="0"/>
              <a:t>	Encabezado</a:t>
            </a:r>
            <a:r>
              <a:rPr lang="es-VE" sz="3400" dirty="0"/>
              <a:t>: Todas las páginas deben contener el texto MEMORIA Y CUENTA 2022, colocado en negrilla, en mayúscula sostenida, con letra cursiva ARIAL 	8 (Ver el Modelo de Memoria y la Cuenta).</a:t>
            </a:r>
          </a:p>
          <a:p>
            <a:pPr marL="0" indent="0">
              <a:lnSpc>
                <a:spcPct val="90000"/>
              </a:lnSpc>
              <a:buNone/>
            </a:pPr>
            <a:endParaRPr lang="es-VE" sz="3400" dirty="0"/>
          </a:p>
          <a:p>
            <a:pPr marL="0" indent="0">
              <a:lnSpc>
                <a:spcPct val="90000"/>
              </a:lnSpc>
              <a:buNone/>
            </a:pPr>
            <a:r>
              <a:rPr lang="es-VE" sz="2800" dirty="0"/>
              <a:t>	</a:t>
            </a:r>
            <a:r>
              <a:rPr lang="es-VE" sz="3400" b="1" dirty="0"/>
              <a:t>Márgenes: </a:t>
            </a:r>
            <a:r>
              <a:rPr lang="es-VE" sz="3400" dirty="0"/>
              <a:t>Los establecidos en el Modelo del documento. </a:t>
            </a:r>
          </a:p>
          <a:p>
            <a:pPr marL="0" lvl="0" indent="0">
              <a:buNone/>
            </a:pPr>
            <a:r>
              <a:rPr lang="es-VE" sz="3400" b="1" dirty="0"/>
              <a:t>	</a:t>
            </a:r>
          </a:p>
          <a:p>
            <a:pPr marL="0" lvl="0" indent="0">
              <a:buNone/>
            </a:pPr>
            <a:r>
              <a:rPr lang="es-VE" sz="3400" b="1" dirty="0"/>
              <a:t>	Interlineado: </a:t>
            </a:r>
            <a:r>
              <a:rPr lang="es-VE" sz="3400" dirty="0"/>
              <a:t>Sencillo en todo el contenido del documento. Espaciado entre 	párrafos: 6 anterior 	y 6 posterior. </a:t>
            </a:r>
          </a:p>
          <a:p>
            <a:pPr marL="0" lvl="0" indent="0">
              <a:buNone/>
            </a:pPr>
            <a:endParaRPr lang="es-VE" sz="3400" dirty="0"/>
          </a:p>
          <a:p>
            <a:pPr marL="0" lvl="0" indent="0">
              <a:buNone/>
            </a:pPr>
            <a:r>
              <a:rPr lang="es-VE" sz="3400" b="1" dirty="0"/>
              <a:t>	Tipo de Fuente para el contenido general del documento:</a:t>
            </a:r>
            <a:r>
              <a:rPr lang="es-VE" sz="3400" dirty="0"/>
              <a:t> ARIAL 12 normal.</a:t>
            </a:r>
          </a:p>
          <a:p>
            <a:pPr marL="0" lvl="0" indent="0">
              <a:buNone/>
            </a:pPr>
            <a:endParaRPr lang="es-VE" sz="3400" dirty="0"/>
          </a:p>
          <a:p>
            <a:pPr marL="0" lvl="0" indent="0">
              <a:buNone/>
            </a:pPr>
            <a:r>
              <a:rPr lang="es-VE" sz="3400" b="1" dirty="0"/>
              <a:t>	Títulos:</a:t>
            </a:r>
            <a:r>
              <a:rPr lang="es-VE" sz="3400" dirty="0"/>
              <a:t> Los títulos que se reflejen dentro del contenido serán en Mayúscula, 	negrilla y en letra ARIAL 12, orientados hacia el margen izquierdo. </a:t>
            </a:r>
          </a:p>
          <a:p>
            <a:pPr marL="0" lvl="0" indent="0">
              <a:buNone/>
            </a:pPr>
            <a:r>
              <a:rPr lang="es-VE" sz="3400" dirty="0"/>
              <a:t>	Ejemplo de títulos: MARCO NORMATIVO, LA MEMORIA, LA CUENTA, OBSTACULOS</a:t>
            </a:r>
          </a:p>
          <a:p>
            <a:pPr marL="0" lvl="0" indent="0">
              <a:buNone/>
            </a:pPr>
            <a:endParaRPr lang="es-VE" sz="3400" dirty="0"/>
          </a:p>
          <a:p>
            <a:pPr marL="0" lvl="0" indent="0">
              <a:buNone/>
            </a:pPr>
            <a:r>
              <a:rPr lang="es-VE" sz="3400" dirty="0"/>
              <a:t>	</a:t>
            </a:r>
            <a:r>
              <a:rPr lang="es-VE" sz="3400" b="1" dirty="0"/>
              <a:t>Subtítulos: </a:t>
            </a:r>
            <a:r>
              <a:rPr lang="es-VE" sz="3400" dirty="0"/>
              <a:t>Creación, Misión, Visión, Funciones Comentarios</a:t>
            </a:r>
          </a:p>
          <a:p>
            <a:pPr marL="0" lvl="0" indent="0">
              <a:lnSpc>
                <a:spcPct val="90000"/>
              </a:lnSpc>
              <a:buNone/>
            </a:pPr>
            <a:r>
              <a:rPr lang="es-VE" sz="3400" b="1" dirty="0"/>
              <a:t>	</a:t>
            </a:r>
          </a:p>
          <a:p>
            <a:pPr marL="0" lvl="0" indent="0">
              <a:lnSpc>
                <a:spcPct val="90000"/>
              </a:lnSpc>
              <a:buNone/>
            </a:pPr>
            <a:r>
              <a:rPr lang="es-VE" sz="3400" b="1" dirty="0"/>
              <a:t>	Viñetas:</a:t>
            </a:r>
            <a:r>
              <a:rPr lang="es-VE" sz="3400" dirty="0"/>
              <a:t> En todas las secciones del documento, solo se utilizarán viñetas tipo 	punto ( • ) </a:t>
            </a:r>
          </a:p>
          <a:p>
            <a:pPr>
              <a:lnSpc>
                <a:spcPct val="90000"/>
              </a:lnSpc>
            </a:pPr>
            <a:endParaRPr lang="es-VE" sz="2800" dirty="0"/>
          </a:p>
          <a:p>
            <a:pPr marL="0" indent="0">
              <a:lnSpc>
                <a:spcPct val="90000"/>
              </a:lnSpc>
              <a:buNone/>
            </a:pPr>
            <a:r>
              <a:rPr lang="es-VE" sz="2800" dirty="0"/>
              <a:t>                                                                                                          </a:t>
            </a:r>
          </a:p>
          <a:p>
            <a:pPr>
              <a:lnSpc>
                <a:spcPct val="90000"/>
              </a:lnSpc>
            </a:pPr>
            <a:endParaRPr lang="es-VE" sz="2800" dirty="0"/>
          </a:p>
          <a:p>
            <a:pPr marL="0" indent="0">
              <a:lnSpc>
                <a:spcPct val="90000"/>
              </a:lnSpc>
              <a:buNone/>
            </a:pPr>
            <a:endParaRPr lang="es-VE" sz="3400" dirty="0"/>
          </a:p>
          <a:p>
            <a:pPr>
              <a:lnSpc>
                <a:spcPct val="90000"/>
              </a:lnSpc>
            </a:pPr>
            <a:endParaRPr lang="es-VE" sz="2600" dirty="0"/>
          </a:p>
          <a:p>
            <a:pPr>
              <a:lnSpc>
                <a:spcPct val="90000"/>
              </a:lnSpc>
            </a:pPr>
            <a:endParaRPr lang="es-VE" sz="2600" dirty="0"/>
          </a:p>
          <a:p>
            <a:endParaRPr lang="es-VE" dirty="0"/>
          </a:p>
          <a:p>
            <a:endParaRPr lang="es-ES" dirty="0"/>
          </a:p>
        </p:txBody>
      </p:sp>
      <p:sp>
        <p:nvSpPr>
          <p:cNvPr id="6" name="1 Título"/>
          <p:cNvSpPr txBox="1">
            <a:spLocks/>
          </p:cNvSpPr>
          <p:nvPr/>
        </p:nvSpPr>
        <p:spPr>
          <a:xfrm>
            <a:off x="467544" y="404664"/>
            <a:ext cx="8208912" cy="648072"/>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lvl1pPr algn="l" rtl="0" eaLnBrk="1" latinLnBrk="0" hangingPunct="1">
              <a:spcBef>
                <a:spcPct val="0"/>
              </a:spcBef>
              <a:buNone/>
              <a:defRPr kumimoji="0" sz="3600" b="1" kern="1200">
                <a:solidFill>
                  <a:schemeClr val="dk1"/>
                </a:solidFill>
                <a:effectLst>
                  <a:outerShdw blurRad="53975" dist="22860" dir="5400000" algn="tl" rotWithShape="0">
                    <a:srgbClr val="000000">
                      <a:alpha val="5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s-ES" sz="2400" b="0" dirty="0">
                <a:solidFill>
                  <a:schemeClr val="tx1"/>
                </a:solidFill>
                <a:effectLst/>
                <a:latin typeface="+mj-lt"/>
                <a:ea typeface="+mj-ea"/>
                <a:cs typeface="+mj-cs"/>
              </a:rPr>
              <a:t>Lineamientos 2022:</a:t>
            </a:r>
          </a:p>
        </p:txBody>
      </p:sp>
      <p:sp>
        <p:nvSpPr>
          <p:cNvPr id="2" name="Rectángulo 1">
            <a:hlinkClick r:id="rId2" action="ppaction://hlinkfile"/>
          </p:cNvPr>
          <p:cNvSpPr/>
          <p:nvPr/>
        </p:nvSpPr>
        <p:spPr>
          <a:xfrm>
            <a:off x="3707904" y="6165304"/>
            <a:ext cx="136815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5065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115616" y="211507"/>
            <a:ext cx="8183880" cy="648072"/>
          </a:xfrm>
        </p:spPr>
        <p:txBody>
          <a:bodyPr>
            <a:normAutofit/>
          </a:bodyPr>
          <a:lstStyle/>
          <a:p>
            <a:r>
              <a:rPr lang="es-ES" sz="2800" dirty="0"/>
              <a:t>CONTENIDO DE LA </a:t>
            </a:r>
            <a:r>
              <a:rPr lang="es-ES" sz="2800" dirty="0" err="1"/>
              <a:t>MyC</a:t>
            </a:r>
            <a:r>
              <a:rPr lang="es-ES" sz="2800" dirty="0"/>
              <a:t> 2022</a:t>
            </a:r>
          </a:p>
        </p:txBody>
      </p:sp>
      <p:grpSp>
        <p:nvGrpSpPr>
          <p:cNvPr id="11" name="10 Grupo"/>
          <p:cNvGrpSpPr/>
          <p:nvPr/>
        </p:nvGrpSpPr>
        <p:grpSpPr>
          <a:xfrm>
            <a:off x="2464090" y="1089920"/>
            <a:ext cx="3476062" cy="526923"/>
            <a:chOff x="4573356" y="1459"/>
            <a:chExt cx="1554497" cy="621798"/>
          </a:xfrm>
          <a:scene3d>
            <a:camera prst="orthographicFront"/>
            <a:lightRig rig="threePt" dir="t">
              <a:rot lat="0" lon="0" rev="7500000"/>
            </a:lightRig>
          </a:scene3d>
        </p:grpSpPr>
        <p:sp>
          <p:nvSpPr>
            <p:cNvPr id="12" name="11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Cheurón 4"/>
            <p:cNvSpPr/>
            <p:nvPr/>
          </p:nvSpPr>
          <p:spPr>
            <a:xfrm>
              <a:off x="4702897" y="1459"/>
              <a:ext cx="132132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algn="ctr"/>
              <a:r>
                <a:rPr lang="es-ES" sz="1000" b="1" dirty="0"/>
                <a:t>Nombre </a:t>
              </a:r>
              <a:r>
                <a:rPr lang="es-ES" sz="1000" dirty="0"/>
                <a:t>de la Dependencia </a:t>
              </a:r>
            </a:p>
          </p:txBody>
        </p:sp>
      </p:grpSp>
      <p:grpSp>
        <p:nvGrpSpPr>
          <p:cNvPr id="14" name="13 Grupo"/>
          <p:cNvGrpSpPr/>
          <p:nvPr/>
        </p:nvGrpSpPr>
        <p:grpSpPr>
          <a:xfrm>
            <a:off x="2492022" y="1700808"/>
            <a:ext cx="3448130" cy="526923"/>
            <a:chOff x="4573356" y="1459"/>
            <a:chExt cx="1554497" cy="621798"/>
          </a:xfrm>
          <a:scene3d>
            <a:camera prst="orthographicFront"/>
            <a:lightRig rig="threePt" dir="t">
              <a:rot lat="0" lon="0" rev="7500000"/>
            </a:lightRig>
          </a:scene3d>
        </p:grpSpPr>
        <p:sp>
          <p:nvSpPr>
            <p:cNvPr id="15" name="14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Cheurón 4"/>
            <p:cNvSpPr/>
            <p:nvPr/>
          </p:nvSpPr>
          <p:spPr>
            <a:xfrm>
              <a:off x="4702897" y="1459"/>
              <a:ext cx="132132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algn="ctr"/>
              <a:r>
                <a:rPr lang="es-ES" sz="1000" b="1" dirty="0"/>
                <a:t>Estructura organizativa </a:t>
              </a:r>
              <a:r>
                <a:rPr lang="es-ES" sz="1000" dirty="0"/>
                <a:t>actualizada </a:t>
              </a:r>
            </a:p>
            <a:p>
              <a:endParaRPr lang="es-ES" sz="1000" dirty="0"/>
            </a:p>
          </p:txBody>
        </p:sp>
      </p:grpSp>
      <p:grpSp>
        <p:nvGrpSpPr>
          <p:cNvPr id="17" name="16 Grupo"/>
          <p:cNvGrpSpPr/>
          <p:nvPr/>
        </p:nvGrpSpPr>
        <p:grpSpPr>
          <a:xfrm>
            <a:off x="2492022" y="2348880"/>
            <a:ext cx="3448130" cy="526923"/>
            <a:chOff x="4573356" y="1459"/>
            <a:chExt cx="1554497" cy="621798"/>
          </a:xfrm>
          <a:scene3d>
            <a:camera prst="orthographicFront"/>
            <a:lightRig rig="threePt" dir="t">
              <a:rot lat="0" lon="0" rev="7500000"/>
            </a:lightRig>
          </a:scene3d>
        </p:grpSpPr>
        <p:sp>
          <p:nvSpPr>
            <p:cNvPr id="18" name="17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9" name="Cheurón 4"/>
            <p:cNvSpPr/>
            <p:nvPr/>
          </p:nvSpPr>
          <p:spPr>
            <a:xfrm>
              <a:off x="4702897" y="1459"/>
              <a:ext cx="132132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algn="ctr"/>
              <a:r>
                <a:rPr lang="es-ES" sz="1000" b="1" dirty="0"/>
                <a:t>Marco normativo</a:t>
              </a:r>
              <a:r>
                <a:rPr lang="es-ES" sz="1000" dirty="0"/>
                <a:t>: Creación, Misión, Visión, Funciones</a:t>
              </a:r>
            </a:p>
            <a:p>
              <a:pPr algn="ctr"/>
              <a:endParaRPr lang="es-ES" sz="1000" dirty="0"/>
            </a:p>
          </p:txBody>
        </p:sp>
      </p:grpSp>
      <p:grpSp>
        <p:nvGrpSpPr>
          <p:cNvPr id="21" name="20 Grupo"/>
          <p:cNvGrpSpPr/>
          <p:nvPr/>
        </p:nvGrpSpPr>
        <p:grpSpPr>
          <a:xfrm>
            <a:off x="2492022" y="2996952"/>
            <a:ext cx="3448129" cy="648072"/>
            <a:chOff x="4573356" y="1459"/>
            <a:chExt cx="1554497" cy="621798"/>
          </a:xfrm>
          <a:scene3d>
            <a:camera prst="orthographicFront"/>
            <a:lightRig rig="threePt" dir="t">
              <a:rot lat="0" lon="0" rev="7500000"/>
            </a:lightRig>
          </a:scene3d>
        </p:grpSpPr>
        <p:sp>
          <p:nvSpPr>
            <p:cNvPr id="22" name="21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3" name="Cheurón 4"/>
            <p:cNvSpPr/>
            <p:nvPr/>
          </p:nvSpPr>
          <p:spPr>
            <a:xfrm>
              <a:off x="4702897" y="1459"/>
              <a:ext cx="132132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algn="ctr"/>
              <a:r>
                <a:rPr lang="es-ES" sz="1000" b="1" dirty="0"/>
                <a:t>Líneas y planes acción 2022</a:t>
              </a:r>
            </a:p>
            <a:p>
              <a:pPr algn="ctr"/>
              <a:r>
                <a:rPr lang="es-ES" sz="1000" dirty="0"/>
                <a:t> (Plan de la Patria 2019-2025)</a:t>
              </a:r>
            </a:p>
            <a:p>
              <a:pPr algn="ctr"/>
              <a:endParaRPr lang="es-ES" sz="1000" dirty="0"/>
            </a:p>
          </p:txBody>
        </p:sp>
      </p:grpSp>
      <p:grpSp>
        <p:nvGrpSpPr>
          <p:cNvPr id="25" name="24 Grupo"/>
          <p:cNvGrpSpPr/>
          <p:nvPr/>
        </p:nvGrpSpPr>
        <p:grpSpPr>
          <a:xfrm>
            <a:off x="1979713" y="3717032"/>
            <a:ext cx="4320480" cy="678743"/>
            <a:chOff x="4573356" y="1459"/>
            <a:chExt cx="1554497" cy="621798"/>
          </a:xfrm>
          <a:scene3d>
            <a:camera prst="orthographicFront"/>
            <a:lightRig rig="threePt" dir="t">
              <a:rot lat="0" lon="0" rev="7500000"/>
            </a:lightRig>
          </a:scene3d>
        </p:grpSpPr>
        <p:sp>
          <p:nvSpPr>
            <p:cNvPr id="26" name="25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7" name="Cheurón 4"/>
            <p:cNvSpPr/>
            <p:nvPr/>
          </p:nvSpPr>
          <p:spPr>
            <a:xfrm>
              <a:off x="4757683" y="1459"/>
              <a:ext cx="1266537"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r>
                <a:rPr lang="es-ES" sz="1000" b="1" dirty="0"/>
                <a:t>La Memoria</a:t>
              </a:r>
            </a:p>
            <a:p>
              <a:pPr marL="0" lvl="1">
                <a:buFont typeface="Arial" pitchFamily="34" charset="0"/>
                <a:buChar char="•"/>
              </a:pPr>
              <a:r>
                <a:rPr lang="es-ES" sz="1000" dirty="0"/>
                <a:t>Resultados institucionales mas resaltantes </a:t>
              </a:r>
            </a:p>
            <a:p>
              <a:pPr marL="0" lvl="1">
                <a:buFont typeface="Arial" pitchFamily="34" charset="0"/>
                <a:buChar char="•"/>
              </a:pPr>
              <a:r>
                <a:rPr lang="es-ES" sz="1000" dirty="0"/>
                <a:t>Cuadro resumen de logros (SIBAPOA).</a:t>
              </a:r>
            </a:p>
            <a:p>
              <a:pPr marL="0" lvl="1">
                <a:buFont typeface="Arial" pitchFamily="34" charset="0"/>
                <a:buChar char="•"/>
              </a:pPr>
              <a:r>
                <a:rPr lang="es-ES" sz="1000" dirty="0"/>
                <a:t>Comentarios</a:t>
              </a:r>
            </a:p>
          </p:txBody>
        </p:sp>
      </p:grpSp>
      <p:grpSp>
        <p:nvGrpSpPr>
          <p:cNvPr id="28" name="27 Grupo"/>
          <p:cNvGrpSpPr/>
          <p:nvPr/>
        </p:nvGrpSpPr>
        <p:grpSpPr>
          <a:xfrm>
            <a:off x="1979712" y="4395776"/>
            <a:ext cx="4392488" cy="712276"/>
            <a:chOff x="4573356" y="1459"/>
            <a:chExt cx="1554497" cy="621798"/>
          </a:xfrm>
          <a:scene3d>
            <a:camera prst="orthographicFront"/>
            <a:lightRig rig="threePt" dir="t">
              <a:rot lat="0" lon="0" rev="7500000"/>
            </a:lightRig>
          </a:scene3d>
        </p:grpSpPr>
        <p:sp>
          <p:nvSpPr>
            <p:cNvPr id="29" name="28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Cheurón 4"/>
            <p:cNvSpPr/>
            <p:nvPr/>
          </p:nvSpPr>
          <p:spPr>
            <a:xfrm>
              <a:off x="4744777" y="1459"/>
              <a:ext cx="1279443"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r>
                <a:rPr lang="es-ES" sz="1000" b="1" dirty="0"/>
                <a:t>La Cuenta: </a:t>
              </a:r>
              <a:r>
                <a:rPr lang="es-ES" sz="1000" dirty="0"/>
                <a:t>Cuadros presupuestarios y financieros</a:t>
              </a:r>
            </a:p>
            <a:p>
              <a:pPr marL="0" lvl="1">
                <a:buFont typeface="Arial" pitchFamily="34" charset="0"/>
                <a:buChar char="•"/>
              </a:pPr>
              <a:r>
                <a:rPr lang="es-ES" sz="1000" dirty="0"/>
                <a:t>Ejecución Presupuesto de Egresos (GASTOS)</a:t>
              </a:r>
            </a:p>
            <a:p>
              <a:pPr marL="0" lvl="1">
                <a:buFont typeface="Arial" pitchFamily="34" charset="0"/>
                <a:buChar char="•"/>
              </a:pPr>
              <a:r>
                <a:rPr lang="es-ES" sz="1000" dirty="0"/>
                <a:t>Ejecución Presupuesto de Recursos (INGRESOS)</a:t>
              </a:r>
            </a:p>
            <a:p>
              <a:pPr marL="0" lvl="1">
                <a:buFont typeface="Arial" pitchFamily="34" charset="0"/>
                <a:buChar char="•"/>
              </a:pPr>
              <a:r>
                <a:rPr lang="es-ES" sz="1000" dirty="0"/>
                <a:t>Comentarios</a:t>
              </a:r>
            </a:p>
          </p:txBody>
        </p:sp>
      </p:grpSp>
      <p:grpSp>
        <p:nvGrpSpPr>
          <p:cNvPr id="31" name="30 Grupo"/>
          <p:cNvGrpSpPr/>
          <p:nvPr/>
        </p:nvGrpSpPr>
        <p:grpSpPr>
          <a:xfrm>
            <a:off x="1979712" y="5229200"/>
            <a:ext cx="4320480" cy="720080"/>
            <a:chOff x="4573356" y="1459"/>
            <a:chExt cx="1554497" cy="621798"/>
          </a:xfrm>
          <a:scene3d>
            <a:camera prst="orthographicFront"/>
            <a:lightRig rig="threePt" dir="t">
              <a:rot lat="0" lon="0" rev="7500000"/>
            </a:lightRig>
          </a:scene3d>
        </p:grpSpPr>
        <p:sp>
          <p:nvSpPr>
            <p:cNvPr id="32" name="31 Cheurón"/>
            <p:cNvSpPr/>
            <p:nvPr/>
          </p:nvSpPr>
          <p:spPr>
            <a:xfrm>
              <a:off x="4573356" y="1459"/>
              <a:ext cx="1554497" cy="621798"/>
            </a:xfrm>
            <a:prstGeom prst="chevron">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3" name="Cheurón 4"/>
            <p:cNvSpPr/>
            <p:nvPr/>
          </p:nvSpPr>
          <p:spPr>
            <a:xfrm>
              <a:off x="4747634" y="1459"/>
              <a:ext cx="1276586" cy="6217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r>
                <a:rPr lang="es-ES" sz="1000" b="1" dirty="0"/>
                <a:t>Obstáculos durante la gestión</a:t>
              </a:r>
            </a:p>
            <a:p>
              <a:pPr marL="0" lvl="1">
                <a:buFont typeface="Arial" pitchFamily="34" charset="0"/>
                <a:buChar char="•"/>
              </a:pPr>
              <a:r>
                <a:rPr lang="es-ES" sz="1000" dirty="0"/>
                <a:t>Técnicos</a:t>
              </a:r>
            </a:p>
            <a:p>
              <a:pPr marL="0" lvl="1">
                <a:buFont typeface="Arial" pitchFamily="34" charset="0"/>
                <a:buChar char="•"/>
              </a:pPr>
              <a:r>
                <a:rPr lang="es-ES" sz="1000" dirty="0"/>
                <a:t>Presupuestarios</a:t>
              </a:r>
            </a:p>
            <a:p>
              <a:pPr marL="0" lvl="1">
                <a:buFont typeface="Arial" pitchFamily="34" charset="0"/>
                <a:buChar char="•"/>
              </a:pPr>
              <a:r>
                <a:rPr lang="es-ES" sz="1000" dirty="0"/>
                <a:t>Otros</a:t>
              </a:r>
            </a:p>
          </p:txBody>
        </p:sp>
      </p:grpSp>
      <p:sp>
        <p:nvSpPr>
          <p:cNvPr id="3" name="Rectángulo 2">
            <a:hlinkClick r:id="rId3" action="ppaction://hlinkfile"/>
          </p:cNvPr>
          <p:cNvSpPr/>
          <p:nvPr/>
        </p:nvSpPr>
        <p:spPr>
          <a:xfrm>
            <a:off x="7164288" y="5733256"/>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4585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183880" cy="1051560"/>
          </a:xfrm>
        </p:spPr>
        <p:txBody>
          <a:bodyPr>
            <a:normAutofit fontScale="90000"/>
          </a:bodyPr>
          <a:lstStyle/>
          <a:p>
            <a:pPr algn="ctr"/>
            <a:r>
              <a:rPr lang="es-ES" dirty="0"/>
              <a:t>La CUENTA </a:t>
            </a:r>
            <a:br>
              <a:rPr lang="es-ES" dirty="0"/>
            </a:br>
            <a:r>
              <a:rPr lang="es-ES" dirty="0"/>
              <a:t>Cuadros presupuestarios y financieros</a:t>
            </a:r>
            <a:endParaRPr lang="es-ES" sz="2700" dirty="0"/>
          </a:p>
        </p:txBody>
      </p:sp>
      <p:sp>
        <p:nvSpPr>
          <p:cNvPr id="4" name="2 Marcador de contenido"/>
          <p:cNvSpPr>
            <a:spLocks noGrp="1"/>
          </p:cNvSpPr>
          <p:nvPr>
            <p:ph idx="1"/>
          </p:nvPr>
        </p:nvSpPr>
        <p:spPr>
          <a:xfrm>
            <a:off x="4067944" y="4653136"/>
            <a:ext cx="4536504" cy="648072"/>
          </a:xfrm>
        </p:spPr>
        <p:txBody>
          <a:bodyPr/>
          <a:lstStyle/>
          <a:p>
            <a:pPr marL="0" indent="0" algn="ctr">
              <a:buNone/>
            </a:pPr>
            <a:r>
              <a:rPr lang="es-ES" dirty="0"/>
              <a:t>Econ. Evelyn Salcedo</a:t>
            </a: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6" name="CuadroTexto 5"/>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197091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3281" y="116632"/>
            <a:ext cx="8183880" cy="720080"/>
          </a:xfrm>
        </p:spPr>
        <p:txBody>
          <a:bodyPr>
            <a:noAutofit/>
          </a:bodyPr>
          <a:lstStyle/>
          <a:p>
            <a:r>
              <a:rPr lang="es-VE" sz="2400" dirty="0"/>
              <a:t>Cuadro presupuestario y financiero -EGRESOS</a:t>
            </a:r>
            <a:endParaRPr lang="es-ES" sz="2400" dirty="0"/>
          </a:p>
        </p:txBody>
      </p:sp>
      <p:sp>
        <p:nvSpPr>
          <p:cNvPr id="5" name="4 Flecha derecha">
            <a:hlinkClick r:id="rId2" action="ppaction://hlinkfil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 name="2 Tabla"/>
          <p:cNvGraphicFramePr>
            <a:graphicFrameLocks noGrp="1"/>
          </p:cNvGraphicFramePr>
          <p:nvPr>
            <p:extLst>
              <p:ext uri="{D42A27DB-BD31-4B8C-83A1-F6EECF244321}">
                <p14:modId xmlns:p14="http://schemas.microsoft.com/office/powerpoint/2010/main" val="3867649432"/>
              </p:ext>
            </p:extLst>
          </p:nvPr>
        </p:nvGraphicFramePr>
        <p:xfrm>
          <a:off x="1835694" y="836705"/>
          <a:ext cx="5904658" cy="4987704"/>
        </p:xfrm>
        <a:graphic>
          <a:graphicData uri="http://schemas.openxmlformats.org/drawingml/2006/table">
            <a:tbl>
              <a:tblPr/>
              <a:tblGrid>
                <a:gridCol w="871885">
                  <a:extLst>
                    <a:ext uri="{9D8B030D-6E8A-4147-A177-3AD203B41FA5}">
                      <a16:colId xmlns="" xmlns:a16="http://schemas.microsoft.com/office/drawing/2014/main" val="20000"/>
                    </a:ext>
                  </a:extLst>
                </a:gridCol>
                <a:gridCol w="843230">
                  <a:extLst>
                    <a:ext uri="{9D8B030D-6E8A-4147-A177-3AD203B41FA5}">
                      <a16:colId xmlns="" xmlns:a16="http://schemas.microsoft.com/office/drawing/2014/main" val="20001"/>
                    </a:ext>
                  </a:extLst>
                </a:gridCol>
                <a:gridCol w="843230">
                  <a:extLst>
                    <a:ext uri="{9D8B030D-6E8A-4147-A177-3AD203B41FA5}">
                      <a16:colId xmlns="" xmlns:a16="http://schemas.microsoft.com/office/drawing/2014/main" val="20002"/>
                    </a:ext>
                  </a:extLst>
                </a:gridCol>
                <a:gridCol w="847323">
                  <a:extLst>
                    <a:ext uri="{9D8B030D-6E8A-4147-A177-3AD203B41FA5}">
                      <a16:colId xmlns="" xmlns:a16="http://schemas.microsoft.com/office/drawing/2014/main" val="20003"/>
                    </a:ext>
                  </a:extLst>
                </a:gridCol>
                <a:gridCol w="847323">
                  <a:extLst>
                    <a:ext uri="{9D8B030D-6E8A-4147-A177-3AD203B41FA5}">
                      <a16:colId xmlns="" xmlns:a16="http://schemas.microsoft.com/office/drawing/2014/main" val="20004"/>
                    </a:ext>
                  </a:extLst>
                </a:gridCol>
                <a:gridCol w="847323">
                  <a:extLst>
                    <a:ext uri="{9D8B030D-6E8A-4147-A177-3AD203B41FA5}">
                      <a16:colId xmlns="" xmlns:a16="http://schemas.microsoft.com/office/drawing/2014/main" val="20005"/>
                    </a:ext>
                  </a:extLst>
                </a:gridCol>
                <a:gridCol w="804344">
                  <a:extLst>
                    <a:ext uri="{9D8B030D-6E8A-4147-A177-3AD203B41FA5}">
                      <a16:colId xmlns="" xmlns:a16="http://schemas.microsoft.com/office/drawing/2014/main" val="20006"/>
                    </a:ext>
                  </a:extLst>
                </a:gridCol>
              </a:tblGrid>
              <a:tr h="116631">
                <a:tc gridSpan="7">
                  <a:txBody>
                    <a:bodyPr/>
                    <a:lstStyle/>
                    <a:p>
                      <a:pPr algn="ctr" fontAlgn="b"/>
                      <a:r>
                        <a:rPr lang="es-ES" sz="600" b="1" i="0" u="none" strike="noStrike" dirty="0">
                          <a:solidFill>
                            <a:srgbClr val="000000"/>
                          </a:solidFill>
                          <a:effectLst/>
                          <a:latin typeface="Arial"/>
                        </a:rPr>
                        <a:t>Cuadro Resumen Proyectos y Acciones Centralizadas</a:t>
                      </a:r>
                    </a:p>
                  </a:txBody>
                  <a:tcPr marL="4138" marR="4138" marT="4138"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116631">
                <a:tc gridSpan="7">
                  <a:txBody>
                    <a:bodyPr/>
                    <a:lstStyle/>
                    <a:p>
                      <a:pPr algn="ctr" fontAlgn="b"/>
                      <a:r>
                        <a:rPr lang="es-ES" sz="600" b="1" i="0" u="none" strike="noStrike" dirty="0">
                          <a:solidFill>
                            <a:srgbClr val="000000"/>
                          </a:solidFill>
                          <a:effectLst/>
                          <a:latin typeface="Arial"/>
                        </a:rPr>
                        <a:t>Memoria y Cuenta 2022</a:t>
                      </a:r>
                    </a:p>
                  </a:txBody>
                  <a:tcPr marL="4138" marR="4138" marT="4138"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1"/>
                  </a:ext>
                </a:extLst>
              </a:tr>
              <a:tr h="116631">
                <a:tc gridSpan="7">
                  <a:txBody>
                    <a:bodyPr/>
                    <a:lstStyle/>
                    <a:p>
                      <a:pPr algn="ctr" fontAlgn="b"/>
                      <a:r>
                        <a:rPr lang="es-ES" sz="600" b="1" i="0" u="none" strike="noStrike" dirty="0">
                          <a:solidFill>
                            <a:srgbClr val="000000"/>
                          </a:solidFill>
                          <a:effectLst/>
                          <a:latin typeface="Arial"/>
                        </a:rPr>
                        <a:t>Ejecución Presupuesto de Egresos (GASTOS)</a:t>
                      </a: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2"/>
                  </a:ext>
                </a:extLst>
              </a:tr>
              <a:tr h="97192">
                <a:tc>
                  <a:txBody>
                    <a:bodyPr/>
                    <a:lstStyle/>
                    <a:p>
                      <a:pPr algn="l" fontAlgn="b"/>
                      <a:r>
                        <a:rPr lang="es-ES" sz="500" b="1" i="0" u="none" strike="noStrike">
                          <a:solidFill>
                            <a:srgbClr val="FFFFFF"/>
                          </a:solidFill>
                          <a:effectLst/>
                          <a:latin typeface="Arial"/>
                        </a:rPr>
                        <a:t>Dependencia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500" b="1" i="0" u="none" strike="noStrike">
                          <a:solidFill>
                            <a:srgbClr val="000000"/>
                          </a:solidFill>
                          <a:effectLst/>
                          <a:latin typeface="Arial"/>
                        </a:rPr>
                        <a:t>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extLst>
                  <a:ext uri="{0D108BD9-81ED-4DB2-BD59-A6C34878D82A}">
                    <a16:rowId xmlns="" xmlns:a16="http://schemas.microsoft.com/office/drawing/2014/main" val="10003"/>
                  </a:ext>
                </a:extLst>
              </a:tr>
              <a:tr h="97192">
                <a:tc>
                  <a:txBody>
                    <a:bodyPr/>
                    <a:lstStyle/>
                    <a:p>
                      <a:pPr algn="l" fontAlgn="b"/>
                      <a:r>
                        <a:rPr lang="es-ES" sz="500" b="1" i="0" u="none" strike="noStrike">
                          <a:solidFill>
                            <a:srgbClr val="FFFFFF"/>
                          </a:solidFill>
                          <a:effectLst/>
                          <a:latin typeface="Arial"/>
                        </a:rPr>
                        <a:t>Proyecto</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500" b="1" i="0" u="none" strike="noStrike">
                          <a:solidFill>
                            <a:srgbClr val="000000"/>
                          </a:solidFill>
                          <a:effectLst/>
                          <a:latin typeface="Arial"/>
                        </a:rPr>
                        <a:t>Todos</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91577">
                <a:tc>
                  <a:txBody>
                    <a:bodyPr/>
                    <a:lstStyle/>
                    <a:p>
                      <a:pPr algn="ctr" fontAlgn="ctr"/>
                      <a:r>
                        <a:rPr lang="es-ES" sz="500" b="1" i="0" u="none" strike="noStrike">
                          <a:solidFill>
                            <a:srgbClr val="FFFFFF"/>
                          </a:solidFill>
                          <a:effectLst/>
                          <a:latin typeface="Arial"/>
                        </a:rPr>
                        <a:t>Proyectos</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Inicial</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Modificado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Compromiso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Causado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Pagado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Disponibilidad Presupuestaria</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05"/>
                  </a:ext>
                </a:extLst>
              </a:tr>
              <a:tr h="97192">
                <a:tc>
                  <a:txBody>
                    <a:bodyPr/>
                    <a:lstStyle/>
                    <a:p>
                      <a:pPr algn="ctr" fontAlgn="b"/>
                      <a:r>
                        <a:rPr lang="es-ES" sz="500" b="0" i="0" u="none" strike="noStrike">
                          <a:solidFill>
                            <a:srgbClr val="000000"/>
                          </a:solidFill>
                          <a:effectLst/>
                          <a:latin typeface="Arial"/>
                        </a:rPr>
                        <a:t>01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dirty="0">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97192">
                <a:tc>
                  <a:txBody>
                    <a:bodyPr/>
                    <a:lstStyle/>
                    <a:p>
                      <a:pPr algn="ctr" fontAlgn="b"/>
                      <a:r>
                        <a:rPr lang="es-ES" sz="500" b="0" i="0" u="none" strike="noStrike">
                          <a:solidFill>
                            <a:srgbClr val="000000"/>
                          </a:solidFill>
                          <a:effectLst/>
                          <a:latin typeface="Arial"/>
                        </a:rPr>
                        <a:t>02</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97192">
                <a:tc>
                  <a:txBody>
                    <a:bodyPr/>
                    <a:lstStyle/>
                    <a:p>
                      <a:pPr algn="ctr" fontAlgn="b"/>
                      <a:r>
                        <a:rPr lang="es-ES" sz="500" b="0" i="0" u="none" strike="noStrike">
                          <a:solidFill>
                            <a:srgbClr val="000000"/>
                          </a:solidFill>
                          <a:effectLst/>
                          <a:latin typeface="Arial"/>
                        </a:rPr>
                        <a:t>03</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97192">
                <a:tc>
                  <a:txBody>
                    <a:bodyPr/>
                    <a:lstStyle/>
                    <a:p>
                      <a:pPr algn="ctr" fontAlgn="b"/>
                      <a:r>
                        <a:rPr lang="es-ES" sz="500" b="0" i="0" u="none" strike="noStrike">
                          <a:solidFill>
                            <a:srgbClr val="000000"/>
                          </a:solidFill>
                          <a:effectLst/>
                          <a:latin typeface="Arial"/>
                        </a:rPr>
                        <a:t>04</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97192">
                <a:tc>
                  <a:txBody>
                    <a:bodyPr/>
                    <a:lstStyle/>
                    <a:p>
                      <a:pPr algn="ctr" fontAlgn="b"/>
                      <a:r>
                        <a:rPr lang="es-ES" sz="500" b="0" i="0" u="none" strike="noStrike">
                          <a:solidFill>
                            <a:srgbClr val="000000"/>
                          </a:solidFill>
                          <a:effectLst/>
                          <a:latin typeface="Arial"/>
                        </a:rPr>
                        <a:t>05</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97192">
                <a:tc>
                  <a:txBody>
                    <a:bodyPr/>
                    <a:lstStyle/>
                    <a:p>
                      <a:pPr algn="ctr" fontAlgn="b"/>
                      <a:r>
                        <a:rPr lang="es-ES" sz="500" b="0" i="0" u="none" strike="noStrike">
                          <a:solidFill>
                            <a:srgbClr val="000000"/>
                          </a:solidFill>
                          <a:effectLst/>
                          <a:latin typeface="Arial"/>
                        </a:rPr>
                        <a:t>06</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97192">
                <a:tc>
                  <a:txBody>
                    <a:bodyPr/>
                    <a:lstStyle/>
                    <a:p>
                      <a:pPr algn="ctr" fontAlgn="b"/>
                      <a:r>
                        <a:rPr lang="es-ES" sz="500" b="1" i="0" u="none" strike="noStrike">
                          <a:solidFill>
                            <a:srgbClr val="FFFFFF"/>
                          </a:solidFill>
                          <a:effectLst/>
                          <a:latin typeface="Arial"/>
                        </a:rPr>
                        <a:t>Total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12"/>
                  </a:ext>
                </a:extLst>
              </a:tr>
              <a:tr h="97192">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91577">
                <a:tc>
                  <a:txBody>
                    <a:bodyPr/>
                    <a:lstStyle/>
                    <a:p>
                      <a:pPr algn="ctr" fontAlgn="ctr"/>
                      <a:r>
                        <a:rPr lang="es-ES" sz="500" b="1" i="0" u="none" strike="noStrike">
                          <a:solidFill>
                            <a:srgbClr val="FFFFFF"/>
                          </a:solidFill>
                          <a:effectLst/>
                          <a:latin typeface="Arial"/>
                        </a:rPr>
                        <a:t>Partida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Inicial</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Modificado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Compromiso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Causado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Pagado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Disponibilidad Presupuestaria</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14"/>
                  </a:ext>
                </a:extLst>
              </a:tr>
              <a:tr h="97192">
                <a:tc>
                  <a:txBody>
                    <a:bodyPr/>
                    <a:lstStyle/>
                    <a:p>
                      <a:pPr algn="ctr" fontAlgn="b"/>
                      <a:r>
                        <a:rPr lang="es-ES" sz="500" b="1" i="0" u="none" strike="noStrike">
                          <a:solidFill>
                            <a:srgbClr val="000000"/>
                          </a:solidFill>
                          <a:effectLst/>
                          <a:latin typeface="Arial"/>
                        </a:rPr>
                        <a:t>401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97192">
                <a:tc>
                  <a:txBody>
                    <a:bodyPr/>
                    <a:lstStyle/>
                    <a:p>
                      <a:pPr algn="ctr" fontAlgn="b"/>
                      <a:r>
                        <a:rPr lang="es-ES" sz="500" b="1" i="0" u="none" strike="noStrike">
                          <a:solidFill>
                            <a:srgbClr val="000000"/>
                          </a:solidFill>
                          <a:effectLst/>
                          <a:latin typeface="Arial"/>
                        </a:rPr>
                        <a:t>402</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97192">
                <a:tc>
                  <a:txBody>
                    <a:bodyPr/>
                    <a:lstStyle/>
                    <a:p>
                      <a:pPr algn="ctr" fontAlgn="b"/>
                      <a:r>
                        <a:rPr lang="es-ES" sz="500" b="1" i="0" u="none" strike="noStrike">
                          <a:solidFill>
                            <a:srgbClr val="000000"/>
                          </a:solidFill>
                          <a:effectLst/>
                          <a:latin typeface="Arial"/>
                        </a:rPr>
                        <a:t>403</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97192">
                <a:tc>
                  <a:txBody>
                    <a:bodyPr/>
                    <a:lstStyle/>
                    <a:p>
                      <a:pPr algn="ctr" fontAlgn="b"/>
                      <a:r>
                        <a:rPr lang="es-ES" sz="500" b="1" i="0" u="none" strike="noStrike">
                          <a:solidFill>
                            <a:srgbClr val="000000"/>
                          </a:solidFill>
                          <a:effectLst/>
                          <a:latin typeface="Arial"/>
                        </a:rPr>
                        <a:t>404</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97192">
                <a:tc>
                  <a:txBody>
                    <a:bodyPr/>
                    <a:lstStyle/>
                    <a:p>
                      <a:pPr algn="ctr" fontAlgn="b"/>
                      <a:r>
                        <a:rPr lang="es-ES" sz="500" b="1" i="0" u="none" strike="noStrike">
                          <a:solidFill>
                            <a:srgbClr val="000000"/>
                          </a:solidFill>
                          <a:effectLst/>
                          <a:latin typeface="Arial"/>
                        </a:rPr>
                        <a:t>407</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57352">
                <a:tc>
                  <a:txBody>
                    <a:bodyPr/>
                    <a:lstStyle/>
                    <a:p>
                      <a:pPr algn="ctr" fontAlgn="b"/>
                      <a:r>
                        <a:rPr lang="es-ES" sz="500" b="1" i="0" u="none" strike="noStrike">
                          <a:solidFill>
                            <a:srgbClr val="000000"/>
                          </a:solidFill>
                          <a:effectLst/>
                          <a:latin typeface="Arial"/>
                        </a:rPr>
                        <a:t>411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97192">
                <a:tc>
                  <a:txBody>
                    <a:bodyPr/>
                    <a:lstStyle/>
                    <a:p>
                      <a:pPr algn="ctr" fontAlgn="b"/>
                      <a:r>
                        <a:rPr lang="es-ES" sz="500" b="1" i="0" u="none" strike="noStrike">
                          <a:solidFill>
                            <a:srgbClr val="FFFFFF"/>
                          </a:solidFill>
                          <a:effectLst/>
                          <a:latin typeface="Arial"/>
                        </a:rPr>
                        <a:t>Total</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21"/>
                  </a:ext>
                </a:extLst>
              </a:tr>
              <a:tr h="97192">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22"/>
                  </a:ext>
                </a:extLst>
              </a:tr>
              <a:tr h="97192">
                <a:tc>
                  <a:txBody>
                    <a:bodyPr/>
                    <a:lstStyle/>
                    <a:p>
                      <a:pPr algn="l" fontAlgn="b"/>
                      <a:r>
                        <a:rPr lang="es-ES" sz="500" b="1" i="0" u="none" strike="noStrike">
                          <a:solidFill>
                            <a:srgbClr val="FFFFFF"/>
                          </a:solidFill>
                          <a:effectLst/>
                          <a:latin typeface="Arial"/>
                        </a:rPr>
                        <a:t>Dependencia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500" b="1" i="0" u="none" strike="noStrike">
                          <a:solidFill>
                            <a:srgbClr val="000000"/>
                          </a:solidFill>
                          <a:effectLst/>
                          <a:latin typeface="Arial"/>
                        </a:rPr>
                        <a:t>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extLst>
                  <a:ext uri="{0D108BD9-81ED-4DB2-BD59-A6C34878D82A}">
                    <a16:rowId xmlns="" xmlns:a16="http://schemas.microsoft.com/office/drawing/2014/main" val="10023"/>
                  </a:ext>
                </a:extLst>
              </a:tr>
              <a:tr h="183829">
                <a:tc>
                  <a:txBody>
                    <a:bodyPr/>
                    <a:lstStyle/>
                    <a:p>
                      <a:pPr algn="l" fontAlgn="b"/>
                      <a:r>
                        <a:rPr lang="es-ES" sz="500" b="1" i="0" u="none" strike="noStrike">
                          <a:solidFill>
                            <a:srgbClr val="FFFFFF"/>
                          </a:solidFill>
                          <a:effectLst/>
                          <a:latin typeface="Arial"/>
                        </a:rPr>
                        <a:t>Acción Centralizada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500" b="1" i="0" u="none" strike="noStrike">
                          <a:solidFill>
                            <a:srgbClr val="000000"/>
                          </a:solidFill>
                          <a:effectLst/>
                          <a:latin typeface="Arial"/>
                        </a:rPr>
                        <a:t>Todos</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a:noFill/>
                    </a:lnB>
                  </a:tcPr>
                </a:tc>
                <a:extLst>
                  <a:ext uri="{0D108BD9-81ED-4DB2-BD59-A6C34878D82A}">
                    <a16:rowId xmlns="" xmlns:a16="http://schemas.microsoft.com/office/drawing/2014/main" val="10024"/>
                  </a:ext>
                </a:extLst>
              </a:tr>
              <a:tr h="97192">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5"/>
                  </a:ext>
                </a:extLst>
              </a:tr>
              <a:tr h="291577">
                <a:tc>
                  <a:txBody>
                    <a:bodyPr/>
                    <a:lstStyle/>
                    <a:p>
                      <a:pPr algn="ctr" fontAlgn="ctr"/>
                      <a:r>
                        <a:rPr lang="es-ES" sz="500" b="1" i="0" u="none" strike="noStrike">
                          <a:solidFill>
                            <a:srgbClr val="FFFFFF"/>
                          </a:solidFill>
                          <a:effectLst/>
                          <a:latin typeface="Arial"/>
                        </a:rPr>
                        <a:t>Acc Centralizadas</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Inicial</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Modificado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Compromiso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Causado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Pagado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Disponibilidad Presupuestaria</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26"/>
                  </a:ext>
                </a:extLst>
              </a:tr>
              <a:tr h="97192">
                <a:tc>
                  <a:txBody>
                    <a:bodyPr/>
                    <a:lstStyle/>
                    <a:p>
                      <a:pPr algn="ctr" fontAlgn="b"/>
                      <a:r>
                        <a:rPr lang="es-ES" sz="500" b="0" i="0" u="none" strike="noStrike">
                          <a:solidFill>
                            <a:srgbClr val="000000"/>
                          </a:solidFill>
                          <a:effectLst/>
                          <a:latin typeface="Arial"/>
                        </a:rPr>
                        <a:t>91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7"/>
                  </a:ext>
                </a:extLst>
              </a:tr>
              <a:tr h="97192">
                <a:tc>
                  <a:txBody>
                    <a:bodyPr/>
                    <a:lstStyle/>
                    <a:p>
                      <a:pPr algn="ctr" fontAlgn="b"/>
                      <a:r>
                        <a:rPr lang="es-ES" sz="500" b="0" i="0" u="none" strike="noStrike">
                          <a:solidFill>
                            <a:srgbClr val="000000"/>
                          </a:solidFill>
                          <a:effectLst/>
                          <a:latin typeface="Arial"/>
                        </a:rPr>
                        <a:t>92</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8"/>
                  </a:ext>
                </a:extLst>
              </a:tr>
              <a:tr h="97192">
                <a:tc>
                  <a:txBody>
                    <a:bodyPr/>
                    <a:lstStyle/>
                    <a:p>
                      <a:pPr algn="ctr" fontAlgn="b"/>
                      <a:r>
                        <a:rPr lang="es-ES" sz="500" b="0" i="0" u="none" strike="noStrike">
                          <a:solidFill>
                            <a:srgbClr val="000000"/>
                          </a:solidFill>
                          <a:effectLst/>
                          <a:latin typeface="Arial"/>
                        </a:rPr>
                        <a:t>93</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9"/>
                  </a:ext>
                </a:extLst>
              </a:tr>
              <a:tr h="97192">
                <a:tc>
                  <a:txBody>
                    <a:bodyPr/>
                    <a:lstStyle/>
                    <a:p>
                      <a:pPr algn="ctr" fontAlgn="b"/>
                      <a:r>
                        <a:rPr lang="es-ES" sz="500" b="1" i="0" u="none" strike="noStrike">
                          <a:solidFill>
                            <a:srgbClr val="FFFFFF"/>
                          </a:solidFill>
                          <a:effectLst/>
                          <a:latin typeface="Arial"/>
                        </a:rPr>
                        <a:t>Total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30"/>
                  </a:ext>
                </a:extLst>
              </a:tr>
              <a:tr h="97192">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500" b="0" i="0" u="none" strike="noStrike">
                        <a:solidFill>
                          <a:srgbClr val="000000"/>
                        </a:solidFill>
                        <a:effectLst/>
                        <a:latin typeface="Arial"/>
                      </a:endParaRPr>
                    </a:p>
                  </a:txBody>
                  <a:tcPr marL="4138" marR="4138" marT="41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31"/>
                  </a:ext>
                </a:extLst>
              </a:tr>
              <a:tr h="291577">
                <a:tc>
                  <a:txBody>
                    <a:bodyPr/>
                    <a:lstStyle/>
                    <a:p>
                      <a:pPr algn="ctr" fontAlgn="ctr"/>
                      <a:r>
                        <a:rPr lang="es-ES" sz="500" b="1" i="0" u="none" strike="noStrike">
                          <a:solidFill>
                            <a:srgbClr val="FFFFFF"/>
                          </a:solidFill>
                          <a:effectLst/>
                          <a:latin typeface="Arial"/>
                        </a:rPr>
                        <a:t>Partida </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Inicial</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Presupuesto Modificado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Compromiso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Causado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Pagado</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500" b="1" i="0" u="none" strike="noStrike">
                          <a:solidFill>
                            <a:srgbClr val="FFFFFF"/>
                          </a:solidFill>
                          <a:effectLst/>
                          <a:latin typeface="Arial"/>
                        </a:rPr>
                        <a:t>Disponibilidad Presupuestaria</a:t>
                      </a:r>
                    </a:p>
                  </a:txBody>
                  <a:tcPr marL="4138" marR="4138" marT="4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32"/>
                  </a:ext>
                </a:extLst>
              </a:tr>
              <a:tr h="97192">
                <a:tc>
                  <a:txBody>
                    <a:bodyPr/>
                    <a:lstStyle/>
                    <a:p>
                      <a:pPr algn="ctr" fontAlgn="b"/>
                      <a:r>
                        <a:rPr lang="es-ES" sz="500" b="1" i="0" u="none" strike="noStrike">
                          <a:solidFill>
                            <a:srgbClr val="000000"/>
                          </a:solidFill>
                          <a:effectLst/>
                          <a:latin typeface="Arial"/>
                        </a:rPr>
                        <a:t>401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33"/>
                  </a:ext>
                </a:extLst>
              </a:tr>
              <a:tr h="97192">
                <a:tc>
                  <a:txBody>
                    <a:bodyPr/>
                    <a:lstStyle/>
                    <a:p>
                      <a:pPr algn="ctr" fontAlgn="b"/>
                      <a:r>
                        <a:rPr lang="es-ES" sz="500" b="1" i="0" u="none" strike="noStrike">
                          <a:solidFill>
                            <a:srgbClr val="000000"/>
                          </a:solidFill>
                          <a:effectLst/>
                          <a:latin typeface="Arial"/>
                        </a:rPr>
                        <a:t>402</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34"/>
                  </a:ext>
                </a:extLst>
              </a:tr>
              <a:tr h="97192">
                <a:tc>
                  <a:txBody>
                    <a:bodyPr/>
                    <a:lstStyle/>
                    <a:p>
                      <a:pPr algn="ctr" fontAlgn="b"/>
                      <a:r>
                        <a:rPr lang="es-ES" sz="500" b="1" i="0" u="none" strike="noStrike">
                          <a:solidFill>
                            <a:srgbClr val="000000"/>
                          </a:solidFill>
                          <a:effectLst/>
                          <a:latin typeface="Arial"/>
                        </a:rPr>
                        <a:t>403</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35"/>
                  </a:ext>
                </a:extLst>
              </a:tr>
              <a:tr h="97192">
                <a:tc>
                  <a:txBody>
                    <a:bodyPr/>
                    <a:lstStyle/>
                    <a:p>
                      <a:pPr algn="ctr" fontAlgn="b"/>
                      <a:r>
                        <a:rPr lang="es-ES" sz="500" b="1" i="0" u="none" strike="noStrike">
                          <a:solidFill>
                            <a:srgbClr val="000000"/>
                          </a:solidFill>
                          <a:effectLst/>
                          <a:latin typeface="Arial"/>
                        </a:rPr>
                        <a:t>404</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36"/>
                  </a:ext>
                </a:extLst>
              </a:tr>
              <a:tr h="97192">
                <a:tc>
                  <a:txBody>
                    <a:bodyPr/>
                    <a:lstStyle/>
                    <a:p>
                      <a:pPr algn="ctr" fontAlgn="b"/>
                      <a:r>
                        <a:rPr lang="es-ES" sz="500" b="1" i="0" u="none" strike="noStrike">
                          <a:solidFill>
                            <a:srgbClr val="000000"/>
                          </a:solidFill>
                          <a:effectLst/>
                          <a:latin typeface="Arial"/>
                        </a:rPr>
                        <a:t>407</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37"/>
                  </a:ext>
                </a:extLst>
              </a:tr>
              <a:tr h="97192">
                <a:tc>
                  <a:txBody>
                    <a:bodyPr/>
                    <a:lstStyle/>
                    <a:p>
                      <a:pPr algn="ctr" fontAlgn="b"/>
                      <a:r>
                        <a:rPr lang="es-ES" sz="500" b="1" i="0" u="none" strike="noStrike">
                          <a:solidFill>
                            <a:srgbClr val="000000"/>
                          </a:solidFill>
                          <a:effectLst/>
                          <a:latin typeface="Arial"/>
                        </a:rPr>
                        <a:t>411</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0" i="0" u="none" strike="noStrike">
                          <a:solidFill>
                            <a:srgbClr val="000000"/>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38"/>
                  </a:ext>
                </a:extLst>
              </a:tr>
              <a:tr h="97192">
                <a:tc>
                  <a:txBody>
                    <a:bodyPr/>
                    <a:lstStyle/>
                    <a:p>
                      <a:pPr algn="ctr" fontAlgn="b"/>
                      <a:r>
                        <a:rPr lang="es-ES" sz="500" b="1" i="0" u="none" strike="noStrike">
                          <a:solidFill>
                            <a:srgbClr val="FFFFFF"/>
                          </a:solidFill>
                          <a:effectLst/>
                          <a:latin typeface="Arial"/>
                        </a:rPr>
                        <a:t>Total</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39"/>
                  </a:ext>
                </a:extLst>
              </a:tr>
              <a:tr h="97192">
                <a:tc>
                  <a:txBody>
                    <a:bodyPr/>
                    <a:lstStyle/>
                    <a:p>
                      <a:pPr algn="ctr" fontAlgn="b"/>
                      <a:r>
                        <a:rPr lang="es-ES" sz="500" b="1" i="0" u="none" strike="noStrike">
                          <a:solidFill>
                            <a:srgbClr val="FFFFFF"/>
                          </a:solidFill>
                          <a:effectLst/>
                          <a:latin typeface="Arial"/>
                        </a:rPr>
                        <a:t>Total Proy+ACC</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500" b="1" i="0" u="none" strike="noStrike">
                          <a:solidFill>
                            <a:srgbClr val="FFFFFF"/>
                          </a:solidFill>
                          <a:effectLst/>
                          <a:latin typeface="Arial"/>
                        </a:rPr>
                        <a:t>                           -   </a:t>
                      </a:r>
                    </a:p>
                  </a:txBody>
                  <a:tcPr marL="4138" marR="4138" marT="4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40"/>
                  </a:ext>
                </a:extLst>
              </a:tr>
              <a:tr h="97192">
                <a:tc>
                  <a:txBody>
                    <a:bodyPr/>
                    <a:lstStyle/>
                    <a:p>
                      <a:pPr algn="l" fontAlgn="b"/>
                      <a:r>
                        <a:rPr lang="es-ES" sz="400" b="0" i="0" u="none" strike="noStrike">
                          <a:solidFill>
                            <a:srgbClr val="000000"/>
                          </a:solidFill>
                          <a:effectLst/>
                          <a:latin typeface="Arial"/>
                        </a:rPr>
                        <a:t>Fuente: SUGPS 2019</a:t>
                      </a: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0" i="0" u="none" strike="noStrike" dirty="0">
                        <a:solidFill>
                          <a:srgbClr val="000000"/>
                        </a:solidFill>
                        <a:effectLst/>
                        <a:latin typeface="Calibri"/>
                      </a:endParaRPr>
                    </a:p>
                  </a:txBody>
                  <a:tcPr marL="4138" marR="4138" marT="413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41"/>
                  </a:ext>
                </a:extLst>
              </a:tr>
            </a:tbl>
          </a:graphicData>
        </a:graphic>
      </p:graphicFrame>
      <p:sp>
        <p:nvSpPr>
          <p:cNvPr id="4" name="3 Llamada rectangular"/>
          <p:cNvSpPr/>
          <p:nvPr/>
        </p:nvSpPr>
        <p:spPr>
          <a:xfrm>
            <a:off x="1558834" y="860686"/>
            <a:ext cx="1212966" cy="216024"/>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900" dirty="0"/>
              <a:t>Colocar código</a:t>
            </a:r>
          </a:p>
        </p:txBody>
      </p:sp>
      <p:cxnSp>
        <p:nvCxnSpPr>
          <p:cNvPr id="9" name="8 Conector recto de flecha"/>
          <p:cNvCxnSpPr>
            <a:stCxn id="4" idx="3"/>
          </p:cNvCxnSpPr>
          <p:nvPr/>
        </p:nvCxnSpPr>
        <p:spPr>
          <a:xfrm>
            <a:off x="2771800" y="968698"/>
            <a:ext cx="269589" cy="2520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45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13281" y="116632"/>
            <a:ext cx="8183880" cy="720080"/>
          </a:xfrm>
        </p:spPr>
        <p:txBody>
          <a:bodyPr>
            <a:noAutofit/>
          </a:bodyPr>
          <a:lstStyle/>
          <a:p>
            <a:r>
              <a:rPr lang="es-VE" sz="2000" dirty="0"/>
              <a:t>Cuadro presupuestario y financiero - INGRESOS</a:t>
            </a:r>
            <a:endParaRPr lang="es-ES" sz="2000" dirty="0"/>
          </a:p>
        </p:txBody>
      </p:sp>
      <p:graphicFrame>
        <p:nvGraphicFramePr>
          <p:cNvPr id="6" name="5 Tabla"/>
          <p:cNvGraphicFramePr>
            <a:graphicFrameLocks noGrp="1"/>
          </p:cNvGraphicFramePr>
          <p:nvPr>
            <p:extLst>
              <p:ext uri="{D42A27DB-BD31-4B8C-83A1-F6EECF244321}">
                <p14:modId xmlns:p14="http://schemas.microsoft.com/office/powerpoint/2010/main" val="3006999176"/>
              </p:ext>
            </p:extLst>
          </p:nvPr>
        </p:nvGraphicFramePr>
        <p:xfrm>
          <a:off x="683568" y="1340768"/>
          <a:ext cx="7708899" cy="3888433"/>
        </p:xfrm>
        <a:graphic>
          <a:graphicData uri="http://schemas.openxmlformats.org/drawingml/2006/table">
            <a:tbl>
              <a:tblPr/>
              <a:tblGrid>
                <a:gridCol w="1284817">
                  <a:extLst>
                    <a:ext uri="{9D8B030D-6E8A-4147-A177-3AD203B41FA5}">
                      <a16:colId xmlns="" xmlns:a16="http://schemas.microsoft.com/office/drawing/2014/main" val="20000"/>
                    </a:ext>
                  </a:extLst>
                </a:gridCol>
                <a:gridCol w="1132542">
                  <a:extLst>
                    <a:ext uri="{9D8B030D-6E8A-4147-A177-3AD203B41FA5}">
                      <a16:colId xmlns="" xmlns:a16="http://schemas.microsoft.com/office/drawing/2014/main" val="20001"/>
                    </a:ext>
                  </a:extLst>
                </a:gridCol>
                <a:gridCol w="1180128">
                  <a:extLst>
                    <a:ext uri="{9D8B030D-6E8A-4147-A177-3AD203B41FA5}">
                      <a16:colId xmlns="" xmlns:a16="http://schemas.microsoft.com/office/drawing/2014/main" val="20002"/>
                    </a:ext>
                  </a:extLst>
                </a:gridCol>
                <a:gridCol w="1027853">
                  <a:extLst>
                    <a:ext uri="{9D8B030D-6E8A-4147-A177-3AD203B41FA5}">
                      <a16:colId xmlns="" xmlns:a16="http://schemas.microsoft.com/office/drawing/2014/main" val="20003"/>
                    </a:ext>
                  </a:extLst>
                </a:gridCol>
                <a:gridCol w="1027853">
                  <a:extLst>
                    <a:ext uri="{9D8B030D-6E8A-4147-A177-3AD203B41FA5}">
                      <a16:colId xmlns="" xmlns:a16="http://schemas.microsoft.com/office/drawing/2014/main" val="20004"/>
                    </a:ext>
                  </a:extLst>
                </a:gridCol>
                <a:gridCol w="1027853">
                  <a:extLst>
                    <a:ext uri="{9D8B030D-6E8A-4147-A177-3AD203B41FA5}">
                      <a16:colId xmlns="" xmlns:a16="http://schemas.microsoft.com/office/drawing/2014/main" val="20005"/>
                    </a:ext>
                  </a:extLst>
                </a:gridCol>
                <a:gridCol w="1027853">
                  <a:extLst>
                    <a:ext uri="{9D8B030D-6E8A-4147-A177-3AD203B41FA5}">
                      <a16:colId xmlns="" xmlns:a16="http://schemas.microsoft.com/office/drawing/2014/main" val="20006"/>
                    </a:ext>
                  </a:extLst>
                </a:gridCol>
              </a:tblGrid>
              <a:tr h="244941">
                <a:tc gridSpan="7">
                  <a:txBody>
                    <a:bodyPr/>
                    <a:lstStyle/>
                    <a:p>
                      <a:pPr algn="ctr" fontAlgn="b"/>
                      <a:r>
                        <a:rPr lang="es-ES" sz="1400" b="1" i="0" u="none" strike="noStrike" dirty="0">
                          <a:solidFill>
                            <a:srgbClr val="000000"/>
                          </a:solidFill>
                          <a:effectLst/>
                          <a:latin typeface="Arial"/>
                        </a:rPr>
                        <a:t>Cuadro Resumen Proyectos y Acciones Centralizadas</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244941">
                <a:tc gridSpan="7">
                  <a:txBody>
                    <a:bodyPr/>
                    <a:lstStyle/>
                    <a:p>
                      <a:pPr algn="ctr" fontAlgn="b"/>
                      <a:r>
                        <a:rPr lang="es-ES" sz="1400" b="1" i="0" u="none" strike="noStrike" dirty="0">
                          <a:solidFill>
                            <a:srgbClr val="000000"/>
                          </a:solidFill>
                          <a:effectLst/>
                          <a:latin typeface="Arial"/>
                        </a:rPr>
                        <a:t>Memoria y Cuenta 2022</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1"/>
                  </a:ext>
                </a:extLst>
              </a:tr>
              <a:tr h="244941">
                <a:tc gridSpan="7">
                  <a:txBody>
                    <a:bodyPr/>
                    <a:lstStyle/>
                    <a:p>
                      <a:pPr algn="ctr" fontAlgn="b"/>
                      <a:r>
                        <a:rPr lang="es-ES" sz="1400" b="1" i="0" u="none" strike="noStrike" dirty="0">
                          <a:solidFill>
                            <a:srgbClr val="000000"/>
                          </a:solidFill>
                          <a:effectLst/>
                          <a:latin typeface="Arial"/>
                        </a:rPr>
                        <a:t>Ejecución Presupuesto de Recursos (INGRESOS)</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2"/>
                  </a:ext>
                </a:extLst>
              </a:tr>
              <a:tr h="244941">
                <a:tc>
                  <a:txBody>
                    <a:bodyPr/>
                    <a:lstStyle/>
                    <a:p>
                      <a:pPr algn="ctr" fontAlgn="b"/>
                      <a:endParaRPr lang="es-ES" sz="1400" b="1" i="0" u="none" strike="noStrike" dirty="0">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400" b="1" i="0" u="none" strike="noStrike">
                        <a:solidFill>
                          <a:srgbClr val="000000"/>
                        </a:solidFill>
                        <a:effectLst/>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400" b="1"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s-ES" sz="14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s-ES" sz="14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s-ES" sz="14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s-ES" sz="1400" b="1" i="0" u="none" strike="noStrike" dirty="0">
                        <a:solidFill>
                          <a:srgbClr val="000000"/>
                        </a:solidFill>
                        <a:effectLst/>
                        <a:latin typeface="Arial"/>
                      </a:endParaRPr>
                    </a:p>
                  </a:txBody>
                  <a:tcPr marL="9525" marR="9525" marT="9525" marB="0" anchor="b">
                    <a:lnL>
                      <a:noFill/>
                    </a:lnL>
                    <a:lnR>
                      <a:noFill/>
                    </a:lnR>
                    <a:lnT>
                      <a:noFill/>
                    </a:lnT>
                    <a:lnB>
                      <a:noFill/>
                    </a:lnB>
                  </a:tcPr>
                </a:tc>
                <a:extLst>
                  <a:ext uri="{0D108BD9-81ED-4DB2-BD59-A6C34878D82A}">
                    <a16:rowId xmlns="" xmlns:a16="http://schemas.microsoft.com/office/drawing/2014/main" val="10003"/>
                  </a:ext>
                </a:extLst>
              </a:tr>
              <a:tr h="285764">
                <a:tc>
                  <a:txBody>
                    <a:bodyPr/>
                    <a:lstStyle/>
                    <a:p>
                      <a:pPr algn="l" fontAlgn="b"/>
                      <a:r>
                        <a:rPr lang="es-ES" sz="1100" b="1" i="0" u="none" strike="noStrike">
                          <a:solidFill>
                            <a:srgbClr val="FFFFFF"/>
                          </a:solidFill>
                          <a:effectLst/>
                          <a:latin typeface="Arial"/>
                        </a:rPr>
                        <a:t>Dependencia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ES" sz="11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 xmlns:a16="http://schemas.microsoft.com/office/drawing/2014/main" val="10004"/>
                  </a:ext>
                </a:extLst>
              </a:tr>
              <a:tr h="285764">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49058">
                <a:tc>
                  <a:txBody>
                    <a:bodyPr/>
                    <a:lstStyle/>
                    <a:p>
                      <a:pPr algn="ctr" fontAlgn="ctr"/>
                      <a:r>
                        <a:rPr lang="es-ES" sz="1100" b="1" i="0" u="none" strike="noStrike">
                          <a:solidFill>
                            <a:srgbClr val="FFFFFF"/>
                          </a:solidFill>
                          <a:effectLst/>
                          <a:latin typeface="Arial"/>
                        </a:rPr>
                        <a:t>Denominación (Ramos)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Presupuesto Inicial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dirty="0">
                          <a:solidFill>
                            <a:srgbClr val="FFFFFF"/>
                          </a:solidFill>
                          <a:effectLst/>
                          <a:latin typeface="Arial"/>
                        </a:rPr>
                        <a:t>Presupuesto Modificado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Devengado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Liquidado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Recaudado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100" b="1" i="0" u="none" strike="noStrike">
                          <a:solidFill>
                            <a:srgbClr val="FFFFFF"/>
                          </a:solidFill>
                          <a:effectLst/>
                          <a:latin typeface="Arial"/>
                        </a:rPr>
                        <a:t>Recursos por Recibir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06"/>
                  </a:ext>
                </a:extLst>
              </a:tr>
              <a:tr h="204117">
                <a:tc>
                  <a:txBody>
                    <a:bodyPr/>
                    <a:lstStyle/>
                    <a:p>
                      <a:pPr algn="ctr" fontAlgn="b"/>
                      <a:r>
                        <a:rPr lang="es-ES" sz="1100" b="0" i="0" u="none" strike="noStrike">
                          <a:solidFill>
                            <a:srgbClr val="000000"/>
                          </a:solidFill>
                          <a:effectLst/>
                          <a:latin typeface="Calibri"/>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04117">
                <a:tc>
                  <a:txBody>
                    <a:bodyPr/>
                    <a:lstStyle/>
                    <a:p>
                      <a:pPr algn="ctr" fontAlgn="b"/>
                      <a:r>
                        <a:rPr lang="es-ES" sz="1100" b="0" i="0" u="none" strike="noStrike">
                          <a:solidFill>
                            <a:srgbClr val="000000"/>
                          </a:solidFill>
                          <a:effectLst/>
                          <a:latin typeface="Calibri"/>
                        </a:rPr>
                        <a:t>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04117">
                <a:tc>
                  <a:txBody>
                    <a:bodyPr/>
                    <a:lstStyle/>
                    <a:p>
                      <a:pPr algn="ctr" fontAlgn="b"/>
                      <a:r>
                        <a:rPr lang="es-ES" sz="1100" b="0" i="0" u="none" strike="noStrike">
                          <a:solidFill>
                            <a:srgbClr val="000000"/>
                          </a:solidFill>
                          <a:effectLst/>
                          <a:latin typeface="Calibri"/>
                        </a:rPr>
                        <a:t>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04117">
                <a:tc>
                  <a:txBody>
                    <a:bodyPr/>
                    <a:lstStyle/>
                    <a:p>
                      <a:pPr algn="ctr" fontAlgn="b"/>
                      <a:r>
                        <a:rPr lang="es-ES" sz="1100" b="0" i="0" u="none" strike="noStrike">
                          <a:solidFill>
                            <a:srgbClr val="000000"/>
                          </a:solidFill>
                          <a:effectLst/>
                          <a:latin typeface="Calibri"/>
                        </a:rPr>
                        <a:t>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04117">
                <a:tc>
                  <a:txBody>
                    <a:bodyPr/>
                    <a:lstStyle/>
                    <a:p>
                      <a:pPr algn="ctr" fontAlgn="b"/>
                      <a:r>
                        <a:rPr lang="es-ES" sz="1100" b="0" i="0" u="none" strike="noStrike">
                          <a:solidFill>
                            <a:srgbClr val="000000"/>
                          </a:solidFill>
                          <a:effectLst/>
                          <a:latin typeface="Calibri"/>
                        </a:rPr>
                        <a:t>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04117">
                <a:tc>
                  <a:txBody>
                    <a:bodyPr/>
                    <a:lstStyle/>
                    <a:p>
                      <a:pPr algn="ctr" fontAlgn="b"/>
                      <a:r>
                        <a:rPr lang="es-ES" sz="1100" b="0" i="0" u="none" strike="noStrike">
                          <a:solidFill>
                            <a:srgbClr val="000000"/>
                          </a:solidFill>
                          <a:effectLst/>
                          <a:latin typeface="Calibri"/>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04117">
                <a:tc>
                  <a:txBody>
                    <a:bodyPr/>
                    <a:lstStyle/>
                    <a:p>
                      <a:pPr algn="ctr" fontAlgn="b"/>
                      <a:r>
                        <a:rPr lang="es-ES" sz="1100" b="0" i="0" u="none" strike="noStrike">
                          <a:solidFill>
                            <a:srgbClr val="000000"/>
                          </a:solidFill>
                          <a:effectLst/>
                          <a:latin typeface="Calibri"/>
                        </a:rPr>
                        <a:t>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55147">
                <a:tc>
                  <a:txBody>
                    <a:bodyPr/>
                    <a:lstStyle/>
                    <a:p>
                      <a:pPr algn="ctr" fontAlgn="ctr"/>
                      <a:r>
                        <a:rPr lang="es-ES" sz="1100" b="1" i="0" u="none" strike="noStrike">
                          <a:solidFill>
                            <a:srgbClr val="FFFFFF"/>
                          </a:solidFill>
                          <a:effectLst/>
                          <a:latin typeface="Arial"/>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dirty="0">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dirty="0">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s-ES" sz="1100" b="1" i="0" u="none" strike="noStrike">
                          <a:solidFill>
                            <a:srgbClr val="FFFFFF"/>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 xmlns:a16="http://schemas.microsoft.com/office/drawing/2014/main" val="10014"/>
                  </a:ext>
                </a:extLst>
              </a:tr>
              <a:tr h="204117">
                <a:tc>
                  <a:txBody>
                    <a:bodyPr/>
                    <a:lstStyle/>
                    <a:p>
                      <a:pPr algn="ctr" fontAlgn="b"/>
                      <a:r>
                        <a:rPr lang="es-ES" sz="1100" b="0" i="0" u="none" strike="noStrike">
                          <a:solidFill>
                            <a:srgbClr val="000000"/>
                          </a:solidFill>
                          <a:effectLst/>
                          <a:latin typeface="Calibri"/>
                        </a:rPr>
                        <a:t>Fuente: SUGPS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5"/>
                  </a:ext>
                </a:extLst>
              </a:tr>
            </a:tbl>
          </a:graphicData>
        </a:graphic>
      </p:graphicFrame>
      <p:sp>
        <p:nvSpPr>
          <p:cNvPr id="7" name="6 Flecha derecha">
            <a:hlinkClick r:id="rId2" action="ppaction://hlinkfil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Llamada rectangular"/>
          <p:cNvSpPr/>
          <p:nvPr/>
        </p:nvSpPr>
        <p:spPr>
          <a:xfrm>
            <a:off x="683568" y="1700808"/>
            <a:ext cx="1212966" cy="216024"/>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900" dirty="0"/>
              <a:t>Colocar código</a:t>
            </a:r>
          </a:p>
        </p:txBody>
      </p:sp>
      <p:cxnSp>
        <p:nvCxnSpPr>
          <p:cNvPr id="9" name="8 Conector recto de flecha"/>
          <p:cNvCxnSpPr/>
          <p:nvPr/>
        </p:nvCxnSpPr>
        <p:spPr>
          <a:xfrm>
            <a:off x="1912376" y="1916832"/>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40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183880" cy="1051560"/>
          </a:xfrm>
        </p:spPr>
        <p:txBody>
          <a:bodyPr/>
          <a:lstStyle/>
          <a:p>
            <a:r>
              <a:rPr lang="es-ES" dirty="0"/>
              <a:t>Preguntas y respuestas</a:t>
            </a:r>
          </a:p>
        </p:txBody>
      </p:sp>
      <p:sp>
        <p:nvSpPr>
          <p:cNvPr id="6" name="AutoShape 2" descr="Resultado de imagen para imagenes personas pens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imagenes personas pens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imagenes personas pensa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2448272" cy="30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183880" cy="1051560"/>
          </a:xfrm>
        </p:spPr>
        <p:txBody>
          <a:bodyPr>
            <a:normAutofit fontScale="90000"/>
          </a:bodyPr>
          <a:lstStyle/>
          <a:p>
            <a:pPr algn="ctr"/>
            <a:r>
              <a:rPr lang="es-ES" dirty="0"/>
              <a:t>USO DEL</a:t>
            </a:r>
            <a:br>
              <a:rPr lang="es-ES" dirty="0"/>
            </a:br>
            <a:r>
              <a:rPr lang="es-ES" dirty="0"/>
              <a:t>SIREPOA</a:t>
            </a:r>
            <a:br>
              <a:rPr lang="es-ES" dirty="0"/>
            </a:br>
            <a:r>
              <a:rPr lang="es-ES" dirty="0"/>
              <a:t> </a:t>
            </a:r>
            <a:r>
              <a:rPr lang="es-ES" sz="2700" dirty="0"/>
              <a:t>PARA LA ELABORACIÓN DE LA MEMORIA Y CUENTA 2022</a:t>
            </a:r>
          </a:p>
        </p:txBody>
      </p:sp>
      <p:sp>
        <p:nvSpPr>
          <p:cNvPr id="4" name="2 Marcador de contenido"/>
          <p:cNvSpPr>
            <a:spLocks noGrp="1"/>
          </p:cNvSpPr>
          <p:nvPr>
            <p:ph idx="1"/>
          </p:nvPr>
        </p:nvSpPr>
        <p:spPr>
          <a:xfrm>
            <a:off x="4067944" y="5013176"/>
            <a:ext cx="4536504" cy="648072"/>
          </a:xfrm>
        </p:spPr>
        <p:txBody>
          <a:bodyPr>
            <a:normAutofit/>
          </a:bodyPr>
          <a:lstStyle/>
          <a:p>
            <a:pPr marL="0" indent="0" algn="ctr">
              <a:buNone/>
            </a:pPr>
            <a:r>
              <a:rPr lang="es-ES" dirty="0"/>
              <a:t>Ing. Yarley Carmona</a:t>
            </a: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6" name="CuadroTexto 5"/>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1142007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530352"/>
            <a:ext cx="7427168" cy="5202904"/>
          </a:xfrm>
        </p:spPr>
        <p:txBody>
          <a:bodyPr/>
          <a:lstStyle/>
          <a:p>
            <a:r>
              <a:rPr lang="es-VE" dirty="0"/>
              <a:t>1. Ingresar a sirepoa.ula.ve</a:t>
            </a:r>
          </a:p>
          <a:p>
            <a:endParaRPr lang="es-VE" dirty="0"/>
          </a:p>
          <a:p>
            <a:endParaRPr lang="es-VE" dirty="0"/>
          </a:p>
          <a:p>
            <a:pPr marL="0" indent="0">
              <a:buNone/>
            </a:pPr>
            <a:r>
              <a:rPr lang="es-VE" dirty="0"/>
              <a:t> </a:t>
            </a:r>
            <a:endParaRPr lang="es-ES" dirty="0"/>
          </a:p>
          <a:p>
            <a:r>
              <a:rPr lang="es-VE" dirty="0"/>
              <a:t>2. Registrarse con su código de usuario y clave</a:t>
            </a:r>
            <a:endParaRPr lang="es-ES" dirty="0"/>
          </a:p>
          <a:p>
            <a:endParaRPr lang="es-ES" dirty="0"/>
          </a:p>
          <a:p>
            <a:endParaRPr lang="es-ES" dirty="0"/>
          </a:p>
        </p:txBody>
      </p:sp>
      <p:grpSp>
        <p:nvGrpSpPr>
          <p:cNvPr id="8" name="12 Grupo"/>
          <p:cNvGrpSpPr/>
          <p:nvPr/>
        </p:nvGrpSpPr>
        <p:grpSpPr>
          <a:xfrm>
            <a:off x="2645420" y="3284984"/>
            <a:ext cx="3585845" cy="2511425"/>
            <a:chOff x="0" y="0"/>
            <a:chExt cx="3586348" cy="2511631"/>
          </a:xfrm>
        </p:grpSpPr>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22117" t="15552" r="13966" b="5182"/>
            <a:stretch/>
          </p:blipFill>
          <p:spPr bwMode="auto">
            <a:xfrm>
              <a:off x="0" y="0"/>
              <a:ext cx="3586348" cy="2511631"/>
            </a:xfrm>
            <a:prstGeom prst="rect">
              <a:avLst/>
            </a:prstGeom>
            <a:ln>
              <a:noFill/>
            </a:ln>
            <a:extLst>
              <a:ext uri="{53640926-AAD7-44D8-BBD7-CCE9431645EC}">
                <a14:shadowObscured xmlns:a14="http://schemas.microsoft.com/office/drawing/2010/main"/>
              </a:ext>
            </a:extLst>
          </p:spPr>
        </p:pic>
        <p:sp>
          <p:nvSpPr>
            <p:cNvPr id="10" name="Rectangle 2"/>
            <p:cNvSpPr>
              <a:spLocks noChangeArrowheads="1"/>
            </p:cNvSpPr>
            <p:nvPr/>
          </p:nvSpPr>
          <p:spPr bwMode="auto">
            <a:xfrm>
              <a:off x="1092530" y="1626919"/>
              <a:ext cx="1133937" cy="415356"/>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grpSp>
      <p:grpSp>
        <p:nvGrpSpPr>
          <p:cNvPr id="2" name="Grupo 1"/>
          <p:cNvGrpSpPr/>
          <p:nvPr/>
        </p:nvGrpSpPr>
        <p:grpSpPr>
          <a:xfrm>
            <a:off x="1259632" y="1268760"/>
            <a:ext cx="7056784" cy="288032"/>
            <a:chOff x="1259632" y="1268760"/>
            <a:chExt cx="7056784" cy="288032"/>
          </a:xfrm>
        </p:grpSpPr>
        <p:sp>
          <p:nvSpPr>
            <p:cNvPr id="6" name="Rectangle 2"/>
            <p:cNvSpPr>
              <a:spLocks noChangeArrowheads="1"/>
            </p:cNvSpPr>
            <p:nvPr/>
          </p:nvSpPr>
          <p:spPr bwMode="auto">
            <a:xfrm>
              <a:off x="1259632" y="1268760"/>
              <a:ext cx="7056784" cy="288032"/>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pic>
          <p:nvPicPr>
            <p:cNvPr id="7" name="Imagen 6"/>
            <p:cNvPicPr/>
            <p:nvPr/>
          </p:nvPicPr>
          <p:blipFill rotWithShape="1">
            <a:blip r:embed="rId3" cstate="print"/>
            <a:srcRect l="-530" t="4685" r="14286" b="89506"/>
            <a:stretch/>
          </p:blipFill>
          <p:spPr bwMode="auto">
            <a:xfrm>
              <a:off x="1468690" y="1268760"/>
              <a:ext cx="6631702" cy="288032"/>
            </a:xfrm>
            <a:prstGeom prst="rect">
              <a:avLst/>
            </a:prstGeom>
            <a:ln>
              <a:solidFill>
                <a:srgbClr val="7030A0"/>
              </a:solidFill>
            </a:ln>
            <a:extLst>
              <a:ext uri="{53640926-AAD7-44D8-BBD7-CCE9431645EC}">
                <a14:shadowObscured xmlns:a14="http://schemas.microsoft.com/office/drawing/2010/main"/>
              </a:ext>
            </a:extLst>
          </p:spPr>
        </p:pic>
      </p:grpSp>
      <p:sp>
        <p:nvSpPr>
          <p:cNvPr id="11" name="10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2358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p:nvPr/>
        </p:nvPicPr>
        <p:blipFill rotWithShape="1">
          <a:blip r:embed="rId2"/>
          <a:srcRect t="6362" r="565" b="83244"/>
          <a:stretch/>
        </p:blipFill>
        <p:spPr bwMode="auto">
          <a:xfrm>
            <a:off x="502920" y="3346199"/>
            <a:ext cx="8183880" cy="466725"/>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3"/>
          <a:srcRect t="6575" b="83880"/>
          <a:stretch/>
        </p:blipFill>
        <p:spPr bwMode="auto">
          <a:xfrm>
            <a:off x="482328" y="1566545"/>
            <a:ext cx="8245543" cy="446428"/>
          </a:xfrm>
          <a:prstGeom prst="rect">
            <a:avLst/>
          </a:prstGeom>
          <a:ln>
            <a:noFill/>
          </a:ln>
          <a:extLst>
            <a:ext uri="{53640926-AAD7-44D8-BBD7-CCE9431645EC}">
              <a14:shadowObscured xmlns:a14="http://schemas.microsoft.com/office/drawing/2010/main"/>
            </a:ext>
          </a:extLst>
        </p:spPr>
      </p:pic>
      <p:sp>
        <p:nvSpPr>
          <p:cNvPr id="3" name="2 Marcador de contenido"/>
          <p:cNvSpPr>
            <a:spLocks noGrp="1"/>
          </p:cNvSpPr>
          <p:nvPr>
            <p:ph idx="1"/>
          </p:nvPr>
        </p:nvSpPr>
        <p:spPr>
          <a:xfrm>
            <a:off x="987372" y="548680"/>
            <a:ext cx="8183880" cy="5418928"/>
          </a:xfrm>
        </p:spPr>
        <p:txBody>
          <a:bodyPr>
            <a:normAutofit/>
          </a:bodyPr>
          <a:lstStyle/>
          <a:p>
            <a:r>
              <a:rPr lang="es-VE" dirty="0"/>
              <a:t>3. Seleccionar en la barra de menú “Memoria”</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r>
              <a:rPr lang="es-ES" dirty="0"/>
              <a:t/>
            </a:r>
            <a:br>
              <a:rPr lang="es-ES" dirty="0"/>
            </a:br>
            <a:r>
              <a:rPr lang="es-VE" dirty="0"/>
              <a:t>4. Seleccionar “Año”</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VE" dirty="0"/>
              <a:t> </a:t>
            </a:r>
            <a:endParaRPr lang="es-ES" dirty="0"/>
          </a:p>
          <a:p>
            <a:pPr marL="0" indent="0">
              <a:buNone/>
            </a:pPr>
            <a:r>
              <a:rPr lang="es-ES" dirty="0"/>
              <a:t/>
            </a:r>
            <a:br>
              <a:rPr lang="es-ES" dirty="0"/>
            </a:br>
            <a:endParaRPr lang="es-ES" dirty="0"/>
          </a:p>
        </p:txBody>
      </p:sp>
      <p:sp>
        <p:nvSpPr>
          <p:cNvPr id="6" name="Rectangle 3"/>
          <p:cNvSpPr>
            <a:spLocks noChangeArrowheads="1"/>
          </p:cNvSpPr>
          <p:nvPr/>
        </p:nvSpPr>
        <p:spPr bwMode="auto">
          <a:xfrm>
            <a:off x="4376654" y="1751649"/>
            <a:ext cx="562386" cy="307778"/>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sp>
        <p:nvSpPr>
          <p:cNvPr id="9" name="17 Rectángulo"/>
          <p:cNvSpPr/>
          <p:nvPr/>
        </p:nvSpPr>
        <p:spPr>
          <a:xfrm>
            <a:off x="4283968" y="3377798"/>
            <a:ext cx="492267" cy="201763"/>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9 Rectángulo"/>
          <p:cNvSpPr/>
          <p:nvPr/>
        </p:nvSpPr>
        <p:spPr>
          <a:xfrm>
            <a:off x="1187624" y="4222820"/>
            <a:ext cx="8280919" cy="923330"/>
          </a:xfrm>
          <a:prstGeom prst="rect">
            <a:avLst/>
          </a:prstGeom>
        </p:spPr>
        <p:txBody>
          <a:bodyPr wrap="square">
            <a:spAutoFit/>
          </a:bodyPr>
          <a:lstStyle/>
          <a:p>
            <a:r>
              <a:rPr lang="es-VE" dirty="0"/>
              <a:t>5. Para exportar a Excel los proyectos, bajar al final de cada pantalla y dar click en el icono de Excel para descargar cada proyecto</a:t>
            </a:r>
            <a:r>
              <a:rPr lang="es-ES" dirty="0"/>
              <a:t> </a:t>
            </a:r>
            <a:r>
              <a:rPr lang="es-VE" dirty="0"/>
              <a:t>.</a:t>
            </a:r>
          </a:p>
          <a:p>
            <a:endParaRPr lang="es-VE" dirty="0"/>
          </a:p>
        </p:txBody>
      </p:sp>
      <p:pic>
        <p:nvPicPr>
          <p:cNvPr id="11" name="0 Imagen"/>
          <p:cNvPicPr/>
          <p:nvPr/>
        </p:nvPicPr>
        <p:blipFill>
          <a:blip r:embed="rId4" cstate="print">
            <a:extLst>
              <a:ext uri="{28A0092B-C50C-407E-A947-70E740481C1C}">
                <a14:useLocalDpi xmlns:a14="http://schemas.microsoft.com/office/drawing/2010/main" val="0"/>
              </a:ext>
            </a:extLst>
          </a:blip>
          <a:stretch>
            <a:fillRect/>
          </a:stretch>
        </p:blipFill>
        <p:spPr>
          <a:xfrm>
            <a:off x="5868144" y="4941168"/>
            <a:ext cx="1008112" cy="648072"/>
          </a:xfrm>
          <a:prstGeom prst="rect">
            <a:avLst/>
          </a:prstGeom>
        </p:spPr>
      </p:pic>
      <p:sp>
        <p:nvSpPr>
          <p:cNvPr id="12" name="11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4388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5562" y="630308"/>
            <a:ext cx="8183880" cy="1051560"/>
          </a:xfrm>
        </p:spPr>
        <p:txBody>
          <a:bodyPr/>
          <a:lstStyle/>
          <a:p>
            <a:r>
              <a:rPr lang="es-ES" dirty="0"/>
              <a:t>Objetivo</a:t>
            </a:r>
          </a:p>
        </p:txBody>
      </p:sp>
      <p:sp>
        <p:nvSpPr>
          <p:cNvPr id="3" name="2 Marcador de contenido"/>
          <p:cNvSpPr>
            <a:spLocks noGrp="1"/>
          </p:cNvSpPr>
          <p:nvPr>
            <p:ph idx="1"/>
          </p:nvPr>
        </p:nvSpPr>
        <p:spPr>
          <a:xfrm>
            <a:off x="571472" y="1714488"/>
            <a:ext cx="8183880" cy="2592288"/>
          </a:xfrm>
        </p:spPr>
        <p:txBody>
          <a:bodyPr>
            <a:normAutofit/>
          </a:bodyPr>
          <a:lstStyle/>
          <a:p>
            <a:pPr>
              <a:buFont typeface="Wingdings" pitchFamily="2" charset="2"/>
              <a:buChar char="§"/>
            </a:pPr>
            <a:r>
              <a:rPr lang="es-ES" dirty="0"/>
              <a:t>Dar a conocer los Lineamientos para la elaboración de la Memoria y Cuenta Institucional 2022 </a:t>
            </a:r>
          </a:p>
          <a:p>
            <a:pPr>
              <a:buFont typeface="Wingdings" pitchFamily="2" charset="2"/>
              <a:buChar char="§"/>
            </a:pPr>
            <a:endParaRPr lang="es-ES" dirty="0"/>
          </a:p>
          <a:p>
            <a:pPr>
              <a:buFont typeface="Wingdings" pitchFamily="2" charset="2"/>
              <a:buChar char="§"/>
            </a:pPr>
            <a:r>
              <a:rPr lang="es-ES" dirty="0"/>
              <a:t>Estructura de Proyectos 2023-POA 2023-Proyectos Socioproductivos</a:t>
            </a:r>
          </a:p>
          <a:p>
            <a:pPr>
              <a:buFont typeface="Wingdings" pitchFamily="2" charset="2"/>
              <a:buChar char="§"/>
            </a:pPr>
            <a:endParaRPr lang="es-ES" dirty="0"/>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6" name="CuadroTexto 5"/>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1773700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620688"/>
            <a:ext cx="8167966" cy="4968552"/>
          </a:xfrm>
        </p:spPr>
      </p:pic>
      <p:sp>
        <p:nvSpPr>
          <p:cNvPr id="3" name="2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47653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sz="2000" dirty="0"/>
              <a:t>6. Al dar click en cada icono se descargara en la barra inferior del navegador, cada proyecto por separado con el nombre memoria.xls, generalmente lo contiene la carpeta “Descargas”.</a:t>
            </a:r>
            <a:endParaRPr lang="es-ES" sz="2000" dirty="0"/>
          </a:p>
          <a:p>
            <a:endParaRPr lang="es-ES" dirty="0"/>
          </a:p>
        </p:txBody>
      </p:sp>
      <p:grpSp>
        <p:nvGrpSpPr>
          <p:cNvPr id="2" name="Grupo 1"/>
          <p:cNvGrpSpPr/>
          <p:nvPr/>
        </p:nvGrpSpPr>
        <p:grpSpPr>
          <a:xfrm>
            <a:off x="611560" y="1916832"/>
            <a:ext cx="8151097" cy="3600400"/>
            <a:chOff x="611560" y="1916832"/>
            <a:chExt cx="8151097" cy="3600400"/>
          </a:xfrm>
        </p:grpSpPr>
        <p:pic>
          <p:nvPicPr>
            <p:cNvPr id="4" name="3 Imagen"/>
            <p:cNvPicPr/>
            <p:nvPr/>
          </p:nvPicPr>
          <p:blipFill rotWithShape="1">
            <a:blip r:embed="rId2" cstate="print"/>
            <a:srcRect t="22111" r="740" b="4809"/>
            <a:stretch/>
          </p:blipFill>
          <p:spPr bwMode="auto">
            <a:xfrm>
              <a:off x="672627" y="1916832"/>
              <a:ext cx="7992888" cy="3600400"/>
            </a:xfrm>
            <a:prstGeom prst="rect">
              <a:avLst/>
            </a:prstGeom>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611560" y="5101910"/>
              <a:ext cx="1368152" cy="415322"/>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sp>
          <p:nvSpPr>
            <p:cNvPr id="6" name="Rectangle 2"/>
            <p:cNvSpPr>
              <a:spLocks noChangeArrowheads="1"/>
            </p:cNvSpPr>
            <p:nvPr/>
          </p:nvSpPr>
          <p:spPr bwMode="auto">
            <a:xfrm>
              <a:off x="8388424" y="4077072"/>
              <a:ext cx="374233" cy="360040"/>
            </a:xfrm>
            <a:prstGeom prst="rect">
              <a:avLst/>
            </a:prstGeom>
            <a:noFill/>
            <a:ln w="63500" cmpd="thickThin" algn="ctr">
              <a:solidFill>
                <a:srgbClr val="7030A0"/>
              </a:solidFill>
              <a:prstDash val="solid"/>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grpSp>
      <p:sp>
        <p:nvSpPr>
          <p:cNvPr id="7" name="6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99887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dirty="0"/>
              <a:t>7. Dar botón derecho sobre memoria.xls , seleccionar  “Abrir”</a:t>
            </a:r>
          </a:p>
          <a:p>
            <a:endParaRPr lang="es-ES" dirty="0"/>
          </a:p>
        </p:txBody>
      </p:sp>
      <p:grpSp>
        <p:nvGrpSpPr>
          <p:cNvPr id="2" name="Grupo 1"/>
          <p:cNvGrpSpPr/>
          <p:nvPr/>
        </p:nvGrpSpPr>
        <p:grpSpPr>
          <a:xfrm>
            <a:off x="1259632" y="2132856"/>
            <a:ext cx="6840760" cy="3600400"/>
            <a:chOff x="1259632" y="2132856"/>
            <a:chExt cx="6840760" cy="3600400"/>
          </a:xfrm>
        </p:grpSpPr>
        <p:pic>
          <p:nvPicPr>
            <p:cNvPr id="4" name="Imagen 3"/>
            <p:cNvPicPr/>
            <p:nvPr/>
          </p:nvPicPr>
          <p:blipFill rotWithShape="1">
            <a:blip r:embed="rId2" cstate="print"/>
            <a:srcRect t="32792" r="1375" b="5632"/>
            <a:stretch/>
          </p:blipFill>
          <p:spPr bwMode="auto">
            <a:xfrm>
              <a:off x="1259632" y="2132856"/>
              <a:ext cx="6840760" cy="3600400"/>
            </a:xfrm>
            <a:prstGeom prst="rect">
              <a:avLst/>
            </a:prstGeom>
            <a:ln>
              <a:noFill/>
            </a:ln>
            <a:extLst>
              <a:ext uri="{53640926-AAD7-44D8-BBD7-CCE9431645EC}">
                <a14:shadowObscured xmlns:a14="http://schemas.microsoft.com/office/drawing/2010/main"/>
              </a:ext>
            </a:extLst>
          </p:spPr>
        </p:pic>
        <p:sp>
          <p:nvSpPr>
            <p:cNvPr id="5" name="26 Rectángulo"/>
            <p:cNvSpPr/>
            <p:nvPr/>
          </p:nvSpPr>
          <p:spPr>
            <a:xfrm>
              <a:off x="1835696" y="4509120"/>
              <a:ext cx="1224136" cy="216024"/>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grpSp>
      <p:sp>
        <p:nvSpPr>
          <p:cNvPr id="6" name="5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1 Título"/>
          <p:cNvSpPr txBox="1">
            <a:spLocks/>
          </p:cNvSpPr>
          <p:nvPr/>
        </p:nvSpPr>
        <p:spPr>
          <a:xfrm>
            <a:off x="323528" y="5877272"/>
            <a:ext cx="8496944" cy="587375"/>
          </a:xfrm>
          <a:prstGeom prst="rect">
            <a:avLst/>
          </a:prstGeom>
        </p:spPr>
        <p:txBody>
          <a:bodyPr anchor="ctr">
            <a:normAutofit/>
          </a:bodyPr>
          <a:lstStyle/>
          <a:p>
            <a:pPr algn="r">
              <a:defRPr/>
            </a:pPr>
            <a:r>
              <a:rPr lang="es-VE" sz="800" b="1" dirty="0">
                <a:solidFill>
                  <a:schemeClr val="accent2">
                    <a:lumMod val="75000"/>
                  </a:schemeClr>
                </a:solidFill>
                <a:ea typeface="ＭＳ Ｐゴシック" pitchFamily="-49" charset="-128"/>
              </a:rPr>
              <a:t>UNIVERSIDAD DE LOS ANDES</a:t>
            </a:r>
          </a:p>
          <a:p>
            <a:pPr algn="r">
              <a:defRPr/>
            </a:pPr>
            <a:r>
              <a:rPr lang="es-VE" sz="800" b="1" dirty="0">
                <a:solidFill>
                  <a:schemeClr val="accent2">
                    <a:lumMod val="75000"/>
                  </a:schemeClr>
                </a:solidFill>
                <a:ea typeface="ＭＳ Ｐゴシック" pitchFamily="-49" charset="-128"/>
              </a:rPr>
              <a:t>DIRECCIÓN  GENERAL DE PLANIFICACIÓN Y DESARROLLO </a:t>
            </a:r>
          </a:p>
          <a:p>
            <a:pPr algn="r">
              <a:defRPr/>
            </a:pPr>
            <a:r>
              <a:rPr lang="es-VE" sz="800" b="1" dirty="0">
                <a:solidFill>
                  <a:schemeClr val="accent2">
                    <a:lumMod val="75000"/>
                  </a:schemeClr>
                </a:solidFill>
                <a:ea typeface="ＭＳ Ｐゴシック" pitchFamily="-49" charset="-128"/>
              </a:rPr>
              <a:t>PLANDES</a:t>
            </a:r>
          </a:p>
        </p:txBody>
      </p:sp>
    </p:spTree>
    <p:extLst>
      <p:ext uri="{BB962C8B-B14F-4D97-AF65-F5344CB8AC3E}">
        <p14:creationId xmlns:p14="http://schemas.microsoft.com/office/powerpoint/2010/main" val="277026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dirty="0"/>
              <a:t>8. </a:t>
            </a:r>
            <a:r>
              <a:rPr lang="es-VE" sz="2000" dirty="0"/>
              <a:t>Al abrirse en Excel, seleccionar el cuadro botón derecho “copiar”  y llevarlo al documento de memoria y cuenta.</a:t>
            </a:r>
          </a:p>
          <a:p>
            <a:endParaRPr lang="es-ES" dirty="0"/>
          </a:p>
        </p:txBody>
      </p:sp>
      <p:grpSp>
        <p:nvGrpSpPr>
          <p:cNvPr id="2" name="Grupo 1"/>
          <p:cNvGrpSpPr/>
          <p:nvPr/>
        </p:nvGrpSpPr>
        <p:grpSpPr>
          <a:xfrm>
            <a:off x="1043608" y="1484784"/>
            <a:ext cx="7272808" cy="4218330"/>
            <a:chOff x="1043608" y="2018982"/>
            <a:chExt cx="7272808" cy="4218330"/>
          </a:xfrm>
        </p:grpSpPr>
        <p:pic>
          <p:nvPicPr>
            <p:cNvPr id="4" name="Imagen 3"/>
            <p:cNvPicPr/>
            <p:nvPr/>
          </p:nvPicPr>
          <p:blipFill rotWithShape="1">
            <a:blip r:embed="rId2" cstate="print"/>
            <a:srcRect t="3935" b="7057"/>
            <a:stretch/>
          </p:blipFill>
          <p:spPr bwMode="auto">
            <a:xfrm>
              <a:off x="1043608" y="2018982"/>
              <a:ext cx="7272808" cy="4218330"/>
            </a:xfrm>
            <a:prstGeom prst="rect">
              <a:avLst/>
            </a:prstGeom>
            <a:ln>
              <a:noFill/>
            </a:ln>
            <a:extLst>
              <a:ext uri="{53640926-AAD7-44D8-BBD7-CCE9431645EC}">
                <a14:shadowObscured xmlns:a14="http://schemas.microsoft.com/office/drawing/2010/main"/>
              </a:ext>
            </a:extLst>
          </p:spPr>
        </p:pic>
        <p:sp>
          <p:nvSpPr>
            <p:cNvPr id="5" name="26 Rectángulo"/>
            <p:cNvSpPr/>
            <p:nvPr/>
          </p:nvSpPr>
          <p:spPr>
            <a:xfrm>
              <a:off x="3563888" y="2636912"/>
              <a:ext cx="1152128" cy="144016"/>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sp>
          <p:nvSpPr>
            <p:cNvPr id="6" name="26 Rectángulo"/>
            <p:cNvSpPr/>
            <p:nvPr/>
          </p:nvSpPr>
          <p:spPr>
            <a:xfrm>
              <a:off x="1187624" y="2996952"/>
              <a:ext cx="4320480" cy="3096344"/>
            </a:xfrm>
            <a:prstGeom prst="rect">
              <a:avLst/>
            </a:prstGeom>
            <a:noFill/>
            <a:ln w="57150" cmpd="thinThick">
              <a:solidFill>
                <a:srgbClr val="7030A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p>
          </p:txBody>
        </p:sp>
      </p:grpSp>
      <p:sp>
        <p:nvSpPr>
          <p:cNvPr id="7" name="6 Flecha derecha">
            <a:hlinkClick r:id="rId3" action="ppaction://hlinksldjump"/>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6973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33454"/>
            <a:ext cx="8183880" cy="1051560"/>
          </a:xfrm>
        </p:spPr>
        <p:txBody>
          <a:bodyPr/>
          <a:lstStyle/>
          <a:p>
            <a:r>
              <a:rPr lang="es-ES" dirty="0"/>
              <a:t>Preguntas y respuestas</a:t>
            </a:r>
          </a:p>
        </p:txBody>
      </p:sp>
      <p:sp>
        <p:nvSpPr>
          <p:cNvPr id="5" name="4 Flecha derecha">
            <a:hlinkClick r:id="" action="ppaction://hlinkshowjump?jump=nextslide"/>
          </p:cNvPr>
          <p:cNvSpPr/>
          <p:nvPr/>
        </p:nvSpPr>
        <p:spPr>
          <a:xfrm>
            <a:off x="8330142" y="5661248"/>
            <a:ext cx="24460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AutoShape 2" descr="Resultado de imagen para imagenes personas pens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imagenes personas pens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imagenes personas pensa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2448272" cy="30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04864"/>
            <a:ext cx="8183880" cy="1512168"/>
          </a:xfrm>
        </p:spPr>
        <p:txBody>
          <a:bodyPr>
            <a:normAutofit/>
          </a:bodyPr>
          <a:lstStyle/>
          <a:p>
            <a:pPr algn="ctr"/>
            <a:r>
              <a:rPr lang="es-ES" dirty="0"/>
              <a:t>Estructura de Proyecto </a:t>
            </a:r>
            <a:br>
              <a:rPr lang="es-ES" dirty="0"/>
            </a:br>
            <a:r>
              <a:rPr lang="es-ES" dirty="0"/>
              <a:t>2023</a:t>
            </a:r>
          </a:p>
        </p:txBody>
      </p:sp>
      <p:sp>
        <p:nvSpPr>
          <p:cNvPr id="3" name="2 Marcador de contenido"/>
          <p:cNvSpPr>
            <a:spLocks noGrp="1"/>
          </p:cNvSpPr>
          <p:nvPr>
            <p:ph idx="1"/>
          </p:nvPr>
        </p:nvSpPr>
        <p:spPr>
          <a:xfrm>
            <a:off x="4139952" y="4509120"/>
            <a:ext cx="4536504" cy="648072"/>
          </a:xfrm>
        </p:spPr>
        <p:txBody>
          <a:bodyPr/>
          <a:lstStyle/>
          <a:p>
            <a:pPr marL="0" indent="0" algn="ctr">
              <a:buNone/>
            </a:pPr>
            <a:r>
              <a:rPr lang="es-ES" dirty="0"/>
              <a:t>Econ. Evelyn Salcedo</a:t>
            </a:r>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5" name="CuadroTexto 4"/>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277923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4" y="1052736"/>
            <a:ext cx="7957512" cy="4752528"/>
          </a:xfrm>
        </p:spPr>
        <p:txBody>
          <a:bodyPr>
            <a:normAutofit fontScale="62500" lnSpcReduction="20000"/>
          </a:bodyPr>
          <a:lstStyle/>
          <a:p>
            <a:pPr algn="just"/>
            <a:r>
              <a:rPr lang="es-ES" sz="2400" b="1" dirty="0"/>
              <a:t>MODIFICACIÓN EN LA ESTRUCTURA DE PROYECTOS EJERCICIO FISCAL 2023.</a:t>
            </a:r>
          </a:p>
          <a:p>
            <a:pPr algn="just"/>
            <a:endParaRPr lang="es-ES" sz="2400" dirty="0"/>
          </a:p>
          <a:p>
            <a:pPr algn="just"/>
            <a:endParaRPr lang="es-ES" sz="2400" dirty="0"/>
          </a:p>
          <a:p>
            <a:pPr lvl="1" algn="just">
              <a:spcBef>
                <a:spcPts val="600"/>
              </a:spcBef>
              <a:spcAft>
                <a:spcPts val="600"/>
              </a:spcAft>
            </a:pPr>
            <a:r>
              <a:rPr lang="es-VE" sz="2000" dirty="0"/>
              <a:t>Hasta el año 2016 la estructura de proyectos de las Instituciones de Educación Universitaria estuvo conformada por 9 proyectos, a partir del año 2017 se estructuró con 6 proyectos y a partir del 2020 se conforma con 4 proyectos.</a:t>
            </a:r>
          </a:p>
          <a:p>
            <a:pPr lvl="1" algn="just">
              <a:spcBef>
                <a:spcPts val="600"/>
              </a:spcBef>
              <a:spcAft>
                <a:spcPts val="600"/>
              </a:spcAft>
            </a:pPr>
            <a:r>
              <a:rPr lang="es-VE" sz="2000" dirty="0"/>
              <a:t>Se </a:t>
            </a:r>
            <a:r>
              <a:rPr lang="es-VE" sz="2000" dirty="0" err="1"/>
              <a:t>aperturó</a:t>
            </a:r>
            <a:r>
              <a:rPr lang="es-VE" sz="2000" dirty="0"/>
              <a:t> de nuevo en todos los proyectos la acción específica de Gestión Administrativa, que estuvo vigente hasta la estructura del año 2016.</a:t>
            </a:r>
          </a:p>
          <a:p>
            <a:pPr lvl="1" algn="just">
              <a:spcBef>
                <a:spcPts val="600"/>
              </a:spcBef>
              <a:spcAft>
                <a:spcPts val="600"/>
              </a:spcAft>
            </a:pPr>
            <a:r>
              <a:rPr lang="es-VE" sz="2000" dirty="0"/>
              <a:t>Algunas unidades de medida de las acciones específicas fueron modificadas en su denominación.</a:t>
            </a:r>
          </a:p>
          <a:p>
            <a:pPr lvl="1" algn="just">
              <a:spcBef>
                <a:spcPts val="600"/>
              </a:spcBef>
              <a:spcAft>
                <a:spcPts val="600"/>
              </a:spcAft>
            </a:pPr>
            <a:r>
              <a:rPr lang="es-VE" sz="2000" dirty="0"/>
              <a:t>Incorporación de Acciones que no tienen responsables directos de sus productos en la estructura organizativa de la Universidad</a:t>
            </a:r>
          </a:p>
          <a:p>
            <a:pPr lvl="1" algn="just">
              <a:spcBef>
                <a:spcPts val="600"/>
              </a:spcBef>
              <a:spcAft>
                <a:spcPts val="600"/>
              </a:spcAft>
            </a:pPr>
            <a:r>
              <a:rPr lang="es-VE" sz="2000" dirty="0"/>
              <a:t>Para la aplicación de la estructura de proyecto del año 2020 se diseñó una </a:t>
            </a:r>
            <a:r>
              <a:rPr lang="es-VE" sz="2000" dirty="0" err="1"/>
              <a:t>matríz</a:t>
            </a:r>
            <a:r>
              <a:rPr lang="es-VE" sz="2000" dirty="0"/>
              <a:t> de conversión con la estructura vigente la cual también sirvió de base para la realización del Presupuesto de Gasto.</a:t>
            </a:r>
          </a:p>
          <a:p>
            <a:pPr lvl="1" algn="just">
              <a:spcBef>
                <a:spcPts val="600"/>
              </a:spcBef>
              <a:spcAft>
                <a:spcPts val="600"/>
              </a:spcAft>
            </a:pPr>
            <a:r>
              <a:rPr lang="es-VE" sz="2000" dirty="0"/>
              <a:t>Para el año 2023 Los proyectos medulares de las Universidades pasaron a las Acciones Centralizadas.</a:t>
            </a:r>
          </a:p>
          <a:p>
            <a:pPr lvl="1" algn="just">
              <a:spcBef>
                <a:spcPts val="600"/>
              </a:spcBef>
              <a:spcAft>
                <a:spcPts val="600"/>
              </a:spcAft>
            </a:pPr>
            <a:r>
              <a:rPr lang="es-VE" sz="2000" dirty="0"/>
              <a:t>No se realizó registro de proyectos socioproductivos en el SIPES</a:t>
            </a:r>
          </a:p>
          <a:p>
            <a:pPr lvl="1" algn="just">
              <a:spcBef>
                <a:spcPts val="600"/>
              </a:spcBef>
              <a:spcAft>
                <a:spcPts val="600"/>
              </a:spcAft>
            </a:pPr>
            <a:endParaRPr lang="es-VE" sz="2000" dirty="0"/>
          </a:p>
          <a:p>
            <a:pPr lvl="1" algn="just"/>
            <a:endParaRPr lang="es-VE" sz="2000" dirty="0"/>
          </a:p>
          <a:p>
            <a:pPr algn="just"/>
            <a:endParaRPr lang="es-VE" sz="2400" dirty="0"/>
          </a:p>
        </p:txBody>
      </p:sp>
    </p:spTree>
    <p:extLst>
      <p:ext uri="{BB962C8B-B14F-4D97-AF65-F5344CB8AC3E}">
        <p14:creationId xmlns:p14="http://schemas.microsoft.com/office/powerpoint/2010/main" val="2779233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476672"/>
            <a:ext cx="5341527" cy="369332"/>
          </a:xfrm>
          <a:prstGeom prst="rect">
            <a:avLst/>
          </a:prstGeom>
          <a:noFill/>
        </p:spPr>
        <p:txBody>
          <a:bodyPr wrap="none" rtlCol="0">
            <a:spAutoFit/>
          </a:bodyPr>
          <a:lstStyle/>
          <a:p>
            <a:r>
              <a:rPr lang="es-ES" b="1" dirty="0"/>
              <a:t>Estructura del POA 2023- </a:t>
            </a:r>
            <a:r>
              <a:rPr lang="es-ES" b="1" dirty="0" err="1"/>
              <a:t>Matríz</a:t>
            </a:r>
            <a:r>
              <a:rPr lang="es-ES" b="1" dirty="0"/>
              <a:t> de Conversión</a:t>
            </a:r>
          </a:p>
        </p:txBody>
      </p:sp>
      <p:sp>
        <p:nvSpPr>
          <p:cNvPr id="5" name="4 CuadroTexto"/>
          <p:cNvSpPr txBox="1"/>
          <p:nvPr/>
        </p:nvSpPr>
        <p:spPr>
          <a:xfrm>
            <a:off x="1259632" y="846004"/>
            <a:ext cx="7776864" cy="338554"/>
          </a:xfrm>
          <a:prstGeom prst="rect">
            <a:avLst/>
          </a:prstGeom>
          <a:noFill/>
        </p:spPr>
        <p:txBody>
          <a:bodyPr wrap="square" rtlCol="0">
            <a:spAutoFit/>
          </a:bodyPr>
          <a:lstStyle/>
          <a:p>
            <a:r>
              <a:rPr lang="es-VE" sz="1600" b="1" dirty="0"/>
              <a:t>Formación de estudiantes en Pregrado y Postgrado o estudios avanzados.</a:t>
            </a:r>
          </a:p>
        </p:txBody>
      </p:sp>
      <p:graphicFrame>
        <p:nvGraphicFramePr>
          <p:cNvPr id="7" name="6 Tabla"/>
          <p:cNvGraphicFramePr>
            <a:graphicFrameLocks noGrp="1"/>
          </p:cNvGraphicFramePr>
          <p:nvPr/>
        </p:nvGraphicFramePr>
        <p:xfrm>
          <a:off x="611560" y="1556792"/>
          <a:ext cx="7992888" cy="4137660"/>
        </p:xfrm>
        <a:graphic>
          <a:graphicData uri="http://schemas.openxmlformats.org/drawingml/2006/table">
            <a:tbl>
              <a:tblPr firstRow="1" bandRow="1">
                <a:tableStyleId>{F5AB1C69-6EDB-4FF4-983F-18BD219EF322}</a:tableStyleId>
              </a:tblPr>
              <a:tblGrid>
                <a:gridCol w="3096344">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3600400">
                  <a:extLst>
                    <a:ext uri="{9D8B030D-6E8A-4147-A177-3AD203B41FA5}">
                      <a16:colId xmlns="" xmlns:a16="http://schemas.microsoft.com/office/drawing/2014/main" val="20002"/>
                    </a:ext>
                  </a:extLst>
                </a:gridCol>
              </a:tblGrid>
              <a:tr h="370840">
                <a:tc>
                  <a:txBody>
                    <a:bodyPr/>
                    <a:lstStyle/>
                    <a:p>
                      <a:r>
                        <a:rPr lang="es-VE" sz="1200" dirty="0"/>
                        <a:t>Acción Especifica </a:t>
                      </a:r>
                    </a:p>
                  </a:txBody>
                  <a:tcPr/>
                </a:tc>
                <a:tc>
                  <a:txBody>
                    <a:bodyPr/>
                    <a:lstStyle/>
                    <a:p>
                      <a:r>
                        <a:rPr lang="es-VE" sz="1200" dirty="0"/>
                        <a:t>Unidad de Medida </a:t>
                      </a:r>
                    </a:p>
                  </a:txBody>
                  <a:tcPr/>
                </a:tc>
                <a:tc>
                  <a:txBody>
                    <a:bodyPr/>
                    <a:lstStyle/>
                    <a:p>
                      <a:r>
                        <a:rPr lang="es-VE" sz="1200" dirty="0"/>
                        <a:t>ESTRUCTURA 2019</a:t>
                      </a:r>
                    </a:p>
                  </a:txBody>
                  <a:tcPr/>
                </a:tc>
                <a:extLst>
                  <a:ext uri="{0D108BD9-81ED-4DB2-BD59-A6C34878D82A}">
                    <a16:rowId xmlns="" xmlns:a16="http://schemas.microsoft.com/office/drawing/2014/main" val="10000"/>
                  </a:ext>
                </a:extLst>
              </a:tr>
              <a:tr h="370840">
                <a:tc>
                  <a:txBody>
                    <a:bodyPr/>
                    <a:lstStyle/>
                    <a:p>
                      <a:endParaRPr lang="es-VE" sz="1050" dirty="0"/>
                    </a:p>
                    <a:p>
                      <a:endParaRPr lang="es-VE" sz="1050" dirty="0"/>
                    </a:p>
                    <a:p>
                      <a:r>
                        <a:rPr lang="es-VE" sz="1050" dirty="0"/>
                        <a:t>1.1. Gestión Administrativa</a:t>
                      </a:r>
                    </a:p>
                  </a:txBody>
                  <a:tcPr/>
                </a:tc>
                <a:tc>
                  <a:txBody>
                    <a:bodyPr/>
                    <a:lstStyle/>
                    <a:p>
                      <a:endParaRPr lang="es-VE" sz="1050" dirty="0"/>
                    </a:p>
                    <a:p>
                      <a:endParaRPr lang="es-VE" sz="1050" dirty="0"/>
                    </a:p>
                    <a:p>
                      <a:r>
                        <a:rPr lang="es-VE" sz="1050" dirty="0"/>
                        <a:t>Actividad</a:t>
                      </a:r>
                    </a:p>
                  </a:txBody>
                  <a:tcPr/>
                </a:tc>
                <a:tc>
                  <a:txBody>
                    <a:bodyPr/>
                    <a:lstStyle/>
                    <a:p>
                      <a:r>
                        <a:rPr lang="es-VE" sz="1050" dirty="0"/>
                        <a:t>1.1. Ingreso de estudiantes en Formación de TSU y de Licenciados.</a:t>
                      </a:r>
                    </a:p>
                    <a:p>
                      <a:r>
                        <a:rPr lang="es-VE" sz="1050" dirty="0"/>
                        <a:t>1.3. Egreso de estudiantes en Formación de TSU y de Licenciados.</a:t>
                      </a:r>
                    </a:p>
                  </a:txBody>
                  <a:tcPr/>
                </a:tc>
                <a:extLst>
                  <a:ext uri="{0D108BD9-81ED-4DB2-BD59-A6C34878D82A}">
                    <a16:rowId xmlns="" xmlns:a16="http://schemas.microsoft.com/office/drawing/2014/main" val="10001"/>
                  </a:ext>
                </a:extLst>
              </a:tr>
              <a:tr h="370840">
                <a:tc>
                  <a:txBody>
                    <a:bodyPr/>
                    <a:lstStyle/>
                    <a:p>
                      <a:r>
                        <a:rPr lang="es-VE" sz="1050" dirty="0"/>
                        <a:t>1.2. Formación de estudiantes a nivel de TSU y de Licenciados</a:t>
                      </a:r>
                    </a:p>
                  </a:txBody>
                  <a:tcPr/>
                </a:tc>
                <a:tc>
                  <a:txBody>
                    <a:bodyPr/>
                    <a:lstStyle/>
                    <a:p>
                      <a:r>
                        <a:rPr lang="es-VE" sz="1050" dirty="0"/>
                        <a:t>Matrícula</a:t>
                      </a:r>
                    </a:p>
                  </a:txBody>
                  <a:tcPr/>
                </a:tc>
                <a:tc>
                  <a:txBody>
                    <a:bodyPr/>
                    <a:lstStyle/>
                    <a:p>
                      <a:r>
                        <a:rPr lang="es-VE" sz="1050" dirty="0"/>
                        <a:t>1.2. Prosecución de estudiantes en Formación de TSU y de Licenciados</a:t>
                      </a:r>
                    </a:p>
                    <a:p>
                      <a:r>
                        <a:rPr lang="es-VE" sz="1050" dirty="0"/>
                        <a:t>1.4. Desarrollo de proyectos socio-productivos y socio-comunitarios</a:t>
                      </a:r>
                    </a:p>
                  </a:txBody>
                  <a:tcPr/>
                </a:tc>
                <a:extLst>
                  <a:ext uri="{0D108BD9-81ED-4DB2-BD59-A6C34878D82A}">
                    <a16:rowId xmlns="" xmlns:a16="http://schemas.microsoft.com/office/drawing/2014/main" val="10002"/>
                  </a:ext>
                </a:extLst>
              </a:tr>
              <a:tr h="370840">
                <a:tc>
                  <a:txBody>
                    <a:bodyPr/>
                    <a:lstStyle/>
                    <a:p>
                      <a:r>
                        <a:rPr lang="es-VE" sz="1050" dirty="0"/>
                        <a:t>1.3. Formación de los estudiantes en Postgrado o estudios avanzados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Matrícula</a:t>
                      </a:r>
                    </a:p>
                    <a:p>
                      <a:endParaRPr lang="es-VE" sz="1050" dirty="0"/>
                    </a:p>
                  </a:txBody>
                  <a:tcPr/>
                </a:tc>
                <a:tc>
                  <a:txBody>
                    <a:bodyPr/>
                    <a:lstStyle/>
                    <a:p>
                      <a:r>
                        <a:rPr lang="es-VE" sz="1050" dirty="0"/>
                        <a:t>2.1. Formación de Especialistas</a:t>
                      </a:r>
                    </a:p>
                    <a:p>
                      <a:r>
                        <a:rPr lang="es-VE" sz="1050" dirty="0"/>
                        <a:t>2.2. Formación de Magíster</a:t>
                      </a:r>
                    </a:p>
                    <a:p>
                      <a:r>
                        <a:rPr lang="es-VE" sz="1050" dirty="0"/>
                        <a:t>2.3. Formación de Doctores</a:t>
                      </a:r>
                    </a:p>
                  </a:txBody>
                  <a:tcPr/>
                </a:tc>
                <a:extLst>
                  <a:ext uri="{0D108BD9-81ED-4DB2-BD59-A6C34878D82A}">
                    <a16:rowId xmlns="" xmlns:a16="http://schemas.microsoft.com/office/drawing/2014/main" val="10003"/>
                  </a:ext>
                </a:extLst>
              </a:tr>
              <a:tr h="370840">
                <a:tc>
                  <a:txBody>
                    <a:bodyPr/>
                    <a:lstStyle/>
                    <a:p>
                      <a:r>
                        <a:rPr lang="es-VE" sz="1050" dirty="0"/>
                        <a:t>1.4. Desarrollo y actualización de Malla Curricular</a:t>
                      </a:r>
                    </a:p>
                  </a:txBody>
                  <a:tcPr/>
                </a:tc>
                <a:tc>
                  <a:txBody>
                    <a:bodyPr/>
                    <a:lstStyle/>
                    <a:p>
                      <a:r>
                        <a:rPr lang="es-VE" sz="1050" dirty="0"/>
                        <a:t>Actividad</a:t>
                      </a:r>
                    </a:p>
                  </a:txBody>
                  <a:tcPr/>
                </a:tc>
                <a:tc>
                  <a:txBody>
                    <a:bodyPr/>
                    <a:lstStyle/>
                    <a:p>
                      <a:r>
                        <a:rPr lang="es-VE" sz="1050" dirty="0"/>
                        <a:t>Vicerrectorado </a:t>
                      </a:r>
                    </a:p>
                    <a:p>
                      <a:r>
                        <a:rPr lang="es-VE" sz="1050" dirty="0"/>
                        <a:t>Académico-CONSEJO CURRICULAR</a:t>
                      </a:r>
                    </a:p>
                  </a:txBody>
                  <a:tcPr/>
                </a:tc>
                <a:extLst>
                  <a:ext uri="{0D108BD9-81ED-4DB2-BD59-A6C34878D82A}">
                    <a16:rowId xmlns="" xmlns:a16="http://schemas.microsoft.com/office/drawing/2014/main" val="10004"/>
                  </a:ext>
                </a:extLst>
              </a:tr>
              <a:tr h="370840">
                <a:tc>
                  <a:txBody>
                    <a:bodyPr/>
                    <a:lstStyle/>
                    <a:p>
                      <a:r>
                        <a:rPr lang="es-VE" sz="1050" dirty="0"/>
                        <a:t>1.5. Centros de Acceso a la Información y Documentación</a:t>
                      </a:r>
                    </a:p>
                  </a:txBody>
                  <a:tcPr/>
                </a:tc>
                <a:tc>
                  <a:txBody>
                    <a:bodyPr/>
                    <a:lstStyle/>
                    <a:p>
                      <a:r>
                        <a:rPr lang="es-VE" sz="1050" dirty="0"/>
                        <a:t>Usuario</a:t>
                      </a:r>
                    </a:p>
                  </a:txBody>
                  <a:tcPr/>
                </a:tc>
                <a:tc>
                  <a:txBody>
                    <a:bodyPr/>
                    <a:lstStyle/>
                    <a:p>
                      <a:r>
                        <a:rPr lang="es-VE" sz="1050" dirty="0"/>
                        <a:t>4.2. Servicio Bibliotecario</a:t>
                      </a:r>
                    </a:p>
                  </a:txBody>
                  <a:tcPr/>
                </a:tc>
                <a:extLst>
                  <a:ext uri="{0D108BD9-81ED-4DB2-BD59-A6C34878D82A}">
                    <a16:rowId xmlns="" xmlns:a16="http://schemas.microsoft.com/office/drawing/2014/main" val="10005"/>
                  </a:ext>
                </a:extLst>
              </a:tr>
              <a:tr h="370840">
                <a:tc>
                  <a:txBody>
                    <a:bodyPr/>
                    <a:lstStyle/>
                    <a:p>
                      <a:r>
                        <a:rPr lang="es-VE" sz="1050" dirty="0"/>
                        <a:t>1.6. Tecnología de Información para el Proceso de Enseñanza - Aprendizaje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Actividad</a:t>
                      </a:r>
                    </a:p>
                    <a:p>
                      <a:endParaRPr lang="es-VE" sz="1050" dirty="0"/>
                    </a:p>
                  </a:txBody>
                  <a:tcPr/>
                </a:tc>
                <a:tc>
                  <a:txBody>
                    <a:bodyPr/>
                    <a:lstStyle/>
                    <a:p>
                      <a:r>
                        <a:rPr lang="es-VE" sz="1050" dirty="0"/>
                        <a:t>4.7. Servicio de Tecnología de Información</a:t>
                      </a:r>
                    </a:p>
                  </a:txBody>
                  <a:tcPr/>
                </a:tc>
                <a:extLst>
                  <a:ext uri="{0D108BD9-81ED-4DB2-BD59-A6C34878D82A}">
                    <a16:rowId xmlns="" xmlns:a16="http://schemas.microsoft.com/office/drawing/2014/main" val="10006"/>
                  </a:ext>
                </a:extLst>
              </a:tr>
              <a:tr h="370840">
                <a:tc>
                  <a:txBody>
                    <a:bodyPr/>
                    <a:lstStyle/>
                    <a:p>
                      <a:r>
                        <a:rPr lang="es-VE" sz="1050" dirty="0"/>
                        <a:t>1.7. Programas de Educación Continua y Permanente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Actividad</a:t>
                      </a:r>
                    </a:p>
                    <a:p>
                      <a:endParaRPr lang="es-VE" sz="1050" dirty="0"/>
                    </a:p>
                  </a:txBody>
                  <a:tcPr/>
                </a:tc>
                <a:tc>
                  <a:txBody>
                    <a:bodyPr/>
                    <a:lstStyle/>
                    <a:p>
                      <a:r>
                        <a:rPr lang="es-VE" sz="1050" dirty="0"/>
                        <a:t>4.8. Programas de Educación Continua y Permanente</a:t>
                      </a:r>
                    </a:p>
                  </a:txBody>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476672"/>
            <a:ext cx="5341527" cy="369332"/>
          </a:xfrm>
          <a:prstGeom prst="rect">
            <a:avLst/>
          </a:prstGeom>
          <a:noFill/>
        </p:spPr>
        <p:txBody>
          <a:bodyPr wrap="none" rtlCol="0">
            <a:spAutoFit/>
          </a:bodyPr>
          <a:lstStyle/>
          <a:p>
            <a:r>
              <a:rPr lang="es-ES" b="1" dirty="0"/>
              <a:t>Estructura del POA 2023- </a:t>
            </a:r>
            <a:r>
              <a:rPr lang="es-ES" b="1" dirty="0" err="1"/>
              <a:t>Matríz</a:t>
            </a:r>
            <a:r>
              <a:rPr lang="es-ES" b="1" dirty="0"/>
              <a:t> de Conversión</a:t>
            </a:r>
          </a:p>
        </p:txBody>
      </p:sp>
      <p:sp>
        <p:nvSpPr>
          <p:cNvPr id="5" name="4 CuadroTexto"/>
          <p:cNvSpPr txBox="1"/>
          <p:nvPr/>
        </p:nvSpPr>
        <p:spPr>
          <a:xfrm>
            <a:off x="1181696" y="842263"/>
            <a:ext cx="7776864" cy="338554"/>
          </a:xfrm>
          <a:prstGeom prst="rect">
            <a:avLst/>
          </a:prstGeom>
          <a:noFill/>
        </p:spPr>
        <p:txBody>
          <a:bodyPr wrap="square" rtlCol="0">
            <a:spAutoFit/>
          </a:bodyPr>
          <a:lstStyle/>
          <a:p>
            <a:r>
              <a:rPr lang="es-VE" sz="1600" b="1" dirty="0"/>
              <a:t>  Investigación y creación intelectual</a:t>
            </a:r>
          </a:p>
        </p:txBody>
      </p:sp>
      <p:graphicFrame>
        <p:nvGraphicFramePr>
          <p:cNvPr id="7" name="6 Tabla"/>
          <p:cNvGraphicFramePr>
            <a:graphicFrameLocks noGrp="1"/>
          </p:cNvGraphicFramePr>
          <p:nvPr/>
        </p:nvGraphicFramePr>
        <p:xfrm>
          <a:off x="611560" y="1412776"/>
          <a:ext cx="7992888" cy="4157980"/>
        </p:xfrm>
        <a:graphic>
          <a:graphicData uri="http://schemas.openxmlformats.org/drawingml/2006/table">
            <a:tbl>
              <a:tblPr firstRow="1" bandRow="1">
                <a:tableStyleId>{F5AB1C69-6EDB-4FF4-983F-18BD219EF322}</a:tableStyleId>
              </a:tblPr>
              <a:tblGrid>
                <a:gridCol w="3096344">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3600400">
                  <a:extLst>
                    <a:ext uri="{9D8B030D-6E8A-4147-A177-3AD203B41FA5}">
                      <a16:colId xmlns="" xmlns:a16="http://schemas.microsoft.com/office/drawing/2014/main" val="20002"/>
                    </a:ext>
                  </a:extLst>
                </a:gridCol>
              </a:tblGrid>
              <a:tr h="370840">
                <a:tc>
                  <a:txBody>
                    <a:bodyPr/>
                    <a:lstStyle/>
                    <a:p>
                      <a:r>
                        <a:rPr lang="es-VE" sz="1200" dirty="0"/>
                        <a:t>Acción Especifica </a:t>
                      </a:r>
                    </a:p>
                  </a:txBody>
                  <a:tcPr/>
                </a:tc>
                <a:tc>
                  <a:txBody>
                    <a:bodyPr/>
                    <a:lstStyle/>
                    <a:p>
                      <a:r>
                        <a:rPr lang="es-VE" sz="1200" dirty="0"/>
                        <a:t>Unidad de Medida </a:t>
                      </a:r>
                    </a:p>
                  </a:txBody>
                  <a:tcPr/>
                </a:tc>
                <a:tc>
                  <a:txBody>
                    <a:bodyPr/>
                    <a:lstStyle/>
                    <a:p>
                      <a:r>
                        <a:rPr lang="es-VE" sz="1200" dirty="0"/>
                        <a:t>ESTRUCTURA 2019</a:t>
                      </a:r>
                    </a:p>
                  </a:txBody>
                  <a:tcPr/>
                </a:tc>
                <a:extLst>
                  <a:ext uri="{0D108BD9-81ED-4DB2-BD59-A6C34878D82A}">
                    <a16:rowId xmlns="" xmlns:a16="http://schemas.microsoft.com/office/drawing/2014/main" val="10000"/>
                  </a:ext>
                </a:extLst>
              </a:tr>
              <a:tr h="370840">
                <a:tc>
                  <a:txBody>
                    <a:bodyPr/>
                    <a:lstStyle/>
                    <a:p>
                      <a:r>
                        <a:rPr lang="es-VE" sz="1050" dirty="0"/>
                        <a:t>2.1. Gestión Administrativa</a:t>
                      </a:r>
                    </a:p>
                  </a:txBody>
                  <a:tcPr/>
                </a:tc>
                <a:tc>
                  <a:txBody>
                    <a:bodyPr/>
                    <a:lstStyle/>
                    <a:p>
                      <a:r>
                        <a:rPr lang="es-VE" sz="1050" dirty="0"/>
                        <a:t>Actividad</a:t>
                      </a:r>
                    </a:p>
                  </a:txBody>
                  <a:tcPr/>
                </a:tc>
                <a:tc>
                  <a:txBody>
                    <a:bodyPr/>
                    <a:lstStyle/>
                    <a:p>
                      <a:r>
                        <a:rPr lang="es-VE" sz="1050" dirty="0"/>
                        <a:t>CDCHTA</a:t>
                      </a:r>
                    </a:p>
                  </a:txBody>
                  <a:tcPr/>
                </a:tc>
                <a:extLst>
                  <a:ext uri="{0D108BD9-81ED-4DB2-BD59-A6C34878D82A}">
                    <a16:rowId xmlns="" xmlns:a16="http://schemas.microsoft.com/office/drawing/2014/main" val="10001"/>
                  </a:ext>
                </a:extLst>
              </a:tr>
              <a:tr h="370840">
                <a:tc>
                  <a:txBody>
                    <a:bodyPr/>
                    <a:lstStyle/>
                    <a:p>
                      <a:r>
                        <a:rPr lang="es-VE" sz="1050" dirty="0"/>
                        <a:t>2.2. Desarrollo de proyectos de investigación</a:t>
                      </a:r>
                    </a:p>
                  </a:txBody>
                  <a:tcPr/>
                </a:tc>
                <a:tc>
                  <a:txBody>
                    <a:bodyPr/>
                    <a:lstStyle/>
                    <a:p>
                      <a:r>
                        <a:rPr lang="es-VE" sz="1050" dirty="0"/>
                        <a:t>Proyecto de Investigación Desarrollado</a:t>
                      </a:r>
                    </a:p>
                  </a:txBody>
                  <a:tcPr/>
                </a:tc>
                <a:tc>
                  <a:txBody>
                    <a:bodyPr/>
                    <a:lstStyle/>
                    <a:p>
                      <a:r>
                        <a:rPr lang="es-VE" sz="1050" dirty="0"/>
                        <a:t>3.1. Desarrollo de proyectos de investigación</a:t>
                      </a:r>
                    </a:p>
                  </a:txBody>
                  <a:tcPr/>
                </a:tc>
                <a:extLst>
                  <a:ext uri="{0D108BD9-81ED-4DB2-BD59-A6C34878D82A}">
                    <a16:rowId xmlns="" xmlns:a16="http://schemas.microsoft.com/office/drawing/2014/main" val="10002"/>
                  </a:ext>
                </a:extLst>
              </a:tr>
              <a:tr h="370840">
                <a:tc>
                  <a:txBody>
                    <a:bodyPr/>
                    <a:lstStyle/>
                    <a:p>
                      <a:r>
                        <a:rPr lang="es-VE" sz="1050" dirty="0"/>
                        <a:t>2.3. Publicación del conocimiento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Publicaciones</a:t>
                      </a:r>
                    </a:p>
                  </a:txBody>
                  <a:tcPr/>
                </a:tc>
                <a:tc>
                  <a:txBody>
                    <a:bodyPr/>
                    <a:lstStyle/>
                    <a:p>
                      <a:r>
                        <a:rPr lang="es-VE" sz="1050" dirty="0"/>
                        <a:t>3.2. Publicación del conocimiento</a:t>
                      </a:r>
                    </a:p>
                  </a:txBody>
                  <a:tcPr/>
                </a:tc>
                <a:extLst>
                  <a:ext uri="{0D108BD9-81ED-4DB2-BD59-A6C34878D82A}">
                    <a16:rowId xmlns="" xmlns:a16="http://schemas.microsoft.com/office/drawing/2014/main" val="10003"/>
                  </a:ext>
                </a:extLst>
              </a:tr>
              <a:tr h="370840">
                <a:tc>
                  <a:txBody>
                    <a:bodyPr/>
                    <a:lstStyle/>
                    <a:p>
                      <a:r>
                        <a:rPr lang="es-VE" sz="1050" dirty="0"/>
                        <a:t>2.4. Laboratorios</a:t>
                      </a:r>
                    </a:p>
                  </a:txBody>
                  <a:tcPr/>
                </a:tc>
                <a:tc>
                  <a:txBody>
                    <a:bodyPr/>
                    <a:lstStyle/>
                    <a:p>
                      <a:r>
                        <a:rPr lang="es-VE" sz="1050" dirty="0"/>
                        <a:t>Actividad</a:t>
                      </a:r>
                    </a:p>
                  </a:txBody>
                  <a:tcPr/>
                </a:tc>
                <a:tc>
                  <a:txBody>
                    <a:bodyPr/>
                    <a:lstStyle/>
                    <a:p>
                      <a:r>
                        <a:rPr lang="es-VE" sz="1050" dirty="0"/>
                        <a:t>4.3. Laboratorios</a:t>
                      </a:r>
                    </a:p>
                  </a:txBody>
                  <a:tcPr/>
                </a:tc>
                <a:extLst>
                  <a:ext uri="{0D108BD9-81ED-4DB2-BD59-A6C34878D82A}">
                    <a16:rowId xmlns="" xmlns:a16="http://schemas.microsoft.com/office/drawing/2014/main" val="10004"/>
                  </a:ext>
                </a:extLst>
              </a:tr>
              <a:tr h="370840">
                <a:tc>
                  <a:txBody>
                    <a:bodyPr/>
                    <a:lstStyle/>
                    <a:p>
                      <a:r>
                        <a:rPr lang="es-VE" sz="1050" dirty="0"/>
                        <a:t>2.6. Bioterios</a:t>
                      </a:r>
                    </a:p>
                  </a:txBody>
                  <a:tcPr/>
                </a:tc>
                <a:tc>
                  <a:txBody>
                    <a:bodyPr/>
                    <a:lstStyle/>
                    <a:p>
                      <a:r>
                        <a:rPr lang="es-VE" sz="1050" dirty="0"/>
                        <a:t>Actividad</a:t>
                      </a:r>
                    </a:p>
                  </a:txBody>
                  <a:tcPr/>
                </a:tc>
                <a:tc>
                  <a:txBody>
                    <a:bodyPr/>
                    <a:lstStyle/>
                    <a:p>
                      <a:r>
                        <a:rPr lang="es-VE" sz="1050" dirty="0"/>
                        <a:t>4.4. Bioterios</a:t>
                      </a:r>
                    </a:p>
                  </a:txBody>
                  <a:tcPr/>
                </a:tc>
                <a:extLst>
                  <a:ext uri="{0D108BD9-81ED-4DB2-BD59-A6C34878D82A}">
                    <a16:rowId xmlns="" xmlns:a16="http://schemas.microsoft.com/office/drawing/2014/main" val="10005"/>
                  </a:ext>
                </a:extLst>
              </a:tr>
              <a:tr h="370840">
                <a:tc>
                  <a:txBody>
                    <a:bodyPr/>
                    <a:lstStyle/>
                    <a:p>
                      <a:r>
                        <a:rPr lang="es-VE" sz="1050" dirty="0"/>
                        <a:t>2.7. Estaciones Experimentales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Actividad</a:t>
                      </a:r>
                    </a:p>
                    <a:p>
                      <a:endParaRPr lang="es-VE" sz="1050" dirty="0"/>
                    </a:p>
                  </a:txBody>
                  <a:tcPr/>
                </a:tc>
                <a:tc>
                  <a:txBody>
                    <a:bodyPr/>
                    <a:lstStyle/>
                    <a:p>
                      <a:r>
                        <a:rPr lang="es-VE" sz="1050" dirty="0"/>
                        <a:t>4.5. Estaciones Experimentales</a:t>
                      </a:r>
                    </a:p>
                  </a:txBody>
                  <a:tcPr/>
                </a:tc>
                <a:extLst>
                  <a:ext uri="{0D108BD9-81ED-4DB2-BD59-A6C34878D82A}">
                    <a16:rowId xmlns="" xmlns:a16="http://schemas.microsoft.com/office/drawing/2014/main" val="10006"/>
                  </a:ext>
                </a:extLst>
              </a:tr>
              <a:tr h="370840">
                <a:tc>
                  <a:txBody>
                    <a:bodyPr/>
                    <a:lstStyle/>
                    <a:p>
                      <a:r>
                        <a:rPr lang="es-VE" sz="1050" dirty="0"/>
                        <a:t>2.8 Premios de Investigación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Premio</a:t>
                      </a:r>
                    </a:p>
                    <a:p>
                      <a:endParaRPr lang="es-VE" sz="1050" dirty="0"/>
                    </a:p>
                  </a:txBody>
                  <a:tcPr/>
                </a:tc>
                <a:tc>
                  <a:txBody>
                    <a:bodyPr/>
                    <a:lstStyle/>
                    <a:p>
                      <a:r>
                        <a:rPr lang="es-VE" sz="1050" dirty="0"/>
                        <a:t>Vicerrectorado Académico</a:t>
                      </a:r>
                    </a:p>
                  </a:txBody>
                  <a:tcPr/>
                </a:tc>
                <a:extLst>
                  <a:ext uri="{0D108BD9-81ED-4DB2-BD59-A6C34878D82A}">
                    <a16:rowId xmlns="" xmlns:a16="http://schemas.microsoft.com/office/drawing/2014/main" val="10007"/>
                  </a:ext>
                </a:extLst>
              </a:tr>
              <a:tr h="370840">
                <a:tc>
                  <a:txBody>
                    <a:bodyPr/>
                    <a:lstStyle/>
                    <a:p>
                      <a:r>
                        <a:rPr lang="es-ES" sz="1050" dirty="0"/>
                        <a:t>2.9 Convenciones Académicas</a:t>
                      </a:r>
                      <a:endParaRPr lang="es-VE"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Actividad</a:t>
                      </a:r>
                    </a:p>
                    <a:p>
                      <a:endParaRPr lang="es-VE" sz="1050" dirty="0"/>
                    </a:p>
                  </a:txBody>
                  <a:tcPr/>
                </a:tc>
                <a:tc>
                  <a:txBody>
                    <a:bodyPr/>
                    <a:lstStyle/>
                    <a:p>
                      <a:r>
                        <a:rPr lang="es-ES" sz="1050" dirty="0"/>
                        <a:t>CDCHTA</a:t>
                      </a:r>
                      <a:endParaRPr lang="es-VE" sz="1050" dirty="0"/>
                    </a:p>
                  </a:txBody>
                  <a:tcPr/>
                </a:tc>
                <a:extLst>
                  <a:ext uri="{0D108BD9-81ED-4DB2-BD59-A6C34878D82A}">
                    <a16:rowId xmlns="" xmlns:a16="http://schemas.microsoft.com/office/drawing/2014/main" val="10008"/>
                  </a:ext>
                </a:extLst>
              </a:tr>
              <a:tr h="370840">
                <a:tc>
                  <a:txBody>
                    <a:bodyPr/>
                    <a:lstStyle/>
                    <a:p>
                      <a:r>
                        <a:rPr lang="es-VE" sz="1050" dirty="0"/>
                        <a:t>2.10. Parques Tecnológicos y Empresas de Producción Social Universitaria</a:t>
                      </a:r>
                    </a:p>
                  </a:txBody>
                  <a:tcPr/>
                </a:tc>
                <a:tc>
                  <a:txBody>
                    <a:bodyPr/>
                    <a:lstStyle/>
                    <a:p>
                      <a:r>
                        <a:rPr lang="es-VE" sz="1050" dirty="0"/>
                        <a:t>Actividad</a:t>
                      </a:r>
                    </a:p>
                  </a:txBody>
                  <a:tcPr/>
                </a:tc>
                <a:tc>
                  <a:txBody>
                    <a:bodyPr/>
                    <a:lstStyle/>
                    <a:p>
                      <a:r>
                        <a:rPr lang="es-VE" sz="1050" dirty="0"/>
                        <a:t>No se identifica Dependencia Responsable/NA</a:t>
                      </a:r>
                    </a:p>
                  </a:txBody>
                  <a:tcPr/>
                </a:tc>
                <a:extLst>
                  <a:ext uri="{0D108BD9-81ED-4DB2-BD59-A6C34878D82A}">
                    <a16:rowId xmlns="" xmlns:a16="http://schemas.microsoft.com/office/drawing/2014/main" val="1000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476672"/>
            <a:ext cx="5285421" cy="369332"/>
          </a:xfrm>
          <a:prstGeom prst="rect">
            <a:avLst/>
          </a:prstGeom>
          <a:noFill/>
        </p:spPr>
        <p:txBody>
          <a:bodyPr wrap="none" rtlCol="0">
            <a:spAutoFit/>
          </a:bodyPr>
          <a:lstStyle/>
          <a:p>
            <a:r>
              <a:rPr lang="es-ES" b="1" dirty="0"/>
              <a:t>Estructura de POA 2023- </a:t>
            </a:r>
            <a:r>
              <a:rPr lang="es-ES" b="1" dirty="0" err="1"/>
              <a:t>Matríz</a:t>
            </a:r>
            <a:r>
              <a:rPr lang="es-ES" b="1" dirty="0"/>
              <a:t> de Conversión</a:t>
            </a:r>
          </a:p>
        </p:txBody>
      </p:sp>
      <p:sp>
        <p:nvSpPr>
          <p:cNvPr id="5" name="4 CuadroTexto"/>
          <p:cNvSpPr txBox="1"/>
          <p:nvPr/>
        </p:nvSpPr>
        <p:spPr>
          <a:xfrm>
            <a:off x="1345788" y="908720"/>
            <a:ext cx="7776864" cy="338554"/>
          </a:xfrm>
          <a:prstGeom prst="rect">
            <a:avLst/>
          </a:prstGeom>
          <a:noFill/>
        </p:spPr>
        <p:txBody>
          <a:bodyPr wrap="square" rtlCol="0">
            <a:spAutoFit/>
          </a:bodyPr>
          <a:lstStyle/>
          <a:p>
            <a:r>
              <a:rPr lang="es-VE" sz="1600" b="1" dirty="0"/>
              <a:t>Intercambio, Transferencia  y aplicación del conocimiento con la sociedad </a:t>
            </a:r>
          </a:p>
        </p:txBody>
      </p:sp>
      <p:graphicFrame>
        <p:nvGraphicFramePr>
          <p:cNvPr id="7" name="6 Tabla"/>
          <p:cNvGraphicFramePr>
            <a:graphicFrameLocks noGrp="1"/>
          </p:cNvGraphicFramePr>
          <p:nvPr/>
        </p:nvGraphicFramePr>
        <p:xfrm>
          <a:off x="611560" y="1772816"/>
          <a:ext cx="7992888" cy="3045460"/>
        </p:xfrm>
        <a:graphic>
          <a:graphicData uri="http://schemas.openxmlformats.org/drawingml/2006/table">
            <a:tbl>
              <a:tblPr firstRow="1" bandRow="1">
                <a:tableStyleId>{F5AB1C69-6EDB-4FF4-983F-18BD219EF322}</a:tableStyleId>
              </a:tblPr>
              <a:tblGrid>
                <a:gridCol w="3096344">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3600400">
                  <a:extLst>
                    <a:ext uri="{9D8B030D-6E8A-4147-A177-3AD203B41FA5}">
                      <a16:colId xmlns="" xmlns:a16="http://schemas.microsoft.com/office/drawing/2014/main" val="20002"/>
                    </a:ext>
                  </a:extLst>
                </a:gridCol>
              </a:tblGrid>
              <a:tr h="370840">
                <a:tc>
                  <a:txBody>
                    <a:bodyPr/>
                    <a:lstStyle/>
                    <a:p>
                      <a:r>
                        <a:rPr lang="es-VE" sz="1200" dirty="0"/>
                        <a:t>Acción Especifica </a:t>
                      </a:r>
                    </a:p>
                  </a:txBody>
                  <a:tcPr/>
                </a:tc>
                <a:tc>
                  <a:txBody>
                    <a:bodyPr/>
                    <a:lstStyle/>
                    <a:p>
                      <a:r>
                        <a:rPr lang="es-VE" sz="1200" dirty="0"/>
                        <a:t>Unidad de Medida </a:t>
                      </a:r>
                    </a:p>
                  </a:txBody>
                  <a:tcPr/>
                </a:tc>
                <a:tc>
                  <a:txBody>
                    <a:bodyPr/>
                    <a:lstStyle/>
                    <a:p>
                      <a:r>
                        <a:rPr lang="es-VE" sz="1200" dirty="0"/>
                        <a:t>ESTRUCTURA 2019</a:t>
                      </a:r>
                    </a:p>
                  </a:txBody>
                  <a:tcPr/>
                </a:tc>
                <a:extLst>
                  <a:ext uri="{0D108BD9-81ED-4DB2-BD59-A6C34878D82A}">
                    <a16:rowId xmlns="" xmlns:a16="http://schemas.microsoft.com/office/drawing/2014/main" val="10000"/>
                  </a:ext>
                </a:extLst>
              </a:tr>
              <a:tr h="370840">
                <a:tc>
                  <a:txBody>
                    <a:bodyPr/>
                    <a:lstStyle/>
                    <a:p>
                      <a:r>
                        <a:rPr lang="es-VE" sz="1050" dirty="0"/>
                        <a:t>3.1. Gestión Administrativa</a:t>
                      </a:r>
                    </a:p>
                  </a:txBody>
                  <a:tcPr/>
                </a:tc>
                <a:tc>
                  <a:txBody>
                    <a:bodyPr/>
                    <a:lstStyle/>
                    <a:p>
                      <a:r>
                        <a:rPr lang="es-VE" sz="1050" dirty="0"/>
                        <a:t>Actividad</a:t>
                      </a:r>
                    </a:p>
                  </a:txBody>
                  <a:tcPr/>
                </a:tc>
                <a:tc>
                  <a:txBody>
                    <a:bodyPr/>
                    <a:lstStyle/>
                    <a:p>
                      <a:r>
                        <a:rPr lang="es-VE" sz="1050" dirty="0"/>
                        <a:t>Dirección de Extensión</a:t>
                      </a:r>
                    </a:p>
                  </a:txBody>
                  <a:tcPr/>
                </a:tc>
                <a:extLst>
                  <a:ext uri="{0D108BD9-81ED-4DB2-BD59-A6C34878D82A}">
                    <a16:rowId xmlns="" xmlns:a16="http://schemas.microsoft.com/office/drawing/2014/main" val="10001"/>
                  </a:ext>
                </a:extLst>
              </a:tr>
              <a:tr h="370840">
                <a:tc>
                  <a:txBody>
                    <a:bodyPr/>
                    <a:lstStyle/>
                    <a:p>
                      <a:r>
                        <a:rPr lang="es-VE" sz="1050" dirty="0"/>
                        <a:t>3.2. Inserción Social del Profesional</a:t>
                      </a:r>
                    </a:p>
                  </a:txBody>
                  <a:tcPr/>
                </a:tc>
                <a:tc>
                  <a:txBody>
                    <a:bodyPr/>
                    <a:lstStyle/>
                    <a:p>
                      <a:r>
                        <a:rPr lang="es-VE" sz="1050" dirty="0"/>
                        <a:t>Actividad</a:t>
                      </a:r>
                    </a:p>
                  </a:txBody>
                  <a:tcPr/>
                </a:tc>
                <a:tc>
                  <a:txBody>
                    <a:bodyPr/>
                    <a:lstStyle/>
                    <a:p>
                      <a:r>
                        <a:rPr lang="es-VE" sz="1050" dirty="0"/>
                        <a:t>No se identifica Dependencia Responsable/ se incorpora recursos por exigencia del Ministerio</a:t>
                      </a:r>
                    </a:p>
                  </a:txBody>
                  <a:tcPr/>
                </a:tc>
                <a:extLst>
                  <a:ext uri="{0D108BD9-81ED-4DB2-BD59-A6C34878D82A}">
                    <a16:rowId xmlns="" xmlns:a16="http://schemas.microsoft.com/office/drawing/2014/main" val="10002"/>
                  </a:ext>
                </a:extLst>
              </a:tr>
              <a:tr h="370840">
                <a:tc>
                  <a:txBody>
                    <a:bodyPr/>
                    <a:lstStyle/>
                    <a:p>
                      <a:r>
                        <a:rPr lang="es-VE" sz="1050" dirty="0"/>
                        <a:t>3.3 Acompañamiento Profesional y Técnico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Asistencia Técnica</a:t>
                      </a:r>
                    </a:p>
                  </a:txBody>
                  <a:tcPr/>
                </a:tc>
                <a:tc>
                  <a:txBody>
                    <a:bodyPr/>
                    <a:lstStyle/>
                    <a:p>
                      <a:r>
                        <a:rPr lang="es-VE" sz="1050" dirty="0"/>
                        <a:t>3.4. Acompañamiento Profesional y Técnico</a:t>
                      </a:r>
                    </a:p>
                  </a:txBody>
                  <a:tcPr/>
                </a:tc>
                <a:extLst>
                  <a:ext uri="{0D108BD9-81ED-4DB2-BD59-A6C34878D82A}">
                    <a16:rowId xmlns="" xmlns:a16="http://schemas.microsoft.com/office/drawing/2014/main" val="10003"/>
                  </a:ext>
                </a:extLst>
              </a:tr>
              <a:tr h="370840">
                <a:tc>
                  <a:txBody>
                    <a:bodyPr/>
                    <a:lstStyle/>
                    <a:p>
                      <a:r>
                        <a:rPr lang="es-VE" sz="1050" dirty="0"/>
                        <a:t>3.4 Desarrollo de Actividades Socio-culturales</a:t>
                      </a:r>
                    </a:p>
                  </a:txBody>
                  <a:tcPr/>
                </a:tc>
                <a:tc>
                  <a:txBody>
                    <a:bodyPr/>
                    <a:lstStyle/>
                    <a:p>
                      <a:r>
                        <a:rPr lang="es-VE" sz="1050" dirty="0"/>
                        <a:t>Actividad</a:t>
                      </a:r>
                    </a:p>
                  </a:txBody>
                  <a:tcPr/>
                </a:tc>
                <a:tc>
                  <a:txBody>
                    <a:bodyPr/>
                    <a:lstStyle/>
                    <a:p>
                      <a:r>
                        <a:rPr lang="es-VE" sz="1050" dirty="0"/>
                        <a:t>5.5. Desarrollo de Actividades Socio-culturales</a:t>
                      </a:r>
                    </a:p>
                  </a:txBody>
                  <a:tcPr/>
                </a:tc>
                <a:extLst>
                  <a:ext uri="{0D108BD9-81ED-4DB2-BD59-A6C34878D82A}">
                    <a16:rowId xmlns="" xmlns:a16="http://schemas.microsoft.com/office/drawing/2014/main" val="10004"/>
                  </a:ext>
                </a:extLst>
              </a:tr>
              <a:tr h="370840">
                <a:tc>
                  <a:txBody>
                    <a:bodyPr/>
                    <a:lstStyle/>
                    <a:p>
                      <a:r>
                        <a:rPr lang="es-VE" sz="1050" dirty="0"/>
                        <a:t>3.5 Brigadas de Intercambio de Experiencias y Logros de la Educación Universitaria en Venezuela</a:t>
                      </a:r>
                    </a:p>
                  </a:txBody>
                  <a:tcPr/>
                </a:tc>
                <a:tc>
                  <a:txBody>
                    <a:bodyPr/>
                    <a:lstStyle/>
                    <a:p>
                      <a:r>
                        <a:rPr lang="es-VE" sz="1050" dirty="0"/>
                        <a:t>Actividad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DIRECCIÓN DE MEDIOS</a:t>
                      </a:r>
                    </a:p>
                    <a:p>
                      <a:endParaRPr lang="es-VE" sz="1050" dirty="0"/>
                    </a:p>
                  </a:txBody>
                  <a:tcPr/>
                </a:tc>
                <a:extLst>
                  <a:ext uri="{0D108BD9-81ED-4DB2-BD59-A6C34878D82A}">
                    <a16:rowId xmlns="" xmlns:a16="http://schemas.microsoft.com/office/drawing/2014/main" val="10005"/>
                  </a:ext>
                </a:extLst>
              </a:tr>
              <a:tr h="370840">
                <a:tc>
                  <a:txBody>
                    <a:bodyPr/>
                    <a:lstStyle/>
                    <a:p>
                      <a:r>
                        <a:rPr lang="es-VE" sz="1050" dirty="0"/>
                        <a:t>3.6 Brigada de Acción para la Transferencia del Resultado de la Investigación (BATRI)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Actividad</a:t>
                      </a:r>
                    </a:p>
                    <a:p>
                      <a:endParaRPr lang="es-VE" sz="1050" dirty="0"/>
                    </a:p>
                  </a:txBody>
                  <a:tcPr/>
                </a:tc>
                <a:tc>
                  <a:txBody>
                    <a:bodyPr/>
                    <a:lstStyle/>
                    <a:p>
                      <a:r>
                        <a:rPr lang="es-VE" sz="1050" dirty="0"/>
                        <a:t>3.3. Implementación, aplicación y desarrollo de Proyectos Socio-comunitarios y Socio-productivos</a:t>
                      </a:r>
                    </a:p>
                  </a:txBody>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40768"/>
            <a:ext cx="8183880" cy="1699632"/>
          </a:xfrm>
        </p:spPr>
        <p:txBody>
          <a:bodyPr>
            <a:normAutofit fontScale="90000"/>
          </a:bodyPr>
          <a:lstStyle/>
          <a:p>
            <a:pPr algn="ctr"/>
            <a:r>
              <a:rPr lang="es-ES" sz="3100" b="0" dirty="0"/>
              <a:t/>
            </a:r>
            <a:br>
              <a:rPr lang="es-ES" sz="3100" b="0" dirty="0"/>
            </a:br>
            <a:r>
              <a:rPr lang="es-ES" sz="3100" i="1" dirty="0"/>
              <a:t>RESULTADOS DE LA </a:t>
            </a:r>
            <a:r>
              <a:rPr lang="es-ES" sz="3100" b="0" dirty="0"/>
              <a:t/>
            </a:r>
            <a:br>
              <a:rPr lang="es-ES" sz="3100" b="0" dirty="0"/>
            </a:br>
            <a:r>
              <a:rPr lang="es-ES" sz="3100" b="0" dirty="0"/>
              <a:t>REVISIÓN </a:t>
            </a:r>
            <a:br>
              <a:rPr lang="es-ES" sz="3100" b="0" dirty="0"/>
            </a:br>
            <a:r>
              <a:rPr lang="es-ES" sz="3100" b="0" dirty="0"/>
              <a:t>MEMORIA Y CUENTA 2021 y SIREPOA 2022</a:t>
            </a:r>
            <a:r>
              <a:rPr lang="es-ES" b="0" dirty="0"/>
              <a:t/>
            </a:r>
            <a:br>
              <a:rPr lang="es-ES" b="0" dirty="0"/>
            </a:br>
            <a:r>
              <a:rPr lang="es-ES" dirty="0"/>
              <a:t/>
            </a:r>
            <a:br>
              <a:rPr lang="es-ES" dirty="0"/>
            </a:br>
            <a:r>
              <a:rPr lang="es-ES" dirty="0"/>
              <a:t/>
            </a:r>
            <a:br>
              <a:rPr lang="es-ES" dirty="0"/>
            </a:br>
            <a:r>
              <a:rPr lang="es-ES" dirty="0"/>
              <a:t/>
            </a:r>
            <a:br>
              <a:rPr lang="es-ES" dirty="0"/>
            </a:br>
            <a:r>
              <a:rPr lang="es-ES" dirty="0"/>
              <a:t>                                        </a:t>
            </a:r>
            <a:r>
              <a:rPr lang="es-ES" sz="2200" dirty="0"/>
              <a:t>Econ. Freddy Villafraz</a:t>
            </a:r>
            <a:endParaRPr lang="es-ES" sz="2700" dirty="0"/>
          </a:p>
        </p:txBody>
      </p:sp>
      <p:pic>
        <p:nvPicPr>
          <p:cNvPr id="4" name="Imagen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5" name="CuadroTexto 4"/>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3804958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476672"/>
            <a:ext cx="5285421" cy="369332"/>
          </a:xfrm>
          <a:prstGeom prst="rect">
            <a:avLst/>
          </a:prstGeom>
          <a:noFill/>
        </p:spPr>
        <p:txBody>
          <a:bodyPr wrap="none" rtlCol="0">
            <a:spAutoFit/>
          </a:bodyPr>
          <a:lstStyle/>
          <a:p>
            <a:r>
              <a:rPr lang="es-ES" b="1" dirty="0"/>
              <a:t>Estructura de POA 2023- </a:t>
            </a:r>
            <a:r>
              <a:rPr lang="es-ES" b="1" dirty="0" err="1"/>
              <a:t>Matríz</a:t>
            </a:r>
            <a:r>
              <a:rPr lang="es-ES" b="1" dirty="0"/>
              <a:t> de Conversión</a:t>
            </a:r>
          </a:p>
        </p:txBody>
      </p:sp>
      <p:sp>
        <p:nvSpPr>
          <p:cNvPr id="5" name="4 CuadroTexto"/>
          <p:cNvSpPr txBox="1"/>
          <p:nvPr/>
        </p:nvSpPr>
        <p:spPr>
          <a:xfrm>
            <a:off x="611560" y="836712"/>
            <a:ext cx="8208912" cy="338554"/>
          </a:xfrm>
          <a:prstGeom prst="rect">
            <a:avLst/>
          </a:prstGeom>
          <a:noFill/>
        </p:spPr>
        <p:txBody>
          <a:bodyPr wrap="square" rtlCol="0">
            <a:spAutoFit/>
          </a:bodyPr>
          <a:lstStyle/>
          <a:p>
            <a:r>
              <a:rPr lang="es-VE" sz="1600" b="1" dirty="0"/>
              <a:t>            Sistema Nacional de Servicios Estudiantiles</a:t>
            </a:r>
          </a:p>
        </p:txBody>
      </p:sp>
      <p:graphicFrame>
        <p:nvGraphicFramePr>
          <p:cNvPr id="7" name="6 Tabla"/>
          <p:cNvGraphicFramePr>
            <a:graphicFrameLocks noGrp="1"/>
          </p:cNvGraphicFramePr>
          <p:nvPr/>
        </p:nvGraphicFramePr>
        <p:xfrm>
          <a:off x="683568" y="1412776"/>
          <a:ext cx="7992888" cy="4450080"/>
        </p:xfrm>
        <a:graphic>
          <a:graphicData uri="http://schemas.openxmlformats.org/drawingml/2006/table">
            <a:tbl>
              <a:tblPr firstRow="1" bandRow="1">
                <a:tableStyleId>{F5AB1C69-6EDB-4FF4-983F-18BD219EF322}</a:tableStyleId>
              </a:tblPr>
              <a:tblGrid>
                <a:gridCol w="3096344">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3600400">
                  <a:extLst>
                    <a:ext uri="{9D8B030D-6E8A-4147-A177-3AD203B41FA5}">
                      <a16:colId xmlns="" xmlns:a16="http://schemas.microsoft.com/office/drawing/2014/main" val="20002"/>
                    </a:ext>
                  </a:extLst>
                </a:gridCol>
              </a:tblGrid>
              <a:tr h="370840">
                <a:tc>
                  <a:txBody>
                    <a:bodyPr/>
                    <a:lstStyle/>
                    <a:p>
                      <a:r>
                        <a:rPr lang="es-VE" sz="1200" dirty="0"/>
                        <a:t>Acción Especifica </a:t>
                      </a:r>
                    </a:p>
                  </a:txBody>
                  <a:tcPr/>
                </a:tc>
                <a:tc>
                  <a:txBody>
                    <a:bodyPr/>
                    <a:lstStyle/>
                    <a:p>
                      <a:r>
                        <a:rPr lang="es-VE" sz="1200" dirty="0"/>
                        <a:t>Unidad de Medida </a:t>
                      </a:r>
                    </a:p>
                  </a:txBody>
                  <a:tcPr/>
                </a:tc>
                <a:tc>
                  <a:txBody>
                    <a:bodyPr/>
                    <a:lstStyle/>
                    <a:p>
                      <a:r>
                        <a:rPr lang="es-VE" sz="1200" dirty="0"/>
                        <a:t>ESTRUCTURA 2019</a:t>
                      </a:r>
                    </a:p>
                  </a:txBody>
                  <a:tcPr/>
                </a:tc>
                <a:extLst>
                  <a:ext uri="{0D108BD9-81ED-4DB2-BD59-A6C34878D82A}">
                    <a16:rowId xmlns="" xmlns:a16="http://schemas.microsoft.com/office/drawing/2014/main" val="10000"/>
                  </a:ext>
                </a:extLst>
              </a:tr>
              <a:tr h="370840">
                <a:tc>
                  <a:txBody>
                    <a:bodyPr/>
                    <a:lstStyle/>
                    <a:p>
                      <a:r>
                        <a:rPr lang="es-VE" sz="1050" dirty="0"/>
                        <a:t>4.1. Gestión Administrativa</a:t>
                      </a:r>
                    </a:p>
                  </a:txBody>
                  <a:tcPr/>
                </a:tc>
                <a:tc>
                  <a:txBody>
                    <a:bodyPr/>
                    <a:lstStyle/>
                    <a:p>
                      <a:r>
                        <a:rPr lang="es-VE" sz="1050" dirty="0"/>
                        <a:t>Actividad</a:t>
                      </a:r>
                    </a:p>
                  </a:txBody>
                  <a:tcPr/>
                </a:tc>
                <a:tc>
                  <a:txBody>
                    <a:bodyPr/>
                    <a:lstStyle/>
                    <a:p>
                      <a:r>
                        <a:rPr lang="es-VE" sz="1050" dirty="0"/>
                        <a:t>DAES</a:t>
                      </a:r>
                    </a:p>
                  </a:txBody>
                  <a:tcPr/>
                </a:tc>
                <a:extLst>
                  <a:ext uri="{0D108BD9-81ED-4DB2-BD59-A6C34878D82A}">
                    <a16:rowId xmlns="" xmlns:a16="http://schemas.microsoft.com/office/drawing/2014/main" val="10001"/>
                  </a:ext>
                </a:extLst>
              </a:tr>
              <a:tr h="370840">
                <a:tc>
                  <a:txBody>
                    <a:bodyPr/>
                    <a:lstStyle/>
                    <a:p>
                      <a:r>
                        <a:rPr lang="es-VE" sz="1050" dirty="0"/>
                        <a:t>4.2. Servicios de Orientación, Asesoría Académica y Desempeño Estudiantil</a:t>
                      </a:r>
                    </a:p>
                  </a:txBody>
                  <a:tcPr/>
                </a:tc>
                <a:tc>
                  <a:txBody>
                    <a:bodyPr/>
                    <a:lstStyle/>
                    <a:p>
                      <a:r>
                        <a:rPr lang="es-VE" sz="1050" dirty="0"/>
                        <a:t>Servicio</a:t>
                      </a:r>
                    </a:p>
                  </a:txBody>
                  <a:tcPr/>
                </a:tc>
                <a:tc>
                  <a:txBody>
                    <a:bodyPr/>
                    <a:lstStyle/>
                    <a:p>
                      <a:r>
                        <a:rPr lang="es-VE" sz="1050" dirty="0"/>
                        <a:t>4.1. Servicios de Orientación, Asesoría Académica y Desempeño Estudiantil</a:t>
                      </a:r>
                    </a:p>
                  </a:txBody>
                  <a:tcPr/>
                </a:tc>
                <a:extLst>
                  <a:ext uri="{0D108BD9-81ED-4DB2-BD59-A6C34878D82A}">
                    <a16:rowId xmlns="" xmlns:a16="http://schemas.microsoft.com/office/drawing/2014/main" val="10002"/>
                  </a:ext>
                </a:extLst>
              </a:tr>
              <a:tr h="370840">
                <a:tc>
                  <a:txBody>
                    <a:bodyPr/>
                    <a:lstStyle/>
                    <a:p>
                      <a:r>
                        <a:rPr lang="es-VE" sz="1050" dirty="0"/>
                        <a:t>4.3. Apoyo Socioeconómico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 Estudiante Atendido</a:t>
                      </a:r>
                    </a:p>
                  </a:txBody>
                  <a:tcPr/>
                </a:tc>
                <a:tc>
                  <a:txBody>
                    <a:bodyPr/>
                    <a:lstStyle/>
                    <a:p>
                      <a:r>
                        <a:rPr lang="es-VE" sz="1050" dirty="0"/>
                        <a:t>5.1. Apoyo Socioeconómico</a:t>
                      </a:r>
                    </a:p>
                  </a:txBody>
                  <a:tcPr/>
                </a:tc>
                <a:extLst>
                  <a:ext uri="{0D108BD9-81ED-4DB2-BD59-A6C34878D82A}">
                    <a16:rowId xmlns="" xmlns:a16="http://schemas.microsoft.com/office/drawing/2014/main" val="10003"/>
                  </a:ext>
                </a:extLst>
              </a:tr>
              <a:tr h="370840">
                <a:tc>
                  <a:txBody>
                    <a:bodyPr/>
                    <a:lstStyle/>
                    <a:p>
                      <a:r>
                        <a:rPr lang="es-VE" sz="1050" dirty="0"/>
                        <a:t>4.4. Apoyo al Sistema de Salud Integral al Estudiante</a:t>
                      </a:r>
                    </a:p>
                  </a:txBody>
                  <a:tcPr/>
                </a:tc>
                <a:tc>
                  <a:txBody>
                    <a:bodyPr/>
                    <a:lstStyle/>
                    <a:p>
                      <a:r>
                        <a:rPr lang="es-VE" sz="1050" dirty="0"/>
                        <a:t> Estudiante Atendido</a:t>
                      </a:r>
                    </a:p>
                  </a:txBody>
                  <a:tcPr/>
                </a:tc>
                <a:tc>
                  <a:txBody>
                    <a:bodyPr/>
                    <a:lstStyle/>
                    <a:p>
                      <a:r>
                        <a:rPr lang="es-VE" sz="1050" dirty="0"/>
                        <a:t>5.2. Apoyo al Sistema de Salud Integral al Estudiante</a:t>
                      </a:r>
                    </a:p>
                  </a:txBody>
                  <a:tcPr/>
                </a:tc>
                <a:extLst>
                  <a:ext uri="{0D108BD9-81ED-4DB2-BD59-A6C34878D82A}">
                    <a16:rowId xmlns="" xmlns:a16="http://schemas.microsoft.com/office/drawing/2014/main" val="10004"/>
                  </a:ext>
                </a:extLst>
              </a:tr>
              <a:tr h="370840">
                <a:tc>
                  <a:txBody>
                    <a:bodyPr/>
                    <a:lstStyle/>
                    <a:p>
                      <a:r>
                        <a:rPr lang="es-VE" sz="1050" dirty="0"/>
                        <a:t>4.5. Comedores Integrales y otros Servicios de Alimentación</a:t>
                      </a:r>
                    </a:p>
                  </a:txBody>
                  <a:tcPr/>
                </a:tc>
                <a:tc>
                  <a:txBody>
                    <a:bodyPr/>
                    <a:lstStyle/>
                    <a:p>
                      <a:r>
                        <a:rPr lang="es-VE" sz="1050" dirty="0"/>
                        <a:t>Estudiante Atendido</a:t>
                      </a:r>
                    </a:p>
                  </a:txBody>
                  <a:tcPr/>
                </a:tc>
                <a:tc>
                  <a:txBody>
                    <a:bodyPr/>
                    <a:lstStyle/>
                    <a:p>
                      <a:r>
                        <a:rPr lang="es-VE" sz="1050" dirty="0"/>
                        <a:t>5.3. Comedores Integrales y otros Servicios de Alimentación</a:t>
                      </a:r>
                    </a:p>
                  </a:txBody>
                  <a:tcPr/>
                </a:tc>
                <a:extLst>
                  <a:ext uri="{0D108BD9-81ED-4DB2-BD59-A6C34878D82A}">
                    <a16:rowId xmlns="" xmlns:a16="http://schemas.microsoft.com/office/drawing/2014/main" val="10005"/>
                  </a:ext>
                </a:extLst>
              </a:tr>
              <a:tr h="370840">
                <a:tc>
                  <a:txBody>
                    <a:bodyPr/>
                    <a:lstStyle/>
                    <a:p>
                      <a:r>
                        <a:rPr lang="es-VE" sz="1050" dirty="0"/>
                        <a:t>4.6. Desarrollo de Actividades Deportivas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Actividad</a:t>
                      </a:r>
                    </a:p>
                  </a:txBody>
                  <a:tcPr/>
                </a:tc>
                <a:tc>
                  <a:txBody>
                    <a:bodyPr/>
                    <a:lstStyle/>
                    <a:p>
                      <a:r>
                        <a:rPr lang="es-VE" sz="1050" dirty="0"/>
                        <a:t>5.4. Desarrollo de Actividades Deportivas</a:t>
                      </a:r>
                    </a:p>
                  </a:txBody>
                  <a:tcPr/>
                </a:tc>
                <a:extLst>
                  <a:ext uri="{0D108BD9-81ED-4DB2-BD59-A6C34878D82A}">
                    <a16:rowId xmlns="" xmlns:a16="http://schemas.microsoft.com/office/drawing/2014/main" val="10006"/>
                  </a:ext>
                </a:extLst>
              </a:tr>
              <a:tr h="370840">
                <a:tc>
                  <a:txBody>
                    <a:bodyPr/>
                    <a:lstStyle/>
                    <a:p>
                      <a:r>
                        <a:rPr lang="es-VE" sz="1050" dirty="0"/>
                        <a:t>4.7. Brigada Comunicacional Estudiantil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Actividad</a:t>
                      </a:r>
                    </a:p>
                  </a:txBody>
                  <a:tcPr/>
                </a:tc>
                <a:tc>
                  <a:txBody>
                    <a:bodyPr/>
                    <a:lstStyle/>
                    <a:p>
                      <a:r>
                        <a:rPr lang="es-VE" sz="1050" dirty="0"/>
                        <a:t>DIRECCIÓN DE MEDIOS</a:t>
                      </a:r>
                    </a:p>
                  </a:txBody>
                  <a:tcPr/>
                </a:tc>
                <a:extLst>
                  <a:ext uri="{0D108BD9-81ED-4DB2-BD59-A6C34878D82A}">
                    <a16:rowId xmlns="" xmlns:a16="http://schemas.microsoft.com/office/drawing/2014/main" val="10007"/>
                  </a:ext>
                </a:extLst>
              </a:tr>
              <a:tr h="370840">
                <a:tc>
                  <a:txBody>
                    <a:bodyPr/>
                    <a:lstStyle/>
                    <a:p>
                      <a:r>
                        <a:rPr lang="es-VE" sz="1050" dirty="0"/>
                        <a:t>4.8. Sistema de Transporte Estudiantil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Estudiante Atendido</a:t>
                      </a:r>
                    </a:p>
                  </a:txBody>
                  <a:tcPr/>
                </a:tc>
                <a:tc>
                  <a:txBody>
                    <a:bodyPr/>
                    <a:lstStyle/>
                    <a:p>
                      <a:r>
                        <a:rPr lang="es-VE" sz="1050" dirty="0"/>
                        <a:t>5.6. Sistema de Transporte Estudiantil</a:t>
                      </a:r>
                    </a:p>
                  </a:txBody>
                  <a:tcPr/>
                </a:tc>
                <a:extLst>
                  <a:ext uri="{0D108BD9-81ED-4DB2-BD59-A6C34878D82A}">
                    <a16:rowId xmlns="" xmlns:a16="http://schemas.microsoft.com/office/drawing/2014/main" val="10008"/>
                  </a:ext>
                </a:extLst>
              </a:tr>
              <a:tr h="370840">
                <a:tc>
                  <a:txBody>
                    <a:bodyPr/>
                    <a:lstStyle/>
                    <a:p>
                      <a:r>
                        <a:rPr lang="es-VE" sz="1050" dirty="0"/>
                        <a:t>4.9. Atención a estudiantes con discapacidad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Estudiante Atendido</a:t>
                      </a:r>
                    </a:p>
                  </a:txBody>
                  <a:tcPr/>
                </a:tc>
                <a:tc>
                  <a:txBody>
                    <a:bodyPr/>
                    <a:lstStyle/>
                    <a:p>
                      <a:r>
                        <a:rPr lang="es-VE" sz="1050" dirty="0"/>
                        <a:t>5.7. Atención a estudiantes con discapacidad</a:t>
                      </a:r>
                    </a:p>
                  </a:txBody>
                  <a:tcPr/>
                </a:tc>
                <a:extLst>
                  <a:ext uri="{0D108BD9-81ED-4DB2-BD59-A6C34878D82A}">
                    <a16:rowId xmlns="" xmlns:a16="http://schemas.microsoft.com/office/drawing/2014/main" val="10009"/>
                  </a:ext>
                </a:extLst>
              </a:tr>
              <a:tr h="370840">
                <a:tc>
                  <a:txBody>
                    <a:bodyPr/>
                    <a:lstStyle/>
                    <a:p>
                      <a:r>
                        <a:rPr lang="es-VE" sz="1050" dirty="0"/>
                        <a:t>4.10. Cooperación y Solidaridad Estudiantil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050" dirty="0"/>
                        <a:t>Estudiante Atendido</a:t>
                      </a:r>
                    </a:p>
                  </a:txBody>
                  <a:tcPr/>
                </a:tc>
                <a:tc>
                  <a:txBody>
                    <a:bodyPr/>
                    <a:lstStyle/>
                    <a:p>
                      <a:r>
                        <a:rPr lang="es-ES" sz="1050" dirty="0"/>
                        <a:t>N/A</a:t>
                      </a:r>
                      <a:endParaRPr lang="es-VE" sz="1050" dirty="0"/>
                    </a:p>
                  </a:txBody>
                  <a:tcPr/>
                </a:tc>
                <a:extLst>
                  <a:ext uri="{0D108BD9-81ED-4DB2-BD59-A6C34878D82A}">
                    <a16:rowId xmlns="" xmlns:a16="http://schemas.microsoft.com/office/drawing/2014/main" val="1001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620688"/>
            <a:ext cx="6589199" cy="1280890"/>
          </a:xfrm>
        </p:spPr>
        <p:txBody>
          <a:bodyPr/>
          <a:lstStyle/>
          <a:p>
            <a:r>
              <a:rPr lang="es-ES" dirty="0"/>
              <a:t>Proyectos Socioproductivos</a:t>
            </a:r>
          </a:p>
        </p:txBody>
      </p:sp>
      <p:sp>
        <p:nvSpPr>
          <p:cNvPr id="3" name="Marcador de contenido 2"/>
          <p:cNvSpPr>
            <a:spLocks noGrp="1"/>
          </p:cNvSpPr>
          <p:nvPr>
            <p:ph idx="1"/>
          </p:nvPr>
        </p:nvSpPr>
        <p:spPr>
          <a:xfrm>
            <a:off x="1115616" y="1288098"/>
            <a:ext cx="7848872" cy="2860982"/>
          </a:xfrm>
        </p:spPr>
        <p:txBody>
          <a:bodyPr>
            <a:normAutofit/>
          </a:bodyPr>
          <a:lstStyle/>
          <a:p>
            <a:pPr algn="just"/>
            <a:r>
              <a:rPr lang="es-ES" sz="1400" dirty="0">
                <a:solidFill>
                  <a:srgbClr val="000000"/>
                </a:solidFill>
                <a:latin typeface="Century Gothic" panose="020B0502020202020204" pitchFamily="34" charset="0"/>
              </a:rPr>
              <a:t>Los proyectos ha presentar, deben estar asociados a productos finales e intermedios, que tengan como objetivo prestar un servicio comunitario, tanto para su comercialización en el ámbito de acción geográfico de la universidad y en adecuación a los sectores de la  economía, a través de la creación de valor público, potenciando el empleo y apalancando los emprendimientos colectivos .</a:t>
            </a:r>
          </a:p>
          <a:p>
            <a:pPr algn="just"/>
            <a:r>
              <a:rPr lang="es-ES" sz="1400" dirty="0">
                <a:solidFill>
                  <a:srgbClr val="000000"/>
                </a:solidFill>
                <a:latin typeface="Century Gothic" panose="020B0502020202020204" pitchFamily="34" charset="0"/>
              </a:rPr>
              <a:t>Los formuladores proponentes considerarán las posibles fuentes de financiamiento, acompañamiento en el desarrollo del proyecto y la incubación o apoyo, de empresas que puedan masificar o desarrollar dicha solución, obteniendo un beneficio para el sector universitario.</a:t>
            </a:r>
          </a:p>
          <a:p>
            <a:r>
              <a:rPr lang="es-ES" sz="1400" dirty="0">
                <a:solidFill>
                  <a:srgbClr val="000000"/>
                </a:solidFill>
                <a:latin typeface="Century Gothic" panose="020B0502020202020204" pitchFamily="34" charset="0"/>
              </a:rPr>
              <a:t>Los Proyectos Socioproductivos a formular deben cumplir con el siguiente perfil:</a:t>
            </a:r>
          </a:p>
          <a:p>
            <a:endParaRPr lang="es-ES" sz="1400" dirty="0"/>
          </a:p>
        </p:txBody>
      </p:sp>
      <p:graphicFrame>
        <p:nvGraphicFramePr>
          <p:cNvPr id="7" name="Diagrama 6"/>
          <p:cNvGraphicFramePr/>
          <p:nvPr>
            <p:extLst>
              <p:ext uri="{D42A27DB-BD31-4B8C-83A1-F6EECF244321}">
                <p14:modId xmlns:p14="http://schemas.microsoft.com/office/powerpoint/2010/main" val="1340001800"/>
              </p:ext>
            </p:extLst>
          </p:nvPr>
        </p:nvGraphicFramePr>
        <p:xfrm>
          <a:off x="366972" y="4601071"/>
          <a:ext cx="8637239"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081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4" y="1052736"/>
            <a:ext cx="7957512" cy="4187952"/>
          </a:xfrm>
        </p:spPr>
        <p:txBody>
          <a:bodyPr>
            <a:normAutofit/>
          </a:bodyPr>
          <a:lstStyle/>
          <a:p>
            <a:pPr algn="just"/>
            <a:endParaRPr lang="es-ES" sz="2400" dirty="0"/>
          </a:p>
          <a:p>
            <a:pPr lvl="1" algn="just">
              <a:spcBef>
                <a:spcPts val="600"/>
              </a:spcBef>
              <a:spcAft>
                <a:spcPts val="600"/>
              </a:spcAft>
            </a:pPr>
            <a:r>
              <a:rPr lang="es-ES" sz="2600" b="1" dirty="0"/>
              <a:t>CONSECUENCIAS</a:t>
            </a:r>
            <a:endParaRPr lang="es-VE" sz="2600" b="1" dirty="0"/>
          </a:p>
          <a:p>
            <a:pPr lvl="1" algn="just">
              <a:spcBef>
                <a:spcPts val="600"/>
              </a:spcBef>
              <a:spcAft>
                <a:spcPts val="600"/>
              </a:spcAft>
            </a:pPr>
            <a:r>
              <a:rPr lang="es-VE" sz="2600" dirty="0"/>
              <a:t>Todos los recursos del POA 2023, son por acciones centralizadas 92, 93</a:t>
            </a:r>
          </a:p>
          <a:p>
            <a:pPr lvl="1" algn="just">
              <a:spcBef>
                <a:spcPts val="600"/>
              </a:spcBef>
              <a:spcAft>
                <a:spcPts val="600"/>
              </a:spcAft>
            </a:pPr>
            <a:r>
              <a:rPr lang="es-VE" sz="2600" dirty="0"/>
              <a:t>Esta nueva estructura afecta el sistema informático que soporta el Plan Operativo Institucional (SIREPOA), por lo que se están realizando los ajustes pertinentes para que esté habilitado en el mes de febrero </a:t>
            </a:r>
          </a:p>
          <a:p>
            <a:pPr lvl="1" algn="just">
              <a:spcBef>
                <a:spcPts val="600"/>
              </a:spcBef>
              <a:spcAft>
                <a:spcPts val="600"/>
              </a:spcAft>
            </a:pPr>
            <a:endParaRPr lang="es-VE" sz="2000" dirty="0"/>
          </a:p>
          <a:p>
            <a:pPr lvl="1" algn="just"/>
            <a:endParaRPr lang="es-VE" sz="2000" dirty="0"/>
          </a:p>
          <a:p>
            <a:pPr algn="just"/>
            <a:endParaRPr lang="es-VE" sz="2400" dirty="0"/>
          </a:p>
        </p:txBody>
      </p:sp>
    </p:spTree>
    <p:extLst>
      <p:ext uri="{BB962C8B-B14F-4D97-AF65-F5344CB8AC3E}">
        <p14:creationId xmlns:p14="http://schemas.microsoft.com/office/powerpoint/2010/main" val="2779233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183880" cy="1051560"/>
          </a:xfrm>
        </p:spPr>
        <p:txBody>
          <a:bodyPr/>
          <a:lstStyle/>
          <a:p>
            <a:r>
              <a:rPr lang="es-ES" dirty="0"/>
              <a:t>Preguntas y respuestas</a:t>
            </a:r>
          </a:p>
        </p:txBody>
      </p:sp>
      <p:sp>
        <p:nvSpPr>
          <p:cNvPr id="6" name="AutoShape 2" descr="Resultado de imagen para imagenes personas pensa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imagenes personas pensan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imagenes personas pensan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2448272" cy="30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2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2920" y="530352"/>
            <a:ext cx="8183880" cy="2754632"/>
          </a:xfrm>
        </p:spPr>
        <p:txBody>
          <a:bodyPr>
            <a:normAutofit lnSpcReduction="10000"/>
          </a:bodyPr>
          <a:lstStyle/>
          <a:p>
            <a:pPr marL="0" indent="0" algn="ctr">
              <a:buNone/>
            </a:pPr>
            <a:endParaRPr lang="es-E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0" indent="0" algn="ctr">
              <a:buNone/>
            </a:pPr>
            <a:endParaRPr lang="es-E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0" indent="0" algn="ctr">
              <a:buNone/>
            </a:pPr>
            <a:endParaRPr lang="es-E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0" indent="0" algn="ctr">
              <a:buNone/>
            </a:pPr>
            <a:r>
              <a:rPr lang="es-ES" sz="54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GRACIAS </a:t>
            </a: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3851920" y="5798125"/>
            <a:ext cx="1146131" cy="1059875"/>
          </a:xfrm>
          <a:prstGeom prst="rect">
            <a:avLst/>
          </a:prstGeom>
        </p:spPr>
      </p:pic>
      <p:sp>
        <p:nvSpPr>
          <p:cNvPr id="6" name="CuadroTexto 5"/>
          <p:cNvSpPr txBox="1"/>
          <p:nvPr/>
        </p:nvSpPr>
        <p:spPr>
          <a:xfrm>
            <a:off x="4860032" y="6175787"/>
            <a:ext cx="4899098" cy="584775"/>
          </a:xfrm>
          <a:prstGeom prst="rect">
            <a:avLst/>
          </a:prstGeom>
          <a:noFill/>
        </p:spPr>
        <p:txBody>
          <a:bodyPr wrap="none" rtlCol="0">
            <a:spAutoFit/>
          </a:bodyPr>
          <a:lstStyle/>
          <a:p>
            <a:r>
              <a:rPr lang="es-ES" b="1" dirty="0"/>
              <a:t>ula</a:t>
            </a:r>
            <a:r>
              <a:rPr lang="es-ES" sz="1400" b="1" dirty="0"/>
              <a:t> Plandes</a:t>
            </a:r>
          </a:p>
          <a:p>
            <a:r>
              <a:rPr lang="es-ES" sz="1400" b="1" dirty="0"/>
              <a:t>Dirección General de Planificación y Desarrollo</a:t>
            </a:r>
          </a:p>
        </p:txBody>
      </p:sp>
    </p:spTree>
    <p:extLst>
      <p:ext uri="{BB962C8B-B14F-4D97-AF65-F5344CB8AC3E}">
        <p14:creationId xmlns:p14="http://schemas.microsoft.com/office/powerpoint/2010/main" val="12123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67543" y="-26223"/>
            <a:ext cx="82089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0"/>
              </a:spcBef>
            </a:pPr>
            <a:endPar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algn="ctr" eaLnBrk="1" hangingPunct="1">
              <a:spcBef>
                <a:spcPct val="0"/>
              </a:spcBef>
            </a:pPr>
            <a:r>
              <a:rPr lang="en-US" sz="2400" dirty="0">
                <a:effectLst>
                  <a:outerShdw blurRad="53975" dist="22860" dir="5400000" algn="tl" rotWithShape="0">
                    <a:srgbClr val="000000">
                      <a:alpha val="55000"/>
                    </a:srgbClr>
                  </a:outerShdw>
                </a:effectLst>
                <a:latin typeface="+mj-lt"/>
                <a:ea typeface="+mj-ea"/>
                <a:cs typeface="+mj-cs"/>
              </a:rPr>
              <a:t>Dificultades encontradas </a:t>
            </a:r>
          </a:p>
          <a:p>
            <a:pPr algn="ctr" eaLnBrk="1" hangingPunct="1">
              <a:spcBef>
                <a:spcPct val="0"/>
              </a:spcBef>
            </a:pPr>
            <a:r>
              <a:rPr lang="en-US" sz="2400" dirty="0">
                <a:effectLst>
                  <a:outerShdw blurRad="53975" dist="22860" dir="5400000" algn="tl" rotWithShape="0">
                    <a:srgbClr val="000000">
                      <a:alpha val="55000"/>
                    </a:srgbClr>
                  </a:outerShdw>
                </a:effectLst>
                <a:latin typeface="+mj-lt"/>
                <a:ea typeface="+mj-ea"/>
                <a:cs typeface="+mj-cs"/>
              </a:rPr>
              <a:t>en la Memoria y Cuenta 2021</a:t>
            </a:r>
          </a:p>
          <a:p>
            <a:pPr eaLnBrk="1" hangingPunct="1">
              <a:spcBef>
                <a:spcPct val="0"/>
              </a:spcBef>
            </a:pPr>
            <a:endPar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5" name="4 Marcador de contenido"/>
          <p:cNvSpPr>
            <a:spLocks noGrp="1"/>
          </p:cNvSpPr>
          <p:nvPr>
            <p:ph idx="1"/>
          </p:nvPr>
        </p:nvSpPr>
        <p:spPr>
          <a:xfrm>
            <a:off x="600075" y="1124744"/>
            <a:ext cx="8183880" cy="5112568"/>
          </a:xfrm>
        </p:spPr>
        <p:txBody>
          <a:bodyPr>
            <a:normAutofit fontScale="77500" lnSpcReduction="20000"/>
          </a:bodyPr>
          <a:lstStyle/>
          <a:p>
            <a:endParaRPr lang="es-ES" sz="2100" dirty="0"/>
          </a:p>
          <a:p>
            <a:r>
              <a:rPr lang="es-ES" sz="2100" dirty="0"/>
              <a:t>Incumplimiento en las fechas de entrega</a:t>
            </a:r>
          </a:p>
          <a:p>
            <a:pPr marL="0" indent="0">
              <a:buNone/>
            </a:pPr>
            <a:endParaRPr lang="es-ES" sz="2100" dirty="0"/>
          </a:p>
          <a:p>
            <a:r>
              <a:rPr lang="es-ES" sz="2100" dirty="0"/>
              <a:t>Problemas graves de ortografía y redacción.</a:t>
            </a:r>
          </a:p>
          <a:p>
            <a:pPr marL="0" indent="0">
              <a:buNone/>
            </a:pPr>
            <a:endParaRPr lang="es-ES" sz="2100" dirty="0"/>
          </a:p>
          <a:p>
            <a:r>
              <a:rPr lang="es-ES" sz="2100" dirty="0"/>
              <a:t>Organigramas desactualizados.</a:t>
            </a:r>
          </a:p>
          <a:p>
            <a:endParaRPr lang="es-ES" sz="2100" dirty="0"/>
          </a:p>
          <a:p>
            <a:r>
              <a:rPr lang="es-ES" sz="2100" dirty="0"/>
              <a:t>Modificación de datos en el cuadro del SIREPOA (LOGROS).</a:t>
            </a:r>
          </a:p>
          <a:p>
            <a:pPr marL="0" indent="0">
              <a:buNone/>
            </a:pPr>
            <a:endParaRPr lang="es-ES" sz="2100" dirty="0"/>
          </a:p>
          <a:p>
            <a:r>
              <a:rPr lang="es-ES" sz="2100" dirty="0"/>
              <a:t>Algunos no utilizaron el formato Open office.</a:t>
            </a:r>
          </a:p>
          <a:p>
            <a:pPr marL="0" indent="0">
              <a:buNone/>
            </a:pPr>
            <a:endParaRPr lang="es-ES" sz="2100" dirty="0"/>
          </a:p>
          <a:p>
            <a:r>
              <a:rPr lang="es-ES" sz="2100" dirty="0"/>
              <a:t>El cuadro de metas sin vinculación financiera.</a:t>
            </a:r>
          </a:p>
          <a:p>
            <a:r>
              <a:rPr lang="es-ES" sz="2100" dirty="0"/>
              <a:t>No se registro datos en los cuadros presupuestarios y financieros</a:t>
            </a:r>
          </a:p>
          <a:p>
            <a:r>
              <a:rPr lang="es-ES" sz="2100" dirty="0"/>
              <a:t>El cuadro presupuestario y financiero sin comentarios (varias dependencias no registraron).</a:t>
            </a:r>
          </a:p>
          <a:p>
            <a:r>
              <a:rPr lang="es-ES" sz="2100" dirty="0"/>
              <a:t>Clonación de texto de Memorias y Cuentas anteriores. </a:t>
            </a:r>
          </a:p>
          <a:p>
            <a:endParaRPr lang="es-ES" sz="2400" dirty="0"/>
          </a:p>
        </p:txBody>
      </p:sp>
    </p:spTree>
    <p:extLst>
      <p:ext uri="{BB962C8B-B14F-4D97-AF65-F5344CB8AC3E}">
        <p14:creationId xmlns:p14="http://schemas.microsoft.com/office/powerpoint/2010/main" val="305227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404664"/>
            <a:ext cx="6589199" cy="1280890"/>
          </a:xfrm>
        </p:spPr>
        <p:txBody>
          <a:bodyPr>
            <a:normAutofit/>
          </a:bodyPr>
          <a:lstStyle/>
          <a:p>
            <a:r>
              <a:rPr lang="es-ES" sz="2800" dirty="0"/>
              <a:t>Observaciones Facultades y Núcleos</a:t>
            </a:r>
          </a:p>
        </p:txBody>
      </p:sp>
      <p:sp>
        <p:nvSpPr>
          <p:cNvPr id="3" name="Marcador de contenido 2"/>
          <p:cNvSpPr>
            <a:spLocks noGrp="1"/>
          </p:cNvSpPr>
          <p:nvPr>
            <p:ph idx="1"/>
          </p:nvPr>
        </p:nvSpPr>
        <p:spPr/>
        <p:txBody>
          <a:bodyPr/>
          <a:lstStyle/>
          <a:p>
            <a:endParaRPr lang="es-ES"/>
          </a:p>
        </p:txBody>
      </p:sp>
      <p:graphicFrame>
        <p:nvGraphicFramePr>
          <p:cNvPr id="5" name="Marcador de contenido 3"/>
          <p:cNvGraphicFramePr>
            <a:graphicFrameLocks/>
          </p:cNvGraphicFramePr>
          <p:nvPr>
            <p:extLst>
              <p:ext uri="{D42A27DB-BD31-4B8C-83A1-F6EECF244321}">
                <p14:modId xmlns:p14="http://schemas.microsoft.com/office/powerpoint/2010/main" val="1784191907"/>
              </p:ext>
            </p:extLst>
          </p:nvPr>
        </p:nvGraphicFramePr>
        <p:xfrm>
          <a:off x="755578" y="1412775"/>
          <a:ext cx="8064895" cy="5347183"/>
        </p:xfrm>
        <a:graphic>
          <a:graphicData uri="http://schemas.openxmlformats.org/drawingml/2006/table">
            <a:tbl>
              <a:tblPr>
                <a:tableStyleId>{5C22544A-7EE6-4342-B048-85BDC9FD1C3A}</a:tableStyleId>
              </a:tblPr>
              <a:tblGrid>
                <a:gridCol w="1777768">
                  <a:extLst>
                    <a:ext uri="{9D8B030D-6E8A-4147-A177-3AD203B41FA5}">
                      <a16:colId xmlns="" xmlns:a16="http://schemas.microsoft.com/office/drawing/2014/main" val="20000"/>
                    </a:ext>
                  </a:extLst>
                </a:gridCol>
                <a:gridCol w="487060">
                  <a:extLst>
                    <a:ext uri="{9D8B030D-6E8A-4147-A177-3AD203B41FA5}">
                      <a16:colId xmlns="" xmlns:a16="http://schemas.microsoft.com/office/drawing/2014/main" val="20001"/>
                    </a:ext>
                  </a:extLst>
                </a:gridCol>
                <a:gridCol w="641294">
                  <a:extLst>
                    <a:ext uri="{9D8B030D-6E8A-4147-A177-3AD203B41FA5}">
                      <a16:colId xmlns="" xmlns:a16="http://schemas.microsoft.com/office/drawing/2014/main" val="20002"/>
                    </a:ext>
                  </a:extLst>
                </a:gridCol>
                <a:gridCol w="957884">
                  <a:extLst>
                    <a:ext uri="{9D8B030D-6E8A-4147-A177-3AD203B41FA5}">
                      <a16:colId xmlns="" xmlns:a16="http://schemas.microsoft.com/office/drawing/2014/main" val="20003"/>
                    </a:ext>
                  </a:extLst>
                </a:gridCol>
                <a:gridCol w="641294">
                  <a:extLst>
                    <a:ext uri="{9D8B030D-6E8A-4147-A177-3AD203B41FA5}">
                      <a16:colId xmlns="" xmlns:a16="http://schemas.microsoft.com/office/drawing/2014/main" val="20004"/>
                    </a:ext>
                  </a:extLst>
                </a:gridCol>
                <a:gridCol w="1138502">
                  <a:extLst>
                    <a:ext uri="{9D8B030D-6E8A-4147-A177-3AD203B41FA5}">
                      <a16:colId xmlns="" xmlns:a16="http://schemas.microsoft.com/office/drawing/2014/main" val="20005"/>
                    </a:ext>
                  </a:extLst>
                </a:gridCol>
                <a:gridCol w="487060">
                  <a:extLst>
                    <a:ext uri="{9D8B030D-6E8A-4147-A177-3AD203B41FA5}">
                      <a16:colId xmlns="" xmlns:a16="http://schemas.microsoft.com/office/drawing/2014/main" val="20006"/>
                    </a:ext>
                  </a:extLst>
                </a:gridCol>
                <a:gridCol w="651442">
                  <a:extLst>
                    <a:ext uri="{9D8B030D-6E8A-4147-A177-3AD203B41FA5}">
                      <a16:colId xmlns="" xmlns:a16="http://schemas.microsoft.com/office/drawing/2014/main" val="20007"/>
                    </a:ext>
                  </a:extLst>
                </a:gridCol>
                <a:gridCol w="1282591">
                  <a:extLst>
                    <a:ext uri="{9D8B030D-6E8A-4147-A177-3AD203B41FA5}">
                      <a16:colId xmlns="" xmlns:a16="http://schemas.microsoft.com/office/drawing/2014/main" val="20008"/>
                    </a:ext>
                  </a:extLst>
                </a:gridCol>
              </a:tblGrid>
              <a:tr h="564073">
                <a:tc>
                  <a:txBody>
                    <a:bodyPr/>
                    <a:lstStyle/>
                    <a:p>
                      <a:pPr algn="ctr" fontAlgn="ctr"/>
                      <a:r>
                        <a:rPr lang="es-ES" sz="800" b="1" u="none" strike="noStrike" dirty="0">
                          <a:effectLst/>
                        </a:rPr>
                        <a:t>DEPENDENCIAS</a:t>
                      </a:r>
                      <a:endParaRPr lang="es-ES" sz="800" b="1" i="0" u="none" strike="noStrike" dirty="0">
                        <a:solidFill>
                          <a:srgbClr val="000000"/>
                        </a:solidFill>
                        <a:effectLst/>
                        <a:latin typeface="Calibri" panose="020F050202020403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b="1" u="none" strike="noStrike" dirty="0">
                          <a:effectLst/>
                        </a:rPr>
                        <a:t>NO REPORTÓ</a:t>
                      </a:r>
                      <a:endParaRPr lang="es-ES" sz="800" b="1"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b="1" u="none" strike="noStrike" dirty="0">
                          <a:effectLst/>
                        </a:rPr>
                        <a:t>SIN ORGANIGRAMA</a:t>
                      </a:r>
                      <a:endParaRPr lang="es-ES" sz="800" b="1"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b="1" u="none" strike="noStrike" dirty="0">
                          <a:effectLst/>
                        </a:rPr>
                        <a:t>SIN MISIÓN-VISIÓN Y/O FUNCIONES</a:t>
                      </a:r>
                      <a:endParaRPr lang="es-ES" sz="800" b="1"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b="1" u="none" strike="noStrike">
                          <a:effectLst/>
                        </a:rPr>
                        <a:t>SIN CUADROS INDICADORES</a:t>
                      </a:r>
                      <a:endParaRPr lang="es-ES" sz="800" b="1" i="0" u="none" strike="noStrike">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b="1" u="none" strike="noStrike" dirty="0">
                          <a:effectLst/>
                        </a:rPr>
                        <a:t>SIN CUADROS PRESUPUESTO</a:t>
                      </a:r>
                      <a:endParaRPr lang="es-ES" sz="800" b="1"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b="1" u="none" strike="noStrike" dirty="0">
                          <a:effectLst/>
                        </a:rPr>
                        <a:t>Cero (0) en Metas Programadas</a:t>
                      </a:r>
                      <a:endParaRPr lang="es-ES" sz="800" b="1"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b="1" u="none" strike="noStrike" dirty="0">
                          <a:effectLst/>
                        </a:rPr>
                        <a:t>ERRORES ORTOGRÁFICOS</a:t>
                      </a:r>
                      <a:endParaRPr lang="es-ES" sz="800" b="1"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800" b="1" u="none" strike="noStrike" dirty="0">
                          <a:effectLst/>
                        </a:rPr>
                        <a:t>Observación</a:t>
                      </a:r>
                      <a:endParaRPr lang="es-ES" sz="800" b="1" i="0" u="none" strike="noStrike" dirty="0">
                        <a:solidFill>
                          <a:srgbClr val="000000"/>
                        </a:solidFill>
                        <a:effectLst/>
                        <a:latin typeface="Calibri" panose="020F050202020403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66638">
                <a:tc>
                  <a:txBody>
                    <a:bodyPr/>
                    <a:lstStyle/>
                    <a:p>
                      <a:pPr algn="l" fontAlgn="ctr"/>
                      <a:r>
                        <a:rPr lang="es-ES" sz="800" u="none" strike="noStrike" dirty="0">
                          <a:effectLst/>
                        </a:rPr>
                        <a:t>Cs. Jurídicas y Políticas</a:t>
                      </a:r>
                      <a:endParaRPr lang="es-ES" sz="800" b="0" i="0" u="none" strike="noStrike" dirty="0">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ES" sz="800" b="0" i="0" u="none" strike="noStrike" dirty="0">
                        <a:solidFill>
                          <a:srgbClr val="FF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66638">
                <a:tc>
                  <a:txBody>
                    <a:bodyPr/>
                    <a:lstStyle/>
                    <a:p>
                      <a:pPr algn="l" fontAlgn="ctr"/>
                      <a:r>
                        <a:rPr lang="es-ES" sz="800" u="none" strike="noStrike">
                          <a:effectLst/>
                        </a:rPr>
                        <a:t> Medicina</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ES" sz="800" b="0" i="0" u="none" strike="noStrike" dirty="0">
                        <a:solidFill>
                          <a:srgbClr val="FF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r>
                        <a:rPr lang="es-ES" sz="800" u="none" strike="noStrike" dirty="0">
                          <a:solidFill>
                            <a:srgbClr val="FF0000"/>
                          </a:solidFill>
                          <a:effectLst/>
                        </a:rPr>
                        <a:t>no reportó</a:t>
                      </a:r>
                      <a:r>
                        <a:rPr lang="es-ES" sz="800" u="none" strike="noStrike" baseline="0" dirty="0">
                          <a:solidFill>
                            <a:srgbClr val="FF0000"/>
                          </a:solidFill>
                          <a:effectLst/>
                        </a:rPr>
                        <a:t> </a:t>
                      </a:r>
                      <a:r>
                        <a:rPr lang="es-ES" sz="800" u="none" strike="noStrike" dirty="0" err="1">
                          <a:solidFill>
                            <a:srgbClr val="FF0000"/>
                          </a:solidFill>
                          <a:effectLst/>
                        </a:rPr>
                        <a:t>matrcula</a:t>
                      </a:r>
                      <a:r>
                        <a:rPr lang="es-ES" sz="800" u="none" strike="noStrike" dirty="0">
                          <a:solidFill>
                            <a:srgbClr val="FF0000"/>
                          </a:solidFill>
                          <a:effectLst/>
                        </a:rPr>
                        <a:t> en prosecución y </a:t>
                      </a:r>
                      <a:r>
                        <a:rPr lang="es-ES" sz="800" u="none" strike="noStrike" dirty="0" err="1">
                          <a:solidFill>
                            <a:srgbClr val="FF0000"/>
                          </a:solidFill>
                          <a:effectLst/>
                        </a:rPr>
                        <a:t>pasantias</a:t>
                      </a:r>
                      <a:endParaRPr lang="es-ES" sz="800" b="0" i="0" u="none" strike="noStrike" dirty="0">
                        <a:solidFill>
                          <a:srgbClr val="FF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564073">
                <a:tc>
                  <a:txBody>
                    <a:bodyPr/>
                    <a:lstStyle/>
                    <a:p>
                      <a:pPr algn="l" fontAlgn="ctr"/>
                      <a:r>
                        <a:rPr lang="es-ES" sz="800" u="none" strike="noStrike">
                          <a:effectLst/>
                        </a:rPr>
                        <a:t>Farmacia y Bioanálisis</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reporta solo funciones del decanato, muchas metas programadas y ejecutas en 0</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10553">
                <a:tc>
                  <a:txBody>
                    <a:bodyPr/>
                    <a:lstStyle/>
                    <a:p>
                      <a:pPr algn="l" fontAlgn="ctr"/>
                      <a:r>
                        <a:rPr lang="es-ES" sz="800" u="none" strike="noStrike">
                          <a:effectLst/>
                        </a:rPr>
                        <a:t>Odontología</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ES" sz="800" b="0" i="0" u="none" strike="noStrike" dirty="0">
                        <a:solidFill>
                          <a:srgbClr val="FF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X INGRESOS</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no reportaron ninguna acción ejecutada</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24948">
                <a:tc>
                  <a:txBody>
                    <a:bodyPr/>
                    <a:lstStyle/>
                    <a:p>
                      <a:pPr algn="l" fontAlgn="ctr"/>
                      <a:r>
                        <a:rPr lang="es-ES" sz="800" u="none" strike="noStrike" dirty="0">
                          <a:effectLst/>
                        </a:rPr>
                        <a:t> Ingeniería</a:t>
                      </a:r>
                      <a:endParaRPr lang="es-ES" sz="800" b="0" i="0" u="none" strike="noStrike" dirty="0">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 funciones</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Xingresos</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los cuadros de indicadores con 0 programado y ejecutado</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166638">
                <a:tc>
                  <a:txBody>
                    <a:bodyPr/>
                    <a:lstStyle/>
                    <a:p>
                      <a:pPr algn="l" fontAlgn="ctr"/>
                      <a:r>
                        <a:rPr lang="es-ES" sz="800" u="none" strike="noStrike">
                          <a:effectLst/>
                        </a:rPr>
                        <a:t>Cs. Forestales y Ambientales</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s-ES" sz="800" u="none" strike="noStrike" dirty="0">
                          <a:effectLst/>
                        </a:rPr>
                        <a:t> X Ingresos y Egresos</a:t>
                      </a:r>
                      <a:endParaRPr lang="es-ES" sz="800" b="0" i="0" u="none" strike="noStrike" dirty="0">
                        <a:solidFill>
                          <a:srgbClr val="000000"/>
                        </a:solidFill>
                        <a:effectLst/>
                        <a:latin typeface="Arial" panose="020B0604020202020204" pitchFamily="34" charset="0"/>
                      </a:endParaRPr>
                    </a:p>
                    <a:p>
                      <a:pPr algn="l" fontAlgn="b"/>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66638">
                <a:tc>
                  <a:txBody>
                    <a:bodyPr/>
                    <a:lstStyle/>
                    <a:p>
                      <a:pPr algn="l" fontAlgn="ctr"/>
                      <a:r>
                        <a:rPr lang="es-ES" sz="800" u="none" strike="noStrike">
                          <a:effectLst/>
                        </a:rPr>
                        <a:t>Humanidades y Educación</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ES" sz="800" b="0" i="0" u="none" strike="noStrike" dirty="0">
                        <a:solidFill>
                          <a:srgbClr val="FF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 creación</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X Ingresos y Egresos</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r>
                        <a:rPr lang="es-ES" sz="800" u="none" strike="noStrike" dirty="0">
                          <a:solidFill>
                            <a:srgbClr val="FF0000"/>
                          </a:solidFill>
                          <a:effectLst/>
                        </a:rPr>
                        <a:t>no reportó</a:t>
                      </a:r>
                      <a:r>
                        <a:rPr lang="es-ES" sz="800" u="none" strike="noStrike" baseline="0" dirty="0">
                          <a:solidFill>
                            <a:srgbClr val="FF0000"/>
                          </a:solidFill>
                          <a:effectLst/>
                        </a:rPr>
                        <a:t>  </a:t>
                      </a:r>
                      <a:r>
                        <a:rPr lang="es-ES" sz="800" u="none" strike="noStrike" dirty="0">
                          <a:solidFill>
                            <a:srgbClr val="FF0000"/>
                          </a:solidFill>
                          <a:effectLst/>
                        </a:rPr>
                        <a:t>matricula en prosecución (</a:t>
                      </a:r>
                      <a:r>
                        <a:rPr lang="es-ES" sz="800" u="none" strike="noStrike" dirty="0" err="1">
                          <a:solidFill>
                            <a:srgbClr val="FF0000"/>
                          </a:solidFill>
                          <a:effectLst/>
                        </a:rPr>
                        <a:t>filosofiía</a:t>
                      </a:r>
                      <a:r>
                        <a:rPr lang="es-ES" sz="800" u="none" strike="noStrike" dirty="0">
                          <a:solidFill>
                            <a:srgbClr val="FF0000"/>
                          </a:solidFill>
                          <a:effectLst/>
                        </a:rPr>
                        <a:t>)</a:t>
                      </a:r>
                      <a:endParaRPr lang="es-ES" sz="800" b="0" i="0" u="none" strike="noStrike" dirty="0">
                        <a:solidFill>
                          <a:srgbClr val="FF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424948">
                <a:tc>
                  <a:txBody>
                    <a:bodyPr/>
                    <a:lstStyle/>
                    <a:p>
                      <a:pPr algn="l" fontAlgn="ctr"/>
                      <a:r>
                        <a:rPr lang="es-ES" sz="800" u="none" strike="noStrike">
                          <a:effectLst/>
                        </a:rPr>
                        <a:t>Cs. Económicas y  Sociales</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muchas metas programadas y ejecutas en 0</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166638">
                <a:tc>
                  <a:txBody>
                    <a:bodyPr/>
                    <a:lstStyle/>
                    <a:p>
                      <a:pPr algn="l" fontAlgn="ctr"/>
                      <a:r>
                        <a:rPr lang="es-ES" sz="800" u="none" strike="noStrike">
                          <a:effectLst/>
                        </a:rPr>
                        <a:t>Ciencias  </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dirty="0">
                          <a:effectLst/>
                        </a:rPr>
                        <a:t>X</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424948">
                <a:tc>
                  <a:txBody>
                    <a:bodyPr/>
                    <a:lstStyle/>
                    <a:p>
                      <a:pPr algn="l" fontAlgn="ctr"/>
                      <a:r>
                        <a:rPr lang="es-ES" sz="800" u="none" strike="noStrike">
                          <a:effectLst/>
                        </a:rPr>
                        <a:t>Arquitectura y Diseño</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muchas metas programadas y ejecutas en 0</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166638">
                <a:tc>
                  <a:txBody>
                    <a:bodyPr/>
                    <a:lstStyle/>
                    <a:p>
                      <a:pPr algn="l" fontAlgn="ctr"/>
                      <a:r>
                        <a:rPr lang="es-ES" sz="800" u="none" strike="noStrike">
                          <a:effectLst/>
                        </a:rPr>
                        <a:t>Arte</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funciones confusas</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564073">
                <a:tc>
                  <a:txBody>
                    <a:bodyPr/>
                    <a:lstStyle/>
                    <a:p>
                      <a:pPr algn="l" fontAlgn="ctr"/>
                      <a:r>
                        <a:rPr lang="es-ES" sz="800" u="none" strike="noStrike">
                          <a:effectLst/>
                        </a:rPr>
                        <a:t>Núcleo Univ. Rafael Rangel</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dirty="0">
                          <a:effectLst/>
                        </a:rPr>
                        <a:t> </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 sin funciones</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muchas metas programadas y ejecutas en 0, confusión productos-metas</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285823">
                <a:tc>
                  <a:txBody>
                    <a:bodyPr/>
                    <a:lstStyle/>
                    <a:p>
                      <a:pPr algn="l" fontAlgn="ctr"/>
                      <a:r>
                        <a:rPr lang="es-ES" sz="800" u="none" strike="noStrike">
                          <a:effectLst/>
                        </a:rPr>
                        <a:t>Núcleo Univ. Dr. Pedro Rincón Gutiérrez</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 ngresos</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00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166638">
                <a:tc>
                  <a:txBody>
                    <a:bodyPr/>
                    <a:lstStyle/>
                    <a:p>
                      <a:pPr algn="l" fontAlgn="ctr"/>
                      <a:r>
                        <a:rPr lang="es-ES" sz="800" u="none" strike="noStrike">
                          <a:effectLst/>
                        </a:rPr>
                        <a:t>Núcleo Alberto Adriani</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dirty="0">
                          <a:effectLst/>
                        </a:rPr>
                        <a:t>X</a:t>
                      </a:r>
                      <a:endParaRPr lang="es-ES" sz="800" b="0" i="0" u="none" strike="noStrike" dirty="0">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dirty="0">
                          <a:effectLst/>
                        </a:rPr>
                        <a:t> </a:t>
                      </a:r>
                      <a:endParaRPr lang="es-ES" sz="800" b="0" i="0" u="none" strike="noStrike" dirty="0">
                        <a:solidFill>
                          <a:srgbClr val="FF0000"/>
                        </a:solidFill>
                        <a:effectLst/>
                        <a:latin typeface="Calibri" panose="020F050202020403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312408">
                <a:tc>
                  <a:txBody>
                    <a:bodyPr/>
                    <a:lstStyle/>
                    <a:p>
                      <a:pPr algn="l" fontAlgn="ctr"/>
                      <a:r>
                        <a:rPr lang="es-ES" sz="800" u="none" strike="noStrike">
                          <a:effectLst/>
                        </a:rPr>
                        <a:t>Núcleo del Valle del Mocotíes</a:t>
                      </a:r>
                      <a:endParaRPr lang="es-ES" sz="800" b="0" i="0" u="none" strike="noStrike">
                        <a:solidFill>
                          <a:srgbClr val="000000"/>
                        </a:solidFill>
                        <a:effectLst/>
                        <a:latin typeface="Arial" panose="020B0604020202020204" pitchFamily="34" charset="0"/>
                      </a:endParaRPr>
                    </a:p>
                  </a:txBody>
                  <a:tcPr marL="4978" marR="4978" marT="4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ES" sz="800" b="0" i="0" u="none" strike="noStrike" dirty="0">
                        <a:solidFill>
                          <a:srgbClr val="FF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X</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X Ingresos y Egresos</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u="none" strike="noStrike">
                          <a:effectLst/>
                        </a:rPr>
                        <a:t> </a:t>
                      </a:r>
                      <a:endParaRPr lang="es-ES" sz="800" b="0" i="0" u="none" strike="noStrike">
                        <a:solidFill>
                          <a:srgbClr val="000000"/>
                        </a:solidFill>
                        <a:effectLst/>
                        <a:latin typeface="Arial" panose="020B0604020202020204" pitchFamily="34" charset="0"/>
                      </a:endParaRP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ES" sz="800" b="0" i="0" u="none" strike="noStrike" dirty="0">
                          <a:solidFill>
                            <a:srgbClr val="000000"/>
                          </a:solidFill>
                          <a:effectLst/>
                          <a:latin typeface="Calibri" panose="020F0502020204030204" pitchFamily="34" charset="0"/>
                        </a:rPr>
                        <a:t> </a:t>
                      </a:r>
                      <a:r>
                        <a:rPr lang="es-ES" sz="800" u="none" strike="noStrike" dirty="0">
                          <a:solidFill>
                            <a:srgbClr val="FF0000"/>
                          </a:solidFill>
                          <a:effectLst/>
                        </a:rPr>
                        <a:t>no reportó</a:t>
                      </a:r>
                      <a:r>
                        <a:rPr lang="es-ES" sz="800" u="none" strike="noStrike" baseline="0" dirty="0">
                          <a:solidFill>
                            <a:srgbClr val="FF0000"/>
                          </a:solidFill>
                          <a:effectLst/>
                        </a:rPr>
                        <a:t>  </a:t>
                      </a:r>
                      <a:r>
                        <a:rPr lang="es-ES" sz="800" b="0" i="0" u="none" strike="noStrike" dirty="0">
                          <a:solidFill>
                            <a:srgbClr val="FF0000"/>
                          </a:solidFill>
                          <a:effectLst/>
                          <a:latin typeface="Calibri" panose="020F0502020204030204" pitchFamily="34" charset="0"/>
                        </a:rPr>
                        <a:t>Matricula en prosecución (todas las carreras)</a:t>
                      </a:r>
                    </a:p>
                  </a:txBody>
                  <a:tcPr marL="4978" marR="4978" marT="49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205012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32656"/>
            <a:ext cx="7884368" cy="504056"/>
          </a:xfrm>
        </p:spPr>
        <p:txBody>
          <a:bodyPr>
            <a:noAutofit/>
          </a:bodyPr>
          <a:lstStyle/>
          <a:p>
            <a:r>
              <a:rPr lang="es-ES" sz="2400" dirty="0"/>
              <a:t>Observaciones Dependencias Administrativas</a:t>
            </a:r>
          </a:p>
        </p:txBody>
      </p:sp>
      <p:sp>
        <p:nvSpPr>
          <p:cNvPr id="3" name="Marcador de contenido 2"/>
          <p:cNvSpPr>
            <a:spLocks noGrp="1"/>
          </p:cNvSpPr>
          <p:nvPr>
            <p:ph idx="1"/>
          </p:nvPr>
        </p:nvSpPr>
        <p:spPr/>
        <p:txBody>
          <a:bodyPr/>
          <a:lstStyle/>
          <a:p>
            <a:endParaRPr lang="es-ES"/>
          </a:p>
        </p:txBody>
      </p:sp>
      <p:graphicFrame>
        <p:nvGraphicFramePr>
          <p:cNvPr id="5" name="Marcador de contenido 5"/>
          <p:cNvGraphicFramePr>
            <a:graphicFrameLocks/>
          </p:cNvGraphicFramePr>
          <p:nvPr>
            <p:extLst>
              <p:ext uri="{D42A27DB-BD31-4B8C-83A1-F6EECF244321}">
                <p14:modId xmlns:p14="http://schemas.microsoft.com/office/powerpoint/2010/main" val="1072156053"/>
              </p:ext>
            </p:extLst>
          </p:nvPr>
        </p:nvGraphicFramePr>
        <p:xfrm>
          <a:off x="827584" y="980728"/>
          <a:ext cx="8208913" cy="5791154"/>
        </p:xfrm>
        <a:graphic>
          <a:graphicData uri="http://schemas.openxmlformats.org/drawingml/2006/table">
            <a:tbl>
              <a:tblPr>
                <a:tableStyleId>{5C22544A-7EE6-4342-B048-85BDC9FD1C3A}</a:tableStyleId>
              </a:tblPr>
              <a:tblGrid>
                <a:gridCol w="2715354">
                  <a:extLst>
                    <a:ext uri="{9D8B030D-6E8A-4147-A177-3AD203B41FA5}">
                      <a16:colId xmlns="" xmlns:a16="http://schemas.microsoft.com/office/drawing/2014/main" val="20000"/>
                    </a:ext>
                  </a:extLst>
                </a:gridCol>
                <a:gridCol w="444177">
                  <a:extLst>
                    <a:ext uri="{9D8B030D-6E8A-4147-A177-3AD203B41FA5}">
                      <a16:colId xmlns="" xmlns:a16="http://schemas.microsoft.com/office/drawing/2014/main" val="20001"/>
                    </a:ext>
                  </a:extLst>
                </a:gridCol>
                <a:gridCol w="662076">
                  <a:extLst>
                    <a:ext uri="{9D8B030D-6E8A-4147-A177-3AD203B41FA5}">
                      <a16:colId xmlns="" xmlns:a16="http://schemas.microsoft.com/office/drawing/2014/main" val="20002"/>
                    </a:ext>
                  </a:extLst>
                </a:gridCol>
                <a:gridCol w="771027">
                  <a:extLst>
                    <a:ext uri="{9D8B030D-6E8A-4147-A177-3AD203B41FA5}">
                      <a16:colId xmlns="" xmlns:a16="http://schemas.microsoft.com/office/drawing/2014/main" val="20003"/>
                    </a:ext>
                  </a:extLst>
                </a:gridCol>
                <a:gridCol w="678838">
                  <a:extLst>
                    <a:ext uri="{9D8B030D-6E8A-4147-A177-3AD203B41FA5}">
                      <a16:colId xmlns="" xmlns:a16="http://schemas.microsoft.com/office/drawing/2014/main" val="20004"/>
                    </a:ext>
                  </a:extLst>
                </a:gridCol>
                <a:gridCol w="622268">
                  <a:extLst>
                    <a:ext uri="{9D8B030D-6E8A-4147-A177-3AD203B41FA5}">
                      <a16:colId xmlns="" xmlns:a16="http://schemas.microsoft.com/office/drawing/2014/main" val="20005"/>
                    </a:ext>
                  </a:extLst>
                </a:gridCol>
                <a:gridCol w="620173">
                  <a:extLst>
                    <a:ext uri="{9D8B030D-6E8A-4147-A177-3AD203B41FA5}">
                      <a16:colId xmlns="" xmlns:a16="http://schemas.microsoft.com/office/drawing/2014/main" val="20006"/>
                    </a:ext>
                  </a:extLst>
                </a:gridCol>
                <a:gridCol w="697696">
                  <a:extLst>
                    <a:ext uri="{9D8B030D-6E8A-4147-A177-3AD203B41FA5}">
                      <a16:colId xmlns="" xmlns:a16="http://schemas.microsoft.com/office/drawing/2014/main" val="20007"/>
                    </a:ext>
                  </a:extLst>
                </a:gridCol>
                <a:gridCol w="997304">
                  <a:extLst>
                    <a:ext uri="{9D8B030D-6E8A-4147-A177-3AD203B41FA5}">
                      <a16:colId xmlns="" xmlns:a16="http://schemas.microsoft.com/office/drawing/2014/main" val="20008"/>
                    </a:ext>
                  </a:extLst>
                </a:gridCol>
              </a:tblGrid>
              <a:tr h="182361">
                <a:tc>
                  <a:txBody>
                    <a:bodyPr/>
                    <a:lstStyle/>
                    <a:p>
                      <a:pPr algn="ctr" fontAlgn="ctr"/>
                      <a:r>
                        <a:rPr lang="es-ES" sz="600" b="1" u="none" strike="noStrike" dirty="0">
                          <a:effectLst/>
                        </a:rPr>
                        <a:t>DEPENDENCIAS</a:t>
                      </a:r>
                      <a:endParaRPr lang="es-ES" sz="600" b="1" i="0" u="none" strike="noStrike" dirty="0">
                        <a:solidFill>
                          <a:srgbClr val="000000"/>
                        </a:solidFill>
                        <a:effectLst/>
                        <a:latin typeface="Calibri" panose="020F050202020403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b="1" u="none" strike="noStrike">
                          <a:effectLst/>
                        </a:rPr>
                        <a:t>NO REPORTÓ</a:t>
                      </a:r>
                      <a:endParaRPr lang="es-ES" sz="500" b="1"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b="1" u="none" strike="noStrike">
                          <a:effectLst/>
                        </a:rPr>
                        <a:t>SIN ORGANIGRAMA</a:t>
                      </a:r>
                      <a:endParaRPr lang="es-ES" sz="500" b="1"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b="1" u="none" strike="noStrike">
                          <a:effectLst/>
                        </a:rPr>
                        <a:t>SIN MISIÓN-VISIÓN Y/O FUNCIONES</a:t>
                      </a:r>
                      <a:endParaRPr lang="es-ES" sz="500" b="1"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b="1" u="none" strike="noStrike">
                          <a:effectLst/>
                        </a:rPr>
                        <a:t>SIN CUADROS INDICADORES</a:t>
                      </a:r>
                      <a:endParaRPr lang="es-ES" sz="500" b="1"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b="1" u="none" strike="noStrike">
                          <a:effectLst/>
                        </a:rPr>
                        <a:t>SIN CUADROS PRESUPUESTO</a:t>
                      </a:r>
                      <a:endParaRPr lang="es-ES" sz="500" b="1"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b="1" u="none" strike="noStrike">
                          <a:effectLst/>
                        </a:rPr>
                        <a:t>Cero (0) en Metas Programadas</a:t>
                      </a:r>
                      <a:endParaRPr lang="es-ES" sz="500" b="1"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b="1" u="none" strike="noStrike">
                          <a:effectLst/>
                        </a:rPr>
                        <a:t>ERRORES ORTOGRÁFICOS</a:t>
                      </a:r>
                      <a:endParaRPr lang="es-ES" sz="500" b="1"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500" b="1" u="none" strike="noStrike">
                          <a:effectLst/>
                        </a:rPr>
                        <a:t>Observación</a:t>
                      </a:r>
                      <a:endParaRPr lang="es-ES" sz="500" b="1" i="0" u="none" strike="noStrike">
                        <a:solidFill>
                          <a:srgbClr val="000000"/>
                        </a:solidFill>
                        <a:effectLst/>
                        <a:latin typeface="Calibri" panose="020F050202020403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86485">
                <a:tc>
                  <a:txBody>
                    <a:bodyPr/>
                    <a:lstStyle/>
                    <a:p>
                      <a:pPr algn="l" fontAlgn="b"/>
                      <a:r>
                        <a:rPr lang="es-ES" sz="600" b="1" u="none" strike="noStrike" dirty="0">
                          <a:effectLst/>
                        </a:rPr>
                        <a:t>CONSEJO UNIVERSITARIO</a:t>
                      </a:r>
                      <a:endParaRPr lang="es-ES" sz="600" b="1"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b="1" u="none" strike="noStrike">
                          <a:effectLst/>
                        </a:rPr>
                        <a:t>X</a:t>
                      </a:r>
                      <a:endParaRPr lang="es-ES" sz="600" b="1"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b="1" u="none" strike="noStrike" dirty="0">
                          <a:effectLst/>
                        </a:rPr>
                        <a:t> </a:t>
                      </a:r>
                      <a:endParaRPr lang="es-ES" sz="600" b="1"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b="1" u="none" strike="noStrike">
                          <a:effectLst/>
                        </a:rPr>
                        <a:t> </a:t>
                      </a:r>
                      <a:endParaRPr lang="es-ES" sz="600" b="1"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b="1" u="none" strike="noStrike" dirty="0">
                          <a:effectLst/>
                        </a:rPr>
                        <a:t> </a:t>
                      </a:r>
                      <a:endParaRPr lang="es-ES" sz="600" b="1"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b="1" u="none" strike="noStrike" dirty="0">
                          <a:effectLst/>
                        </a:rPr>
                        <a:t> </a:t>
                      </a:r>
                      <a:endParaRPr lang="es-ES" sz="600" b="1"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b="1" u="none" strike="noStrike">
                          <a:effectLst/>
                        </a:rPr>
                        <a:t> </a:t>
                      </a:r>
                      <a:endParaRPr lang="es-ES" sz="600" b="1"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b="1" u="none" strike="noStrike">
                          <a:effectLst/>
                        </a:rPr>
                        <a:t> </a:t>
                      </a:r>
                      <a:endParaRPr lang="es-ES" sz="600" b="1"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b="1" u="none" strike="noStrike" dirty="0">
                          <a:effectLst/>
                        </a:rPr>
                        <a:t> </a:t>
                      </a:r>
                      <a:endParaRPr lang="es-ES" sz="500" b="1"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6485">
                <a:tc>
                  <a:txBody>
                    <a:bodyPr/>
                    <a:lstStyle/>
                    <a:p>
                      <a:pPr algn="just" fontAlgn="ctr"/>
                      <a:r>
                        <a:rPr lang="es-ES" sz="600" u="none" strike="noStrike">
                          <a:effectLst/>
                        </a:rPr>
                        <a:t>Unidad de Auditoría Interna</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MÍNIMA ACTIVIDAD</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86485">
                <a:tc>
                  <a:txBody>
                    <a:bodyPr/>
                    <a:lstStyle/>
                    <a:p>
                      <a:pPr algn="just" fontAlgn="ctr"/>
                      <a:r>
                        <a:rPr lang="es-ES" sz="600" u="none" strike="noStrike" dirty="0">
                          <a:effectLst/>
                        </a:rPr>
                        <a:t>Oficina de Atención al Ciudadano</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86485">
                <a:tc>
                  <a:txBody>
                    <a:bodyPr/>
                    <a:lstStyle/>
                    <a:p>
                      <a:pPr algn="just" fontAlgn="ctr"/>
                      <a:r>
                        <a:rPr lang="es-ES" sz="600" u="none" strike="noStrike">
                          <a:effectLst/>
                        </a:rPr>
                        <a:t>Comisión Electoral</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 nada</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86485">
                <a:tc>
                  <a:txBody>
                    <a:bodyPr/>
                    <a:lstStyle/>
                    <a:p>
                      <a:pPr algn="just" fontAlgn="ctr"/>
                      <a:r>
                        <a:rPr lang="es-ES" sz="600" u="none" strike="noStrike">
                          <a:effectLst/>
                        </a:rPr>
                        <a:t>Consejo de Apelaciones</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86485">
                <a:tc>
                  <a:txBody>
                    <a:bodyPr/>
                    <a:lstStyle/>
                    <a:p>
                      <a:pPr algn="l" fontAlgn="b"/>
                      <a:r>
                        <a:rPr lang="es-ES" sz="600" b="1" u="none" strike="noStrike" dirty="0">
                          <a:effectLst/>
                        </a:rPr>
                        <a:t>RECTORADO</a:t>
                      </a:r>
                      <a:endParaRPr lang="es-ES" sz="600" b="1"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86485">
                <a:tc>
                  <a:txBody>
                    <a:bodyPr/>
                    <a:lstStyle/>
                    <a:p>
                      <a:pPr algn="just" fontAlgn="ctr"/>
                      <a:r>
                        <a:rPr lang="es-ES" sz="600" u="none" strike="noStrike">
                          <a:effectLst/>
                        </a:rPr>
                        <a:t>Dirección General de Planificación y Desarrollo                                                         </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86485">
                <a:tc>
                  <a:txBody>
                    <a:bodyPr/>
                    <a:lstStyle/>
                    <a:p>
                      <a:pPr algn="just" fontAlgn="ctr"/>
                      <a:r>
                        <a:rPr lang="es-ES" sz="600" u="none" strike="noStrike">
                          <a:effectLst/>
                        </a:rPr>
                        <a:t>Dirección General de Extensión Universitaria</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86485">
                <a:tc>
                  <a:txBody>
                    <a:bodyPr/>
                    <a:lstStyle/>
                    <a:p>
                      <a:pPr algn="just" fontAlgn="ctr"/>
                      <a:r>
                        <a:rPr lang="es-ES" sz="600" u="none" strike="noStrike">
                          <a:effectLst/>
                        </a:rPr>
                        <a:t>Dirección General de Cultura</a:t>
                      </a:r>
                      <a:endParaRPr lang="es-ES" sz="600" b="0" i="0" u="none" strike="noStrike">
                        <a:solidFill>
                          <a:srgbClr val="FF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MUCHA ACTIVIDAD </a:t>
                      </a:r>
                      <a:r>
                        <a:rPr lang="es-ES" sz="500" u="none" strike="noStrike" dirty="0">
                          <a:solidFill>
                            <a:srgbClr val="FF0000"/>
                          </a:solidFill>
                          <a:effectLst/>
                        </a:rPr>
                        <a:t>no</a:t>
                      </a:r>
                      <a:r>
                        <a:rPr lang="es-ES" sz="500" u="none" strike="noStrike" baseline="0" dirty="0">
                          <a:solidFill>
                            <a:srgbClr val="FF0000"/>
                          </a:solidFill>
                          <a:effectLst/>
                        </a:rPr>
                        <a:t> reportó proyecto 2</a:t>
                      </a:r>
                      <a:endParaRPr lang="es-ES" sz="500" b="0" i="0" u="none" strike="noStrike" dirty="0">
                        <a:solidFill>
                          <a:srgbClr val="FF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86485">
                <a:tc>
                  <a:txBody>
                    <a:bodyPr/>
                    <a:lstStyle/>
                    <a:p>
                      <a:pPr algn="just" fontAlgn="ctr"/>
                      <a:r>
                        <a:rPr lang="es-ES" sz="600" u="none" strike="noStrike">
                          <a:effectLst/>
                        </a:rPr>
                        <a:t>Dirección de Deportes</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X(Funciones)</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86485">
                <a:tc>
                  <a:txBody>
                    <a:bodyPr/>
                    <a:lstStyle/>
                    <a:p>
                      <a:pPr algn="just" fontAlgn="ctr"/>
                      <a:r>
                        <a:rPr lang="es-ES" sz="600" u="none" strike="noStrike">
                          <a:effectLst/>
                        </a:rPr>
                        <a:t>Dirección de Relaciones Institucionales (DIORI)</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86485">
                <a:tc>
                  <a:txBody>
                    <a:bodyPr/>
                    <a:lstStyle/>
                    <a:p>
                      <a:pPr algn="just" fontAlgn="ctr"/>
                      <a:r>
                        <a:rPr lang="es-ES" sz="600" u="none" strike="noStrike">
                          <a:effectLst/>
                        </a:rPr>
                        <a:t>Dirección de Servicio Jurídico</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86485">
                <a:tc>
                  <a:txBody>
                    <a:bodyPr/>
                    <a:lstStyle/>
                    <a:p>
                      <a:pPr algn="just" fontAlgn="ctr"/>
                      <a:r>
                        <a:rPr lang="es-ES" sz="600" u="none" strike="noStrike">
                          <a:effectLst/>
                        </a:rPr>
                        <a:t>Dirección de Talleres Gráficos Universitarios </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X(Funciones)</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86485">
                <a:tc>
                  <a:txBody>
                    <a:bodyPr/>
                    <a:lstStyle/>
                    <a:p>
                      <a:pPr algn="just" fontAlgn="ctr"/>
                      <a:r>
                        <a:rPr lang="es-ES" sz="600" u="none" strike="noStrike">
                          <a:effectLst/>
                        </a:rPr>
                        <a:t>Dirección General de Medios de Comunicación </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X(Funciones)</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86485">
                <a:tc>
                  <a:txBody>
                    <a:bodyPr/>
                    <a:lstStyle/>
                    <a:p>
                      <a:pPr algn="just" fontAlgn="ctr"/>
                      <a:r>
                        <a:rPr lang="es-ES" sz="600" u="none" strike="noStrike">
                          <a:effectLst/>
                        </a:rPr>
                        <a:t>CAMIULA</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X funciones</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r>
                        <a:rPr lang="es-ES" sz="500" u="none" strike="noStrike" dirty="0">
                          <a:solidFill>
                            <a:srgbClr val="FF0000"/>
                          </a:solidFill>
                          <a:effectLst/>
                        </a:rPr>
                        <a:t>no</a:t>
                      </a:r>
                      <a:r>
                        <a:rPr lang="es-ES" sz="500" u="none" strike="noStrike" baseline="0" dirty="0">
                          <a:solidFill>
                            <a:srgbClr val="FF0000"/>
                          </a:solidFill>
                          <a:effectLst/>
                        </a:rPr>
                        <a:t> reportó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r h="147965">
                <a:tc>
                  <a:txBody>
                    <a:bodyPr/>
                    <a:lstStyle/>
                    <a:p>
                      <a:pPr algn="just" fontAlgn="ctr"/>
                      <a:r>
                        <a:rPr lang="es-ES" sz="600" u="none" strike="noStrike">
                          <a:effectLst/>
                        </a:rPr>
                        <a:t>Dirección de Servicios de Prevención y Seguridad </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X funciones</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err="1">
                          <a:effectLst/>
                        </a:rPr>
                        <a:t>MÍnima</a:t>
                      </a:r>
                      <a:r>
                        <a:rPr lang="es-ES" sz="500" u="none" strike="noStrike" dirty="0">
                          <a:effectLst/>
                        </a:rPr>
                        <a:t> actividad, </a:t>
                      </a:r>
                      <a:r>
                        <a:rPr lang="es-ES" sz="500" u="none" strike="noStrike" dirty="0">
                          <a:solidFill>
                            <a:srgbClr val="FF0000"/>
                          </a:solidFill>
                          <a:effectLst/>
                        </a:rPr>
                        <a:t>no</a:t>
                      </a:r>
                      <a:r>
                        <a:rPr lang="es-ES" sz="500" u="none" strike="noStrike" baseline="0" dirty="0">
                          <a:solidFill>
                            <a:srgbClr val="FF0000"/>
                          </a:solidFill>
                          <a:effectLst/>
                        </a:rPr>
                        <a:t> reportó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6"/>
                  </a:ext>
                </a:extLst>
              </a:tr>
              <a:tr h="86485">
                <a:tc>
                  <a:txBody>
                    <a:bodyPr/>
                    <a:lstStyle/>
                    <a:p>
                      <a:pPr algn="just" fontAlgn="ctr"/>
                      <a:r>
                        <a:rPr lang="es-ES" sz="600" u="none" strike="noStrike">
                          <a:effectLst/>
                        </a:rPr>
                        <a:t>Dirección de Telecomunicaciones y Servicios </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7"/>
                  </a:ext>
                </a:extLst>
              </a:tr>
              <a:tr h="147965">
                <a:tc>
                  <a:txBody>
                    <a:bodyPr/>
                    <a:lstStyle/>
                    <a:p>
                      <a:pPr algn="just" fontAlgn="ctr"/>
                      <a:r>
                        <a:rPr lang="es-ES" sz="400" u="none" strike="noStrike">
                          <a:effectLst/>
                        </a:rPr>
                        <a:t>  </a:t>
                      </a:r>
                      <a:r>
                        <a:rPr lang="es-ES" sz="600" u="none" strike="noStrike">
                          <a:effectLst/>
                        </a:rPr>
                        <a:t>Unidad de Gestión de Intangibles de la ULA (UGIULA)</a:t>
                      </a:r>
                      <a:endParaRPr lang="es-ES" sz="500" b="0" i="0" u="none" strike="noStrike">
                        <a:solidFill>
                          <a:srgbClr val="000000"/>
                        </a:solidFill>
                        <a:effectLst/>
                        <a:latin typeface="Symbol" panose="05050102010706020507" pitchFamily="18" charset="2"/>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X(Funciones)</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XX</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sin acentos</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8"/>
                  </a:ext>
                </a:extLst>
              </a:tr>
              <a:tr h="147965">
                <a:tc>
                  <a:txBody>
                    <a:bodyPr/>
                    <a:lstStyle/>
                    <a:p>
                      <a:pPr algn="just" fontAlgn="ctr"/>
                      <a:r>
                        <a:rPr lang="es-ES" sz="600" u="none" strike="noStrike">
                          <a:effectLst/>
                        </a:rPr>
                        <a:t>Unidad de Atención a las Personas con Discapacidad </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Mínima actividad, </a:t>
                      </a:r>
                      <a:r>
                        <a:rPr lang="es-ES" sz="500" u="none" strike="noStrike" dirty="0">
                          <a:solidFill>
                            <a:srgbClr val="FF0000"/>
                          </a:solidFill>
                          <a:effectLst/>
                        </a:rPr>
                        <a:t>no</a:t>
                      </a:r>
                      <a:r>
                        <a:rPr lang="es-ES" sz="500" u="none" strike="noStrike" baseline="0" dirty="0">
                          <a:solidFill>
                            <a:srgbClr val="FF0000"/>
                          </a:solidFill>
                          <a:effectLst/>
                        </a:rPr>
                        <a:t> reportó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9"/>
                  </a:ext>
                </a:extLst>
              </a:tr>
              <a:tr h="86485">
                <a:tc>
                  <a:txBody>
                    <a:bodyPr/>
                    <a:lstStyle/>
                    <a:p>
                      <a:pPr algn="just" fontAlgn="ctr"/>
                      <a:r>
                        <a:rPr lang="es-ES" sz="600" u="none" strike="noStrike">
                          <a:effectLst/>
                        </a:rPr>
                        <a:t>Servicios de Seguridad y Salud en el Trabajo(SSST)</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0"/>
                  </a:ext>
                </a:extLst>
              </a:tr>
              <a:tr h="122026">
                <a:tc>
                  <a:txBody>
                    <a:bodyPr/>
                    <a:lstStyle/>
                    <a:p>
                      <a:pPr algn="l" fontAlgn="b"/>
                      <a:r>
                        <a:rPr lang="es-ES" sz="600" b="1" u="none" strike="noStrike" dirty="0">
                          <a:effectLst/>
                        </a:rPr>
                        <a:t>VICERRECTORADO ACADÉMICO</a:t>
                      </a:r>
                      <a:endParaRPr lang="es-ES" sz="600" b="1"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REPORTÓ DEPEND. ADSCRITAS</a:t>
                      </a:r>
                      <a:endParaRPr lang="es-ES" sz="5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1"/>
                  </a:ext>
                </a:extLst>
              </a:tr>
              <a:tr h="86485">
                <a:tc>
                  <a:txBody>
                    <a:bodyPr/>
                    <a:lstStyle/>
                    <a:p>
                      <a:pPr algn="just" fontAlgn="ctr"/>
                      <a:r>
                        <a:rPr lang="es-ES" sz="600" u="none" strike="noStrike" dirty="0">
                          <a:effectLst/>
                        </a:rPr>
                        <a:t>Dirección de Asuntos Estudiantiles (DAES)</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2"/>
                  </a:ext>
                </a:extLst>
              </a:tr>
              <a:tr h="86485">
                <a:tc>
                  <a:txBody>
                    <a:bodyPr/>
                    <a:lstStyle/>
                    <a:p>
                      <a:pPr algn="just" fontAlgn="ctr"/>
                      <a:r>
                        <a:rPr lang="es-ES" sz="600" u="none" strike="noStrike">
                          <a:effectLst/>
                        </a:rPr>
                        <a:t>Museo Arqueológico “Gonzalo Rincón Gutiérrez”</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X</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3"/>
                  </a:ext>
                </a:extLst>
              </a:tr>
              <a:tr h="147965">
                <a:tc>
                  <a:txBody>
                    <a:bodyPr/>
                    <a:lstStyle/>
                    <a:p>
                      <a:pPr algn="just" fontAlgn="ctr"/>
                      <a:r>
                        <a:rPr lang="es-ES" sz="600" u="none" strike="noStrike">
                          <a:effectLst/>
                        </a:rPr>
                        <a:t>Dirección de los Servicios Bibliotecarios  (SERBIULA)</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4"/>
                  </a:ext>
                </a:extLst>
              </a:tr>
              <a:tr h="203375">
                <a:tc>
                  <a:txBody>
                    <a:bodyPr/>
                    <a:lstStyle/>
                    <a:p>
                      <a:pPr algn="just" fontAlgn="ctr"/>
                      <a:r>
                        <a:rPr lang="es-ES" sz="600" u="none" strike="noStrike" dirty="0">
                          <a:effectLst/>
                        </a:rPr>
                        <a:t>Centro Interamericano de Desarrollo e Investigación Ambiental y Territorial (CIDIAT)</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dirty="0">
                          <a:effectLst/>
                        </a:rPr>
                        <a:t> </a:t>
                      </a:r>
                      <a:endParaRPr lang="es-ES" sz="600" b="0" i="0" u="none" strike="noStrike" dirty="0">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0 en todas las metas programadas y hubo ejecución</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5"/>
                  </a:ext>
                </a:extLst>
              </a:tr>
              <a:tr h="147965">
                <a:tc>
                  <a:txBody>
                    <a:bodyPr/>
                    <a:lstStyle/>
                    <a:p>
                      <a:pPr algn="just" fontAlgn="ctr"/>
                      <a:r>
                        <a:rPr lang="es-ES" sz="600" u="none" strike="noStrike">
                          <a:effectLst/>
                        </a:rPr>
                        <a:t>Centro de Microscopía Electrónica “Dr. Ernesto Palacios Prü” </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Solo carta de entrega sin ningún material</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6"/>
                  </a:ext>
                </a:extLst>
              </a:tr>
              <a:tr h="86485">
                <a:tc>
                  <a:txBody>
                    <a:bodyPr/>
                    <a:lstStyle/>
                    <a:p>
                      <a:pPr algn="just" fontAlgn="ctr"/>
                      <a:r>
                        <a:rPr lang="es-ES" sz="600" u="none" strike="noStrike">
                          <a:effectLst/>
                        </a:rPr>
                        <a:t>Comisión de Desarrollo del Pregrado (CODEPRE)</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7"/>
                  </a:ext>
                </a:extLst>
              </a:tr>
              <a:tr h="147965">
                <a:tc>
                  <a:txBody>
                    <a:bodyPr/>
                    <a:lstStyle/>
                    <a:p>
                      <a:pPr algn="just" fontAlgn="ctr"/>
                      <a:r>
                        <a:rPr lang="es-ES" sz="600" u="none" strike="noStrike">
                          <a:effectLst/>
                        </a:rPr>
                        <a:t>Coordinación General de Estudios Interactivos a Distancia (CEIDIS)</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Algo confusos </a:t>
                      </a:r>
                      <a:r>
                        <a:rPr lang="es-ES" sz="500" u="none" strike="noStrike" dirty="0" err="1">
                          <a:effectLst/>
                        </a:rPr>
                        <a:t>productos'metas</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8"/>
                  </a:ext>
                </a:extLst>
              </a:tr>
              <a:tr h="220254">
                <a:tc>
                  <a:txBody>
                    <a:bodyPr/>
                    <a:lstStyle/>
                    <a:p>
                      <a:pPr algn="just" fontAlgn="ctr"/>
                      <a:r>
                        <a:rPr lang="es-ES" sz="600" u="none" strike="noStrike" dirty="0">
                          <a:effectLst/>
                        </a:rPr>
                        <a:t>Coordinación General del Consejo de Desarrollo Científico, Humanístico, Tecnológico y de las Artes (CDCHTA)</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9"/>
                  </a:ext>
                </a:extLst>
              </a:tr>
              <a:tr h="147965">
                <a:tc>
                  <a:txBody>
                    <a:bodyPr/>
                    <a:lstStyle/>
                    <a:p>
                      <a:pPr algn="just" fontAlgn="ctr"/>
                      <a:r>
                        <a:rPr lang="es-ES" sz="600" u="none" strike="noStrike" dirty="0">
                          <a:effectLst/>
                        </a:rPr>
                        <a:t>Coordinación General del Consejo de Estudios de Postgrado (CEP)</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0"/>
                  </a:ext>
                </a:extLst>
              </a:tr>
              <a:tr h="220254">
                <a:tc>
                  <a:txBody>
                    <a:bodyPr/>
                    <a:lstStyle/>
                    <a:p>
                      <a:pPr algn="just" fontAlgn="ctr"/>
                      <a:r>
                        <a:rPr lang="es-ES" sz="600" u="none" strike="noStrike" dirty="0">
                          <a:effectLst/>
                        </a:rPr>
                        <a:t>Coordinación General del Consejo de Tecnologías de la Información y Comunicación Académica (CTICA)</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Productos y metas confusas</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1"/>
                  </a:ext>
                </a:extLst>
              </a:tr>
              <a:tr h="147965">
                <a:tc>
                  <a:txBody>
                    <a:bodyPr/>
                    <a:lstStyle/>
                    <a:p>
                      <a:pPr algn="just" fontAlgn="ctr"/>
                      <a:r>
                        <a:rPr lang="es-ES" sz="600" u="none" strike="noStrike" dirty="0">
                          <a:effectLst/>
                        </a:rPr>
                        <a:t>Programa de Formación de Personal e Intercambio Científico (PFPIC)</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Xfunciones</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2"/>
                  </a:ext>
                </a:extLst>
              </a:tr>
              <a:tr h="86485">
                <a:tc>
                  <a:txBody>
                    <a:bodyPr/>
                    <a:lstStyle/>
                    <a:p>
                      <a:pPr algn="just" fontAlgn="ctr"/>
                      <a:r>
                        <a:rPr lang="es-ES" sz="600" u="none" strike="noStrike" dirty="0" err="1">
                          <a:effectLst/>
                        </a:rPr>
                        <a:t>Bioterio</a:t>
                      </a:r>
                      <a:r>
                        <a:rPr lang="es-ES" sz="600" u="none" strike="noStrike" dirty="0">
                          <a:effectLst/>
                        </a:rPr>
                        <a:t> Central de ULA</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3"/>
                  </a:ext>
                </a:extLst>
              </a:tr>
              <a:tr h="86485">
                <a:tc>
                  <a:txBody>
                    <a:bodyPr/>
                    <a:lstStyle/>
                    <a:p>
                      <a:pPr algn="l" fontAlgn="b"/>
                      <a:r>
                        <a:rPr lang="es-ES" sz="600" b="1" u="none" strike="noStrike" dirty="0">
                          <a:effectLst/>
                        </a:rPr>
                        <a:t>VICERRECTORADO ADMINISTRATIVO</a:t>
                      </a:r>
                      <a:endParaRPr lang="es-ES" sz="600" b="1"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4"/>
                  </a:ext>
                </a:extLst>
              </a:tr>
              <a:tr h="135584">
                <a:tc>
                  <a:txBody>
                    <a:bodyPr/>
                    <a:lstStyle/>
                    <a:p>
                      <a:pPr algn="just" fontAlgn="ctr"/>
                      <a:r>
                        <a:rPr lang="es-ES" sz="600" u="none" strike="noStrike" dirty="0">
                          <a:effectLst/>
                        </a:rPr>
                        <a:t>Dirección de Administración Central</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confusos productos y metas</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5"/>
                  </a:ext>
                </a:extLst>
              </a:tr>
              <a:tr h="86485">
                <a:tc>
                  <a:txBody>
                    <a:bodyPr/>
                    <a:lstStyle/>
                    <a:p>
                      <a:pPr algn="just" fontAlgn="ctr"/>
                      <a:r>
                        <a:rPr lang="es-ES" sz="600" u="none" strike="noStrike" dirty="0">
                          <a:effectLst/>
                        </a:rPr>
                        <a:t>Dirección de Tesorería</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6"/>
                  </a:ext>
                </a:extLst>
              </a:tr>
              <a:tr h="86485">
                <a:tc>
                  <a:txBody>
                    <a:bodyPr/>
                    <a:lstStyle/>
                    <a:p>
                      <a:pPr algn="just" fontAlgn="ctr"/>
                      <a:r>
                        <a:rPr lang="es-ES" sz="600" u="none" strike="noStrike" dirty="0">
                          <a:effectLst/>
                        </a:rPr>
                        <a:t>Dirección de Programación y Presupuesto</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7"/>
                  </a:ext>
                </a:extLst>
              </a:tr>
              <a:tr h="86485">
                <a:tc>
                  <a:txBody>
                    <a:bodyPr/>
                    <a:lstStyle/>
                    <a:p>
                      <a:pPr algn="just" fontAlgn="ctr"/>
                      <a:r>
                        <a:rPr lang="es-ES" sz="600" u="none" strike="noStrike" dirty="0">
                          <a:effectLst/>
                        </a:rPr>
                        <a:t>Dirección de Ingeniería y Mantenimiento</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8"/>
                  </a:ext>
                </a:extLst>
              </a:tr>
              <a:tr h="86485">
                <a:tc>
                  <a:txBody>
                    <a:bodyPr/>
                    <a:lstStyle/>
                    <a:p>
                      <a:pPr algn="just" fontAlgn="ctr"/>
                      <a:r>
                        <a:rPr lang="es-ES" sz="600" u="none" strike="noStrike" dirty="0">
                          <a:effectLst/>
                        </a:rPr>
                        <a:t>Dirección de Fomento</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Poca actividad</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39"/>
                  </a:ext>
                </a:extLst>
              </a:tr>
              <a:tr h="169843">
                <a:tc>
                  <a:txBody>
                    <a:bodyPr/>
                    <a:lstStyle/>
                    <a:p>
                      <a:pPr algn="just" fontAlgn="ctr"/>
                      <a:r>
                        <a:rPr lang="es-ES" sz="600" u="none" strike="noStrike" dirty="0">
                          <a:effectLst/>
                        </a:rPr>
                        <a:t>Dirección de Personal</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se reportan muy pocas acciones</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40"/>
                  </a:ext>
                </a:extLst>
              </a:tr>
              <a:tr h="135584">
                <a:tc>
                  <a:txBody>
                    <a:bodyPr/>
                    <a:lstStyle/>
                    <a:p>
                      <a:pPr algn="just" fontAlgn="ctr"/>
                      <a:r>
                        <a:rPr lang="es-ES" sz="600" u="none" strike="noStrike" dirty="0">
                          <a:effectLst/>
                        </a:rPr>
                        <a:t>Dirección de Servicios Generales</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sin metas cumplidas todo 0</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41"/>
                  </a:ext>
                </a:extLst>
              </a:tr>
              <a:tr h="182361">
                <a:tc>
                  <a:txBody>
                    <a:bodyPr/>
                    <a:lstStyle/>
                    <a:p>
                      <a:pPr algn="just" fontAlgn="ctr"/>
                      <a:r>
                        <a:rPr lang="es-ES" sz="600" u="none" strike="noStrike" dirty="0">
                          <a:effectLst/>
                        </a:rPr>
                        <a:t>Dirección de Servicios de Información Administrativa (DSIA)</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Confusos productos y metas, funciones que no corresponden</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42"/>
                  </a:ext>
                </a:extLst>
              </a:tr>
              <a:tr h="86485">
                <a:tc>
                  <a:txBody>
                    <a:bodyPr/>
                    <a:lstStyle/>
                    <a:p>
                      <a:pPr algn="just" fontAlgn="ctr"/>
                      <a:r>
                        <a:rPr lang="es-ES" sz="600" u="none" strike="noStrike" dirty="0">
                          <a:effectLst/>
                        </a:rPr>
                        <a:t>Oficina de Seguros de la ULA (OFISEULA)</a:t>
                      </a:r>
                      <a:endParaRPr lang="es-ES" sz="600" b="0" i="0" u="none" strike="noStrike" dirty="0">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Mínimas acciones</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43"/>
                  </a:ext>
                </a:extLst>
              </a:tr>
              <a:tr h="86485">
                <a:tc>
                  <a:txBody>
                    <a:bodyPr/>
                    <a:lstStyle/>
                    <a:p>
                      <a:pPr algn="l" fontAlgn="b"/>
                      <a:r>
                        <a:rPr lang="es-ES" sz="600" b="1" u="none" strike="noStrike" dirty="0">
                          <a:effectLst/>
                        </a:rPr>
                        <a:t>SECRETARÍA</a:t>
                      </a:r>
                      <a:endParaRPr lang="es-ES" sz="600" b="1"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 </a:t>
                      </a:r>
                      <a:endParaRPr lang="es-ES" sz="500" b="0" i="0" u="none" strike="noStrike">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44"/>
                  </a:ext>
                </a:extLst>
              </a:tr>
              <a:tr h="86485">
                <a:tc>
                  <a:txBody>
                    <a:bodyPr/>
                    <a:lstStyle/>
                    <a:p>
                      <a:pPr algn="just" fontAlgn="ctr"/>
                      <a:r>
                        <a:rPr lang="es-ES" sz="600" u="none" strike="noStrike">
                          <a:effectLst/>
                        </a:rPr>
                        <a:t>Dirección de Asuntos Profesorales (DAP)</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pocas acciones</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45"/>
                  </a:ext>
                </a:extLst>
              </a:tr>
              <a:tr h="86485">
                <a:tc>
                  <a:txBody>
                    <a:bodyPr/>
                    <a:lstStyle/>
                    <a:p>
                      <a:pPr algn="just" fontAlgn="ctr"/>
                      <a:r>
                        <a:rPr lang="es-ES" sz="600" u="none" strike="noStrike">
                          <a:effectLst/>
                        </a:rPr>
                        <a:t>Consejo de Publicaciones</a:t>
                      </a:r>
                      <a:endParaRPr lang="es-ES" sz="6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X</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600" u="none" strike="noStrike">
                          <a:effectLst/>
                        </a:rPr>
                        <a:t> </a:t>
                      </a:r>
                      <a:endParaRPr lang="es-ES" sz="6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dirty="0">
                          <a:effectLst/>
                        </a:rPr>
                        <a:t> </a:t>
                      </a:r>
                      <a:endParaRPr lang="es-ES" sz="5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46"/>
                  </a:ext>
                </a:extLst>
              </a:tr>
              <a:tr h="122704">
                <a:tc>
                  <a:txBody>
                    <a:bodyPr/>
                    <a:lstStyle/>
                    <a:p>
                      <a:pPr algn="just" fontAlgn="ctr"/>
                      <a:r>
                        <a:rPr lang="es-ES" sz="500" u="none" strike="noStrike">
                          <a:effectLst/>
                        </a:rPr>
                        <a:t>Oficina Central de Registros Estudiantiles (OCRE)</a:t>
                      </a:r>
                      <a:endParaRPr lang="es-ES" sz="500" b="0" i="0" u="none" strike="noStrike">
                        <a:solidFill>
                          <a:srgbClr val="000000"/>
                        </a:solidFill>
                        <a:effectLst/>
                        <a:latin typeface="Arial" panose="020B0604020202020204" pitchFamily="34" charset="0"/>
                      </a:endParaRPr>
                    </a:p>
                  </a:txBody>
                  <a:tcPr marL="2858" marR="2858" marT="2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u="none" strike="noStrike">
                          <a:effectLst/>
                        </a:rPr>
                        <a:t> </a:t>
                      </a:r>
                      <a:endParaRPr lang="es-ES" sz="5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u="none" strike="noStrike">
                          <a:effectLst/>
                        </a:rPr>
                        <a:t> </a:t>
                      </a:r>
                      <a:endParaRPr lang="es-ES" sz="5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500" u="none" strike="noStrike">
                          <a:effectLst/>
                        </a:rPr>
                        <a:t>Xfunciones</a:t>
                      </a:r>
                      <a:endParaRPr lang="es-ES" sz="5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u="none" strike="noStrike">
                          <a:effectLst/>
                        </a:rPr>
                        <a:t> </a:t>
                      </a:r>
                      <a:endParaRPr lang="es-ES" sz="5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u="none" strike="noStrike">
                          <a:effectLst/>
                        </a:rPr>
                        <a:t> </a:t>
                      </a:r>
                      <a:endParaRPr lang="es-ES" sz="5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u="none" strike="noStrike">
                          <a:effectLst/>
                        </a:rPr>
                        <a:t> </a:t>
                      </a:r>
                      <a:endParaRPr lang="es-ES" sz="5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500" u="none" strike="noStrike">
                          <a:effectLst/>
                        </a:rPr>
                        <a:t> </a:t>
                      </a:r>
                      <a:endParaRPr lang="es-ES" sz="500" b="0" i="0" u="none" strike="noStrike">
                        <a:solidFill>
                          <a:srgbClr val="000000"/>
                        </a:solidFill>
                        <a:effectLst/>
                        <a:latin typeface="Arial" panose="020B060402020202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400" u="none" strike="noStrike" dirty="0">
                          <a:effectLst/>
                        </a:rPr>
                        <a:t>Confusos productos metas</a:t>
                      </a:r>
                      <a:endParaRPr lang="es-ES" sz="400" b="0" i="0" u="none" strike="noStrike" dirty="0">
                        <a:solidFill>
                          <a:srgbClr val="000000"/>
                        </a:solidFill>
                        <a:effectLst/>
                        <a:latin typeface="Calibri" panose="020F0502020204030204" pitchFamily="34" charset="0"/>
                      </a:endParaRPr>
                    </a:p>
                  </a:txBody>
                  <a:tcPr marL="2858" marR="2858" marT="2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47"/>
                  </a:ext>
                </a:extLst>
              </a:tr>
            </a:tbl>
          </a:graphicData>
        </a:graphic>
      </p:graphicFrame>
    </p:spTree>
    <p:extLst>
      <p:ext uri="{BB962C8B-B14F-4D97-AF65-F5344CB8AC3E}">
        <p14:creationId xmlns:p14="http://schemas.microsoft.com/office/powerpoint/2010/main" val="254608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80060" y="1700808"/>
            <a:ext cx="8183880" cy="1699632"/>
          </a:xfrm>
        </p:spPr>
        <p:txBody>
          <a:bodyPr>
            <a:normAutofit fontScale="90000"/>
          </a:bodyPr>
          <a:lstStyle/>
          <a:p>
            <a:pPr algn="ctr"/>
            <a:r>
              <a:rPr lang="es-ES" b="0" dirty="0"/>
              <a:t/>
            </a:r>
            <a:br>
              <a:rPr lang="es-ES" b="0" dirty="0"/>
            </a:br>
            <a:r>
              <a:rPr lang="es-ES" dirty="0"/>
              <a:t>LINEAMIENTOS</a:t>
            </a:r>
            <a:r>
              <a:rPr lang="es-VE" dirty="0"/>
              <a:t/>
            </a:r>
            <a:br>
              <a:rPr lang="es-VE" dirty="0"/>
            </a:br>
            <a:r>
              <a:rPr lang="es-ES" dirty="0"/>
              <a:t>MEMORIA Y CUENTA 2022</a:t>
            </a:r>
            <a:r>
              <a:rPr lang="es-VE" dirty="0"/>
              <a:t/>
            </a:r>
            <a:br>
              <a:rPr lang="es-VE" dirty="0"/>
            </a:br>
            <a:endParaRPr lang="es-ES" dirty="0"/>
          </a:p>
        </p:txBody>
      </p:sp>
      <p:sp>
        <p:nvSpPr>
          <p:cNvPr id="2" name="CuadroTexto 1"/>
          <p:cNvSpPr txBox="1"/>
          <p:nvPr/>
        </p:nvSpPr>
        <p:spPr>
          <a:xfrm>
            <a:off x="5292080" y="4941168"/>
            <a:ext cx="2552302" cy="369332"/>
          </a:xfrm>
          <a:prstGeom prst="rect">
            <a:avLst/>
          </a:prstGeom>
          <a:noFill/>
        </p:spPr>
        <p:txBody>
          <a:bodyPr wrap="none" rtlCol="0">
            <a:spAutoFit/>
          </a:bodyPr>
          <a:lstStyle/>
          <a:p>
            <a:r>
              <a:rPr lang="es-ES" dirty="0"/>
              <a:t>Econ. Erivan Rondón </a:t>
            </a:r>
          </a:p>
        </p:txBody>
      </p:sp>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0" b="100000" l="8426" r="92130"/>
                    </a14:imgEffect>
                  </a14:imgLayer>
                </a14:imgProps>
              </a:ext>
              <a:ext uri="{28A0092B-C50C-407E-A947-70E740481C1C}">
                <a14:useLocalDpi xmlns:a14="http://schemas.microsoft.com/office/drawing/2010/main" val="0"/>
              </a:ext>
            </a:extLst>
          </a:blip>
          <a:srcRect l="7358" r="59399"/>
          <a:stretch/>
        </p:blipFill>
        <p:spPr>
          <a:xfrm>
            <a:off x="4932040" y="5958377"/>
            <a:ext cx="950924" cy="879359"/>
          </a:xfrm>
          <a:prstGeom prst="rect">
            <a:avLst/>
          </a:prstGeom>
        </p:spPr>
      </p:pic>
      <p:sp>
        <p:nvSpPr>
          <p:cNvPr id="6" name="CuadroTexto 5"/>
          <p:cNvSpPr txBox="1"/>
          <p:nvPr/>
        </p:nvSpPr>
        <p:spPr>
          <a:xfrm>
            <a:off x="5796136" y="6328062"/>
            <a:ext cx="3419526" cy="477054"/>
          </a:xfrm>
          <a:prstGeom prst="rect">
            <a:avLst/>
          </a:prstGeom>
          <a:noFill/>
        </p:spPr>
        <p:txBody>
          <a:bodyPr wrap="none" rtlCol="0">
            <a:spAutoFit/>
          </a:bodyPr>
          <a:lstStyle/>
          <a:p>
            <a:r>
              <a:rPr lang="es-ES" sz="1400" b="1" dirty="0"/>
              <a:t>ula</a:t>
            </a:r>
            <a:r>
              <a:rPr lang="es-ES" sz="1100" b="1" dirty="0"/>
              <a:t> Plandes</a:t>
            </a:r>
          </a:p>
          <a:p>
            <a:r>
              <a:rPr lang="es-ES" sz="1100" b="1" dirty="0"/>
              <a:t>Dirección General de Planificación y Desarrollo</a:t>
            </a:r>
          </a:p>
        </p:txBody>
      </p:sp>
    </p:spTree>
    <p:extLst>
      <p:ext uri="{BB962C8B-B14F-4D97-AF65-F5344CB8AC3E}">
        <p14:creationId xmlns:p14="http://schemas.microsoft.com/office/powerpoint/2010/main" val="399222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48680"/>
            <a:ext cx="7200800" cy="648072"/>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es-ES" sz="2200" b="1" dirty="0">
                <a:solidFill>
                  <a:schemeClr val="tx1"/>
                </a:solidFill>
                <a:latin typeface="+mj-lt"/>
                <a:ea typeface="+mj-ea"/>
                <a:cs typeface="+mj-cs"/>
              </a:rPr>
              <a:t>Lineamientos 2022:</a:t>
            </a:r>
          </a:p>
        </p:txBody>
      </p:sp>
      <p:sp>
        <p:nvSpPr>
          <p:cNvPr id="4" name="3 Rectángulo"/>
          <p:cNvSpPr/>
          <p:nvPr/>
        </p:nvSpPr>
        <p:spPr>
          <a:xfrm>
            <a:off x="899592" y="1268760"/>
            <a:ext cx="7488832" cy="6432530"/>
          </a:xfrm>
          <a:prstGeom prst="rect">
            <a:avLst/>
          </a:prstGeom>
        </p:spPr>
        <p:txBody>
          <a:bodyPr wrap="square">
            <a:spAutoFit/>
          </a:bodyPr>
          <a:lstStyle/>
          <a:p>
            <a:pPr algn="ctr"/>
            <a:r>
              <a:rPr lang="es-ES" b="1" dirty="0"/>
              <a:t>INTEGRANTES DEL EQUIPO DE CONTROL DE CALIDAD: (Total: 62)</a:t>
            </a:r>
          </a:p>
          <a:p>
            <a:pPr algn="ctr"/>
            <a:r>
              <a:rPr lang="es-ES" b="1" dirty="0"/>
              <a:t>11 Facultades, 4 Núcleos, 47 Dependencias</a:t>
            </a:r>
          </a:p>
          <a:p>
            <a:pPr lvl="2"/>
            <a:endParaRPr lang="es-ES" dirty="0"/>
          </a:p>
          <a:p>
            <a:pPr marL="1200150" lvl="2" indent="-285750">
              <a:spcBef>
                <a:spcPts val="600"/>
              </a:spcBef>
              <a:spcAft>
                <a:spcPts val="600"/>
              </a:spcAft>
              <a:buFont typeface="Wingdings" pitchFamily="2" charset="2"/>
              <a:buChar char="Ø"/>
            </a:pPr>
            <a:r>
              <a:rPr lang="es-ES" sz="1400" dirty="0"/>
              <a:t>Econ. Erivan Rondón (Coordinador)</a:t>
            </a:r>
          </a:p>
          <a:p>
            <a:pPr marL="1200150" lvl="2" indent="-285750">
              <a:spcBef>
                <a:spcPts val="600"/>
              </a:spcBef>
              <a:spcAft>
                <a:spcPts val="600"/>
              </a:spcAft>
              <a:buFont typeface="Wingdings" pitchFamily="2" charset="2"/>
              <a:buChar char="Ø"/>
            </a:pPr>
            <a:r>
              <a:rPr lang="es-ES" sz="1400" dirty="0"/>
              <a:t>Econ. Evelyn Salcedo</a:t>
            </a:r>
          </a:p>
          <a:p>
            <a:pPr marL="1200150" lvl="2" indent="-285750">
              <a:spcBef>
                <a:spcPts val="600"/>
              </a:spcBef>
              <a:spcAft>
                <a:spcPts val="600"/>
              </a:spcAft>
              <a:buFont typeface="Wingdings" pitchFamily="2" charset="2"/>
              <a:buChar char="Ø"/>
            </a:pPr>
            <a:r>
              <a:rPr lang="es-ES" sz="1400" dirty="0"/>
              <a:t>Econ. Reina Dubois </a:t>
            </a:r>
          </a:p>
          <a:p>
            <a:pPr marL="1200150" lvl="2" indent="-285750">
              <a:spcBef>
                <a:spcPts val="600"/>
              </a:spcBef>
              <a:spcAft>
                <a:spcPts val="600"/>
              </a:spcAft>
              <a:buFont typeface="Wingdings" pitchFamily="2" charset="2"/>
              <a:buChar char="Ø"/>
            </a:pPr>
            <a:r>
              <a:rPr lang="es-ES" sz="1400" dirty="0"/>
              <a:t>Econ. Freddy Villafraz</a:t>
            </a:r>
          </a:p>
          <a:p>
            <a:pPr marL="1200150" lvl="2" indent="-285750">
              <a:spcBef>
                <a:spcPts val="600"/>
              </a:spcBef>
              <a:spcAft>
                <a:spcPts val="600"/>
              </a:spcAft>
              <a:buFont typeface="Wingdings" pitchFamily="2" charset="2"/>
              <a:buChar char="Ø"/>
            </a:pPr>
            <a:r>
              <a:rPr lang="es-ES" sz="1400" dirty="0"/>
              <a:t>Lic. Neyla Márquez</a:t>
            </a:r>
          </a:p>
          <a:p>
            <a:pPr marL="1200150" lvl="2" indent="-285750">
              <a:spcBef>
                <a:spcPts val="600"/>
              </a:spcBef>
              <a:spcAft>
                <a:spcPts val="600"/>
              </a:spcAft>
              <a:buFont typeface="Wingdings" pitchFamily="2" charset="2"/>
              <a:buChar char="Ø"/>
            </a:pPr>
            <a:r>
              <a:rPr lang="es-ES" sz="1400" dirty="0"/>
              <a:t>Lic. Yaneth Zambrano</a:t>
            </a:r>
          </a:p>
          <a:p>
            <a:pPr marL="1200150" lvl="2" indent="-285750">
              <a:spcBef>
                <a:spcPts val="600"/>
              </a:spcBef>
              <a:spcAft>
                <a:spcPts val="600"/>
              </a:spcAft>
              <a:buFont typeface="Wingdings" pitchFamily="2" charset="2"/>
              <a:buChar char="Ø"/>
            </a:pPr>
            <a:r>
              <a:rPr lang="es-ES" sz="1400" dirty="0"/>
              <a:t>Ing. Indira Arévalo</a:t>
            </a:r>
          </a:p>
          <a:p>
            <a:pPr marL="1200150" lvl="2" indent="-285750">
              <a:spcBef>
                <a:spcPts val="600"/>
              </a:spcBef>
              <a:spcAft>
                <a:spcPts val="600"/>
              </a:spcAft>
              <a:buFont typeface="Wingdings" pitchFamily="2" charset="2"/>
              <a:buChar char="Ø"/>
            </a:pPr>
            <a:r>
              <a:rPr lang="es-ES" sz="1400" dirty="0"/>
              <a:t>Arq. Maryory Dugarte</a:t>
            </a:r>
          </a:p>
          <a:p>
            <a:pPr marL="1200150" lvl="2" indent="-285750">
              <a:spcBef>
                <a:spcPts val="600"/>
              </a:spcBef>
              <a:spcAft>
                <a:spcPts val="600"/>
              </a:spcAft>
              <a:buFont typeface="Wingdings" pitchFamily="2" charset="2"/>
              <a:buChar char="Ø"/>
            </a:pPr>
            <a:r>
              <a:rPr lang="es-ES" sz="1400" dirty="0"/>
              <a:t>Arq. Dorelys Méndez</a:t>
            </a:r>
          </a:p>
          <a:p>
            <a:pPr marL="1200150" lvl="2" indent="-285750">
              <a:spcBef>
                <a:spcPts val="600"/>
              </a:spcBef>
              <a:spcAft>
                <a:spcPts val="600"/>
              </a:spcAft>
              <a:buFont typeface="Wingdings" pitchFamily="2" charset="2"/>
              <a:buChar char="Ø"/>
            </a:pPr>
            <a:r>
              <a:rPr lang="es-ES" sz="1400" dirty="0"/>
              <a:t>Ing. Gladys Ramírez</a:t>
            </a:r>
          </a:p>
          <a:p>
            <a:pPr marL="1200150" lvl="2" indent="-285750">
              <a:spcBef>
                <a:spcPts val="600"/>
              </a:spcBef>
              <a:spcAft>
                <a:spcPts val="600"/>
              </a:spcAft>
              <a:buFont typeface="Wingdings" pitchFamily="2" charset="2"/>
              <a:buChar char="Ø"/>
            </a:pPr>
            <a:r>
              <a:rPr lang="es-ES" sz="1400" dirty="0"/>
              <a:t>Lic. Yadira Duerto</a:t>
            </a:r>
          </a:p>
          <a:p>
            <a:pPr marL="1200150" lvl="2" indent="-285750">
              <a:spcBef>
                <a:spcPts val="600"/>
              </a:spcBef>
              <a:spcAft>
                <a:spcPts val="600"/>
              </a:spcAft>
              <a:buFont typeface="Wingdings" pitchFamily="2" charset="2"/>
              <a:buChar char="Ø"/>
            </a:pPr>
            <a:r>
              <a:rPr lang="es-ES" sz="1400" dirty="0"/>
              <a:t>Lic. Loreny Uban</a:t>
            </a:r>
          </a:p>
          <a:p>
            <a:pPr marL="1200150" lvl="2" indent="-285750">
              <a:spcBef>
                <a:spcPts val="600"/>
              </a:spcBef>
              <a:spcAft>
                <a:spcPts val="600"/>
              </a:spcAft>
              <a:buFont typeface="Wingdings" pitchFamily="2" charset="2"/>
              <a:buChar char="Ø"/>
            </a:pPr>
            <a:r>
              <a:rPr lang="es-ES" sz="1400" dirty="0"/>
              <a:t>Lic. Marbella Contreras</a:t>
            </a:r>
          </a:p>
          <a:p>
            <a:pPr marL="1200150" lvl="2" indent="-285750">
              <a:spcBef>
                <a:spcPts val="600"/>
              </a:spcBef>
              <a:spcAft>
                <a:spcPts val="600"/>
              </a:spcAft>
              <a:buFont typeface="Wingdings" pitchFamily="2" charset="2"/>
              <a:buChar char="Ø"/>
            </a:pPr>
            <a:endParaRPr lang="es-ES" dirty="0"/>
          </a:p>
          <a:p>
            <a:pPr algn="ctr"/>
            <a:endParaRPr lang="es-ES" dirty="0"/>
          </a:p>
        </p:txBody>
      </p:sp>
    </p:spTree>
    <p:extLst>
      <p:ext uri="{BB962C8B-B14F-4D97-AF65-F5344CB8AC3E}">
        <p14:creationId xmlns:p14="http://schemas.microsoft.com/office/powerpoint/2010/main" val="128171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1276" y="1412776"/>
            <a:ext cx="8183880" cy="1051560"/>
          </a:xfrm>
        </p:spPr>
        <p:txBody>
          <a:bodyPr>
            <a:normAutofit/>
          </a:bodyPr>
          <a:lstStyle/>
          <a:p>
            <a:pPr algn="ctr"/>
            <a:r>
              <a:rPr lang="es-ES" sz="3200" dirty="0"/>
              <a:t>CRONOGRAMA DE ENTREGA</a:t>
            </a:r>
          </a:p>
        </p:txBody>
      </p:sp>
      <p:sp>
        <p:nvSpPr>
          <p:cNvPr id="3" name="2 Marcador de contenido"/>
          <p:cNvSpPr>
            <a:spLocks noGrp="1"/>
          </p:cNvSpPr>
          <p:nvPr>
            <p:ph idx="1"/>
          </p:nvPr>
        </p:nvSpPr>
        <p:spPr>
          <a:xfrm>
            <a:off x="498029" y="2564904"/>
            <a:ext cx="8183880" cy="1800200"/>
          </a:xfrm>
        </p:spPr>
        <p:txBody>
          <a:bodyPr>
            <a:noAutofit/>
          </a:bodyPr>
          <a:lstStyle/>
          <a:p>
            <a:pPr marL="0" indent="0" algn="ctr">
              <a:buNone/>
            </a:pPr>
            <a:r>
              <a:rPr lang="es-ES" sz="3200" dirty="0"/>
              <a:t>30 de enero 2023 </a:t>
            </a:r>
          </a:p>
          <a:p>
            <a:pPr marL="0" indent="0" algn="ctr">
              <a:buNone/>
            </a:pPr>
            <a:r>
              <a:rPr lang="es-ES" sz="3200" dirty="0"/>
              <a:t>al </a:t>
            </a:r>
          </a:p>
          <a:p>
            <a:pPr marL="0" indent="0" algn="ctr">
              <a:buNone/>
            </a:pPr>
            <a:r>
              <a:rPr lang="es-ES" sz="3200" dirty="0"/>
              <a:t>03 de febrero del 2023</a:t>
            </a:r>
          </a:p>
        </p:txBody>
      </p:sp>
      <p:sp>
        <p:nvSpPr>
          <p:cNvPr id="5" name="1 Título"/>
          <p:cNvSpPr txBox="1">
            <a:spLocks/>
          </p:cNvSpPr>
          <p:nvPr/>
        </p:nvSpPr>
        <p:spPr>
          <a:xfrm>
            <a:off x="1331979" y="548680"/>
            <a:ext cx="7344816" cy="648072"/>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lvl1pPr algn="l" rtl="0" eaLnBrk="1" latinLnBrk="0" hangingPunct="1">
              <a:spcBef>
                <a:spcPct val="0"/>
              </a:spcBef>
              <a:buNone/>
              <a:defRPr kumimoji="0" sz="3600" b="1" kern="1200">
                <a:solidFill>
                  <a:schemeClr val="dk1"/>
                </a:solidFill>
                <a:effectLst>
                  <a:outerShdw blurRad="53975" dist="22860" dir="5400000" algn="tl" rotWithShape="0">
                    <a:srgbClr val="000000">
                      <a:alpha val="5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s-ES" sz="2200" dirty="0">
                <a:solidFill>
                  <a:schemeClr val="tx1"/>
                </a:solidFill>
                <a:latin typeface="+mj-lt"/>
                <a:ea typeface="+mj-ea"/>
                <a:cs typeface="+mj-cs"/>
              </a:rPr>
              <a:t>Lineamientos 2022:</a:t>
            </a:r>
          </a:p>
        </p:txBody>
      </p:sp>
      <p:sp>
        <p:nvSpPr>
          <p:cNvPr id="4" name="Rectángulo 3">
            <a:hlinkClick r:id="rId2" action="ppaction://hlinkfile"/>
          </p:cNvPr>
          <p:cNvSpPr/>
          <p:nvPr/>
        </p:nvSpPr>
        <p:spPr>
          <a:xfrm>
            <a:off x="3851920" y="4797152"/>
            <a:ext cx="165618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4699608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1112</TotalTime>
  <Words>2711</Words>
  <Application>Microsoft Office PowerPoint</Application>
  <PresentationFormat>Presentación en pantalla (4:3)</PresentationFormat>
  <Paragraphs>1182</Paragraphs>
  <Slides>34</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ＭＳ Ｐゴシック</vt:lpstr>
      <vt:lpstr>Arial</vt:lpstr>
      <vt:lpstr>Calibri</vt:lpstr>
      <vt:lpstr>Century Gothic</vt:lpstr>
      <vt:lpstr>Symbol</vt:lpstr>
      <vt:lpstr>Wingdings</vt:lpstr>
      <vt:lpstr>Wingdings 3</vt:lpstr>
      <vt:lpstr>Espiral</vt:lpstr>
      <vt:lpstr>Presentación de PowerPoint</vt:lpstr>
      <vt:lpstr>Objetivo</vt:lpstr>
      <vt:lpstr> RESULTADOS DE LA  REVISIÓN  MEMORIA Y CUENTA 2021 y SIREPOA 2022                                            Econ. Freddy Villafraz</vt:lpstr>
      <vt:lpstr>Presentación de PowerPoint</vt:lpstr>
      <vt:lpstr>Observaciones Facultades y Núcleos</vt:lpstr>
      <vt:lpstr>Observaciones Dependencias Administrativas</vt:lpstr>
      <vt:lpstr> LINEAMIENTOS MEMORIA Y CUENTA 2022 </vt:lpstr>
      <vt:lpstr>Lineamientos 2022:</vt:lpstr>
      <vt:lpstr>CRONOGRAMA DE ENTREGA</vt:lpstr>
      <vt:lpstr>Presentación de PowerPoint</vt:lpstr>
      <vt:lpstr>Presentación de PowerPoint</vt:lpstr>
      <vt:lpstr>CONTENIDO DE LA MyC 2022</vt:lpstr>
      <vt:lpstr>La CUENTA  Cuadros presupuestarios y financieros</vt:lpstr>
      <vt:lpstr>Cuadro presupuestario y financiero -EGRESOS</vt:lpstr>
      <vt:lpstr>Cuadro presupuestario y financiero - INGRESOS</vt:lpstr>
      <vt:lpstr>Preguntas y respuestas</vt:lpstr>
      <vt:lpstr>USO DEL SIREPOA  PARA LA ELABORACIÓN DE LA MEMORIA Y CUENTA 2022</vt:lpstr>
      <vt:lpstr>Presentación de PowerPoint</vt:lpstr>
      <vt:lpstr>Presentación de PowerPoint</vt:lpstr>
      <vt:lpstr>Presentación de PowerPoint</vt:lpstr>
      <vt:lpstr>Presentación de PowerPoint</vt:lpstr>
      <vt:lpstr>Presentación de PowerPoint</vt:lpstr>
      <vt:lpstr>Presentación de PowerPoint</vt:lpstr>
      <vt:lpstr>Preguntas y respuestas</vt:lpstr>
      <vt:lpstr>Estructura de Proyecto  2023</vt:lpstr>
      <vt:lpstr>Presentación de PowerPoint</vt:lpstr>
      <vt:lpstr>Presentación de PowerPoint</vt:lpstr>
      <vt:lpstr>Presentación de PowerPoint</vt:lpstr>
      <vt:lpstr>Presentación de PowerPoint</vt:lpstr>
      <vt:lpstr>Presentación de PowerPoint</vt:lpstr>
      <vt:lpstr>Proyectos Socioproductivos</vt:lpstr>
      <vt:lpstr>Presentación de PowerPoint</vt:lpstr>
      <vt:lpstr>Preguntas y respuestas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REINA DUBOIS</dc:creator>
  <cp:lastModifiedBy>Cuenta Microsoft</cp:lastModifiedBy>
  <cp:revision>125</cp:revision>
  <dcterms:created xsi:type="dcterms:W3CDTF">2019-11-28T14:34:48Z</dcterms:created>
  <dcterms:modified xsi:type="dcterms:W3CDTF">2023-01-19T16:00:33Z</dcterms:modified>
</cp:coreProperties>
</file>