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71" r:id="rId2"/>
    <p:sldId id="272" r:id="rId3"/>
    <p:sldId id="273" r:id="rId4"/>
    <p:sldId id="277" r:id="rId5"/>
    <p:sldId id="278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20939-E2FE-460E-BDD9-6F755E6640C8}" type="datetimeFigureOut">
              <a:rPr lang="es-ES" smtClean="0"/>
              <a:pPr/>
              <a:t>24/01/2021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46C82-AB92-4B4A-84B7-55AC7B1A517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36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E700-F9D8-43DF-8EC7-7EDC5032DB5D}" type="datetimeFigureOut">
              <a:rPr lang="es-ES" smtClean="0"/>
              <a:pPr/>
              <a:t>24/01/2021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83690-C53C-457F-8C03-6A386735B2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E700-F9D8-43DF-8EC7-7EDC5032DB5D}" type="datetimeFigureOut">
              <a:rPr lang="es-ES" smtClean="0"/>
              <a:pPr/>
              <a:t>24/01/2021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83690-C53C-457F-8C03-6A386735B2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E700-F9D8-43DF-8EC7-7EDC5032DB5D}" type="datetimeFigureOut">
              <a:rPr lang="es-ES" smtClean="0"/>
              <a:pPr/>
              <a:t>24/01/2021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83690-C53C-457F-8C03-6A386735B2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E700-F9D8-43DF-8EC7-7EDC5032DB5D}" type="datetimeFigureOut">
              <a:rPr lang="es-ES" smtClean="0"/>
              <a:pPr/>
              <a:t>24/01/2021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83690-C53C-457F-8C03-6A386735B2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E700-F9D8-43DF-8EC7-7EDC5032DB5D}" type="datetimeFigureOut">
              <a:rPr lang="es-ES" smtClean="0"/>
              <a:pPr/>
              <a:t>24/01/2021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83690-C53C-457F-8C03-6A386735B2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E700-F9D8-43DF-8EC7-7EDC5032DB5D}" type="datetimeFigureOut">
              <a:rPr lang="es-ES" smtClean="0"/>
              <a:pPr/>
              <a:t>24/01/2021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83690-C53C-457F-8C03-6A386735B2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E700-F9D8-43DF-8EC7-7EDC5032DB5D}" type="datetimeFigureOut">
              <a:rPr lang="es-ES" smtClean="0"/>
              <a:pPr/>
              <a:t>24/01/2021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83690-C53C-457F-8C03-6A386735B2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E700-F9D8-43DF-8EC7-7EDC5032DB5D}" type="datetimeFigureOut">
              <a:rPr lang="es-ES" smtClean="0"/>
              <a:pPr/>
              <a:t>24/01/2021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83690-C53C-457F-8C03-6A386735B2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E700-F9D8-43DF-8EC7-7EDC5032DB5D}" type="datetimeFigureOut">
              <a:rPr lang="es-ES" smtClean="0"/>
              <a:pPr/>
              <a:t>24/01/2021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83690-C53C-457F-8C03-6A386735B2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E700-F9D8-43DF-8EC7-7EDC5032DB5D}" type="datetimeFigureOut">
              <a:rPr lang="es-ES" smtClean="0"/>
              <a:pPr/>
              <a:t>24/01/2021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83690-C53C-457F-8C03-6A386735B2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E700-F9D8-43DF-8EC7-7EDC5032DB5D}" type="datetimeFigureOut">
              <a:rPr lang="es-ES" smtClean="0"/>
              <a:pPr/>
              <a:t>24/01/2021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83690-C53C-457F-8C03-6A386735B25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5AE700-F9D8-43DF-8EC7-7EDC5032DB5D}" type="datetimeFigureOut">
              <a:rPr lang="es-ES" smtClean="0"/>
              <a:pPr/>
              <a:t>24/01/2021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583690-C53C-457F-8C03-6A386735B2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USO DEL</a:t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SIREPOA</a:t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sz="2700" dirty="0" smtClean="0">
                <a:solidFill>
                  <a:srgbClr val="002060"/>
                </a:solidFill>
              </a:rPr>
              <a:t>PARA LA ELABORACIÓN DE LA MEMORIA Y CUENTA 2020</a:t>
            </a:r>
            <a:endParaRPr lang="es-ES" sz="2700" dirty="0">
              <a:solidFill>
                <a:srgbClr val="002060"/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23528" y="5877272"/>
            <a:ext cx="8496944" cy="587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s-VE" sz="800" b="1" dirty="0">
                <a:solidFill>
                  <a:srgbClr val="002060"/>
                </a:solidFill>
                <a:ea typeface="ＭＳ Ｐゴシック" pitchFamily="-49" charset="-128"/>
              </a:rPr>
              <a:t>UNIVERSIDAD DE LOS ANDES</a:t>
            </a:r>
          </a:p>
          <a:p>
            <a:pPr algn="r">
              <a:defRPr/>
            </a:pPr>
            <a:r>
              <a:rPr lang="es-VE" sz="800" b="1" dirty="0">
                <a:solidFill>
                  <a:srgbClr val="002060"/>
                </a:solidFill>
                <a:ea typeface="ＭＳ Ｐゴシック" pitchFamily="-49" charset="-128"/>
              </a:rPr>
              <a:t>DIRECCIÓN  GENERAL DE PLANIFICACIÓN Y DESARROLLO </a:t>
            </a:r>
          </a:p>
          <a:p>
            <a:pPr algn="r">
              <a:defRPr/>
            </a:pPr>
            <a:r>
              <a:rPr lang="es-VE" sz="800" b="1" dirty="0">
                <a:solidFill>
                  <a:srgbClr val="002060"/>
                </a:solidFill>
                <a:ea typeface="ＭＳ Ｐゴシック" pitchFamily="-49" charset="-128"/>
              </a:rPr>
              <a:t>PLANDES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067944" y="5013176"/>
            <a:ext cx="4536504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002060"/>
                </a:solidFill>
              </a:rPr>
              <a:t>Ing. Yarley Carmona</a:t>
            </a: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/>
          <a:lstStyle/>
          <a:p>
            <a:r>
              <a:rPr lang="es-VE" dirty="0"/>
              <a:t>1. Ingresar a </a:t>
            </a:r>
            <a:r>
              <a:rPr lang="es-VE" dirty="0" smtClean="0"/>
              <a:t>sirepoa.ula.ve</a:t>
            </a:r>
          </a:p>
          <a:p>
            <a:endParaRPr lang="es-VE" dirty="0"/>
          </a:p>
          <a:p>
            <a:endParaRPr lang="es-VE" dirty="0" smtClean="0"/>
          </a:p>
          <a:p>
            <a:pPr marL="0" indent="0">
              <a:buNone/>
            </a:pPr>
            <a:r>
              <a:rPr lang="es-VE" dirty="0"/>
              <a:t> </a:t>
            </a:r>
            <a:endParaRPr lang="es-ES" dirty="0"/>
          </a:p>
          <a:p>
            <a:r>
              <a:rPr lang="es-VE" dirty="0"/>
              <a:t>2. Registrarse con su código de usuario y clave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grpSp>
        <p:nvGrpSpPr>
          <p:cNvPr id="8" name="12 Grupo"/>
          <p:cNvGrpSpPr/>
          <p:nvPr/>
        </p:nvGrpSpPr>
        <p:grpSpPr>
          <a:xfrm>
            <a:off x="2645420" y="3284984"/>
            <a:ext cx="3585845" cy="2511425"/>
            <a:chOff x="0" y="0"/>
            <a:chExt cx="3586348" cy="2511631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7" t="15552" r="13966" b="5182"/>
            <a:stretch/>
          </p:blipFill>
          <p:spPr bwMode="auto">
            <a:xfrm>
              <a:off x="0" y="0"/>
              <a:ext cx="3586348" cy="25116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1092530" y="1626919"/>
              <a:ext cx="1133937" cy="415356"/>
            </a:xfrm>
            <a:prstGeom prst="rect">
              <a:avLst/>
            </a:prstGeom>
            <a:noFill/>
            <a:ln w="63500" cmpd="thickThin" algn="ctr">
              <a:solidFill>
                <a:srgbClr val="7030A0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>
                      <a:lumMod val="100000"/>
                      <a:lumOff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259632" y="1268760"/>
            <a:ext cx="7056784" cy="288032"/>
            <a:chOff x="1259632" y="1268760"/>
            <a:chExt cx="7056784" cy="288032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259632" y="1268760"/>
              <a:ext cx="7056784" cy="288032"/>
            </a:xfrm>
            <a:prstGeom prst="rect">
              <a:avLst/>
            </a:prstGeom>
            <a:noFill/>
            <a:ln w="63500" cmpd="thickThin" algn="ctr">
              <a:solidFill>
                <a:srgbClr val="7030A0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>
                      <a:lumMod val="100000"/>
                      <a:lumOff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7" name="Imagen 6"/>
            <p:cNvPicPr/>
            <p:nvPr/>
          </p:nvPicPr>
          <p:blipFill rotWithShape="1">
            <a:blip r:embed="rId3" cstate="print"/>
            <a:srcRect l="-530" t="4685" r="14286" b="89506"/>
            <a:stretch/>
          </p:blipFill>
          <p:spPr bwMode="auto">
            <a:xfrm>
              <a:off x="1468690" y="1268760"/>
              <a:ext cx="6631702" cy="288032"/>
            </a:xfrm>
            <a:prstGeom prst="rect">
              <a:avLst/>
            </a:prstGeom>
            <a:ln>
              <a:solidFill>
                <a:srgbClr val="7030A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10 Flecha derecha">
            <a:hlinkClick r:id="" action="ppaction://hlinkshowjump?jump=nextslide"/>
          </p:cNvPr>
          <p:cNvSpPr/>
          <p:nvPr/>
        </p:nvSpPr>
        <p:spPr>
          <a:xfrm>
            <a:off x="8330142" y="5661248"/>
            <a:ext cx="244602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23528" y="5877272"/>
            <a:ext cx="8496944" cy="587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UNIVERSIDAD DE LOS ANDES</a:t>
            </a:r>
          </a:p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DIRECCIÓN  GENERAL DE PLANIFICACIÓN Y DESARROLLO </a:t>
            </a:r>
          </a:p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PLANDES</a:t>
            </a:r>
          </a:p>
        </p:txBody>
      </p:sp>
    </p:spTree>
    <p:extLst>
      <p:ext uri="{BB962C8B-B14F-4D97-AF65-F5344CB8AC3E}">
        <p14:creationId xmlns:p14="http://schemas.microsoft.com/office/powerpoint/2010/main" val="16235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92500" lnSpcReduction="20000"/>
          </a:bodyPr>
          <a:lstStyle/>
          <a:p>
            <a:r>
              <a:rPr lang="es-VE" dirty="0"/>
              <a:t>3. Seleccionar en la barra de menú “Memoria”</a:t>
            </a:r>
            <a:endParaRPr lang="es-ES" dirty="0"/>
          </a:p>
          <a:p>
            <a:pPr marL="0" indent="0">
              <a:buNone/>
            </a:pPr>
            <a:r>
              <a:rPr lang="es-VE" dirty="0"/>
              <a:t> </a:t>
            </a:r>
            <a:endParaRPr lang="es-ES" dirty="0"/>
          </a:p>
          <a:p>
            <a:pPr marL="0" indent="0">
              <a:buNone/>
            </a:pPr>
            <a:r>
              <a:rPr lang="es-VE" dirty="0"/>
              <a:t> </a:t>
            </a:r>
            <a:endParaRPr lang="es-ES" dirty="0"/>
          </a:p>
          <a:p>
            <a:pPr marL="0" indent="0">
              <a:buNone/>
            </a:pPr>
            <a:r>
              <a:rPr lang="es-VE" dirty="0"/>
              <a:t> </a:t>
            </a:r>
            <a:endParaRPr lang="es-ES" dirty="0"/>
          </a:p>
          <a:p>
            <a:pPr marL="0" indent="0">
              <a:buNone/>
            </a:pPr>
            <a:r>
              <a:rPr lang="es-VE" dirty="0"/>
              <a:t>  </a:t>
            </a:r>
            <a:r>
              <a:rPr lang="es-ES" dirty="0"/>
              <a:t/>
            </a:r>
            <a:br>
              <a:rPr lang="es-ES" dirty="0"/>
            </a:br>
            <a:r>
              <a:rPr lang="es-VE" dirty="0"/>
              <a:t>4. Seleccionar “Año”</a:t>
            </a:r>
            <a:endParaRPr lang="es-ES" dirty="0"/>
          </a:p>
          <a:p>
            <a:pPr marL="0" indent="0">
              <a:buNone/>
            </a:pPr>
            <a:r>
              <a:rPr lang="es-VE" dirty="0"/>
              <a:t> </a:t>
            </a:r>
            <a:endParaRPr lang="es-ES" dirty="0"/>
          </a:p>
          <a:p>
            <a:pPr marL="0" indent="0">
              <a:buNone/>
            </a:pPr>
            <a:r>
              <a:rPr lang="es-VE" dirty="0"/>
              <a:t> </a:t>
            </a:r>
            <a:endParaRPr lang="es-ES" dirty="0"/>
          </a:p>
          <a:p>
            <a:pPr marL="0" indent="0">
              <a:buNone/>
            </a:pPr>
            <a:r>
              <a:rPr lang="es-VE" dirty="0"/>
              <a:t> </a:t>
            </a:r>
            <a:endParaRPr lang="es-ES" dirty="0"/>
          </a:p>
          <a:p>
            <a:pPr marL="0" indent="0">
              <a:buNone/>
            </a:pPr>
            <a:r>
              <a:rPr lang="es-VE" dirty="0"/>
              <a:t> </a:t>
            </a:r>
            <a:endParaRPr lang="es-ES" dirty="0"/>
          </a:p>
          <a:p>
            <a:pPr marL="0" indent="0">
              <a:buNone/>
            </a:pPr>
            <a:r>
              <a:rPr lang="es-VE" dirty="0"/>
              <a:t> </a:t>
            </a:r>
            <a:endParaRPr lang="es-ES" dirty="0"/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pSp>
        <p:nvGrpSpPr>
          <p:cNvPr id="4" name="14 Grupo"/>
          <p:cNvGrpSpPr/>
          <p:nvPr/>
        </p:nvGrpSpPr>
        <p:grpSpPr>
          <a:xfrm>
            <a:off x="395536" y="1268760"/>
            <a:ext cx="8352928" cy="792088"/>
            <a:chOff x="0" y="0"/>
            <a:chExt cx="6347361" cy="504973"/>
          </a:xfrm>
        </p:grpSpPr>
        <p:pic>
          <p:nvPicPr>
            <p:cNvPr id="5" name="Picture"/>
            <p:cNvPicPr>
              <a:picLocks noChangeAspect="1"/>
            </p:cNvPicPr>
            <p:nvPr/>
          </p:nvPicPr>
          <p:blipFill rotWithShape="1">
            <a:blip r:embed="rId2" cstate="print"/>
            <a:srcRect t="13347" r="-188" b="74056"/>
            <a:stretch/>
          </p:blipFill>
          <p:spPr bwMode="auto">
            <a:xfrm>
              <a:off x="0" y="0"/>
              <a:ext cx="6347361" cy="4987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034146" y="308758"/>
              <a:ext cx="427355" cy="196215"/>
            </a:xfrm>
            <a:prstGeom prst="rect">
              <a:avLst/>
            </a:prstGeom>
            <a:noFill/>
            <a:ln w="63500" cmpd="thickThin" algn="ctr">
              <a:solidFill>
                <a:srgbClr val="7030A0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>
                      <a:lumMod val="100000"/>
                      <a:lumOff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</p:grpSp>
      <p:grpSp>
        <p:nvGrpSpPr>
          <p:cNvPr id="7" name="21 Grupo"/>
          <p:cNvGrpSpPr/>
          <p:nvPr/>
        </p:nvGrpSpPr>
        <p:grpSpPr>
          <a:xfrm>
            <a:off x="395536" y="3179763"/>
            <a:ext cx="8352927" cy="498475"/>
            <a:chOff x="0" y="0"/>
            <a:chExt cx="6347362" cy="498764"/>
          </a:xfrm>
        </p:grpSpPr>
        <p:pic>
          <p:nvPicPr>
            <p:cNvPr id="8" name="Picture"/>
            <p:cNvPicPr>
              <a:picLocks noChangeAspect="1"/>
            </p:cNvPicPr>
            <p:nvPr/>
          </p:nvPicPr>
          <p:blipFill rotWithShape="1">
            <a:blip r:embed="rId2" cstate="print"/>
            <a:srcRect t="13347" r="-188" b="74056"/>
            <a:stretch/>
          </p:blipFill>
          <p:spPr bwMode="auto">
            <a:xfrm>
              <a:off x="0" y="0"/>
              <a:ext cx="6347362" cy="49876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17 Rectángulo"/>
            <p:cNvSpPr/>
            <p:nvPr/>
          </p:nvSpPr>
          <p:spPr>
            <a:xfrm>
              <a:off x="2838203" y="35626"/>
              <a:ext cx="374072" cy="201880"/>
            </a:xfrm>
            <a:prstGeom prst="rect">
              <a:avLst/>
            </a:prstGeom>
            <a:noFill/>
            <a:ln w="57150" cmpd="thinThick"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sp>
        <p:nvSpPr>
          <p:cNvPr id="10" name="9 Rectángulo"/>
          <p:cNvSpPr/>
          <p:nvPr/>
        </p:nvSpPr>
        <p:spPr>
          <a:xfrm>
            <a:off x="482328" y="4234363"/>
            <a:ext cx="8280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/>
              <a:t>5. Para exportar a Excel los proyectos, bajar al final de cada pantalla y dar click en el icono de Excel para descargar cada proyecto</a:t>
            </a:r>
            <a:r>
              <a:rPr lang="es-ES" dirty="0"/>
              <a:t> </a:t>
            </a:r>
            <a:r>
              <a:rPr lang="es-VE" dirty="0"/>
              <a:t>.</a:t>
            </a:r>
          </a:p>
          <a:p>
            <a:endParaRPr lang="es-VE" dirty="0"/>
          </a:p>
        </p:txBody>
      </p:sp>
      <p:pic>
        <p:nvPicPr>
          <p:cNvPr id="11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41168"/>
            <a:ext cx="1008112" cy="648072"/>
          </a:xfrm>
          <a:prstGeom prst="rect">
            <a:avLst/>
          </a:prstGeom>
        </p:spPr>
      </p:pic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8330142" y="5661248"/>
            <a:ext cx="244602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323528" y="5877272"/>
            <a:ext cx="8496944" cy="587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UNIVERSIDAD DE LOS ANDES</a:t>
            </a:r>
          </a:p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DIRECCIÓN  GENERAL DE PLANIFICACIÓN Y DESARROLLO </a:t>
            </a:r>
          </a:p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PLANDES</a:t>
            </a:r>
          </a:p>
        </p:txBody>
      </p:sp>
    </p:spTree>
    <p:extLst>
      <p:ext uri="{BB962C8B-B14F-4D97-AF65-F5344CB8AC3E}">
        <p14:creationId xmlns:p14="http://schemas.microsoft.com/office/powerpoint/2010/main" val="29438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7" y="620688"/>
            <a:ext cx="8167966" cy="4968552"/>
          </a:xfrm>
        </p:spPr>
      </p:pic>
      <p:sp>
        <p:nvSpPr>
          <p:cNvPr id="3" name="2 Flecha derecha">
            <a:hlinkClick r:id="" action="ppaction://hlinkshowjump?jump=nextslide"/>
          </p:cNvPr>
          <p:cNvSpPr/>
          <p:nvPr/>
        </p:nvSpPr>
        <p:spPr>
          <a:xfrm>
            <a:off x="8330142" y="5661248"/>
            <a:ext cx="244602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3528" y="5877272"/>
            <a:ext cx="8496944" cy="587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UNIVERSIDAD DE LOS ANDES</a:t>
            </a:r>
          </a:p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DIRECCIÓN  GENERAL DE PLANIFICACIÓN Y DESARROLLO </a:t>
            </a:r>
          </a:p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PLANDES</a:t>
            </a:r>
          </a:p>
        </p:txBody>
      </p:sp>
    </p:spTree>
    <p:extLst>
      <p:ext uri="{BB962C8B-B14F-4D97-AF65-F5344CB8AC3E}">
        <p14:creationId xmlns:p14="http://schemas.microsoft.com/office/powerpoint/2010/main" val="27476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sz="2000" dirty="0"/>
              <a:t>6. Al dar click en cada icono se descargara en la barra inferior del navegador, cada proyecto por separado con el nombre memoria.xls, generalmente lo contiene la carpeta “Descargas”.</a:t>
            </a:r>
            <a:endParaRPr lang="es-ES" sz="2000" dirty="0"/>
          </a:p>
          <a:p>
            <a:endParaRPr lang="es-ES" dirty="0"/>
          </a:p>
        </p:txBody>
      </p:sp>
      <p:grpSp>
        <p:nvGrpSpPr>
          <p:cNvPr id="2" name="Grupo 1"/>
          <p:cNvGrpSpPr/>
          <p:nvPr/>
        </p:nvGrpSpPr>
        <p:grpSpPr>
          <a:xfrm>
            <a:off x="611560" y="1916832"/>
            <a:ext cx="8151097" cy="3600400"/>
            <a:chOff x="611560" y="1916832"/>
            <a:chExt cx="8151097" cy="3600400"/>
          </a:xfrm>
        </p:grpSpPr>
        <p:pic>
          <p:nvPicPr>
            <p:cNvPr id="4" name="3 Imagen"/>
            <p:cNvPicPr/>
            <p:nvPr/>
          </p:nvPicPr>
          <p:blipFill rotWithShape="1">
            <a:blip r:embed="rId2" cstate="print"/>
            <a:srcRect t="22111" r="740" b="4809"/>
            <a:stretch/>
          </p:blipFill>
          <p:spPr bwMode="auto">
            <a:xfrm>
              <a:off x="672627" y="1916832"/>
              <a:ext cx="7992888" cy="3600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611560" y="5101910"/>
              <a:ext cx="1368152" cy="415322"/>
            </a:xfrm>
            <a:prstGeom prst="rect">
              <a:avLst/>
            </a:prstGeom>
            <a:noFill/>
            <a:ln w="63500" cmpd="thickThin" algn="ctr">
              <a:solidFill>
                <a:srgbClr val="7030A0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>
                      <a:lumMod val="100000"/>
                      <a:lumOff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8388424" y="4077072"/>
              <a:ext cx="374233" cy="360040"/>
            </a:xfrm>
            <a:prstGeom prst="rect">
              <a:avLst/>
            </a:prstGeom>
            <a:noFill/>
            <a:ln w="63500" cmpd="thickThin" algn="ctr">
              <a:solidFill>
                <a:srgbClr val="7030A0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>
                      <a:lumMod val="100000"/>
                      <a:lumOff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</p:grpSp>
      <p:sp>
        <p:nvSpPr>
          <p:cNvPr id="7" name="6 Flecha derecha">
            <a:hlinkClick r:id="" action="ppaction://hlinkshowjump?jump=nextslide"/>
          </p:cNvPr>
          <p:cNvSpPr/>
          <p:nvPr/>
        </p:nvSpPr>
        <p:spPr>
          <a:xfrm>
            <a:off x="8330142" y="5661248"/>
            <a:ext cx="244602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5877272"/>
            <a:ext cx="8496944" cy="587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UNIVERSIDAD DE LOS ANDES</a:t>
            </a:r>
          </a:p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DIRECCIÓN  GENERAL DE PLANIFICACIÓN Y DESARROLLO </a:t>
            </a:r>
          </a:p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PLANDES</a:t>
            </a:r>
          </a:p>
        </p:txBody>
      </p:sp>
    </p:spTree>
    <p:extLst>
      <p:ext uri="{BB962C8B-B14F-4D97-AF65-F5344CB8AC3E}">
        <p14:creationId xmlns:p14="http://schemas.microsoft.com/office/powerpoint/2010/main" val="27998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/>
              <a:t>7. Dar botón derecho sobre memoria.xls , seleccionar  “Abrir”</a:t>
            </a:r>
          </a:p>
          <a:p>
            <a:endParaRPr lang="es-ES" dirty="0"/>
          </a:p>
        </p:txBody>
      </p:sp>
      <p:grpSp>
        <p:nvGrpSpPr>
          <p:cNvPr id="2" name="Grupo 1"/>
          <p:cNvGrpSpPr/>
          <p:nvPr/>
        </p:nvGrpSpPr>
        <p:grpSpPr>
          <a:xfrm>
            <a:off x="1259632" y="2132856"/>
            <a:ext cx="6840760" cy="3600400"/>
            <a:chOff x="1259632" y="2132856"/>
            <a:chExt cx="6840760" cy="3600400"/>
          </a:xfrm>
        </p:grpSpPr>
        <p:pic>
          <p:nvPicPr>
            <p:cNvPr id="4" name="Imagen 3"/>
            <p:cNvPicPr/>
            <p:nvPr/>
          </p:nvPicPr>
          <p:blipFill rotWithShape="1">
            <a:blip r:embed="rId2" cstate="print"/>
            <a:srcRect t="32792" r="1375" b="5632"/>
            <a:stretch/>
          </p:blipFill>
          <p:spPr bwMode="auto">
            <a:xfrm>
              <a:off x="1259632" y="2132856"/>
              <a:ext cx="6840760" cy="3600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26 Rectángulo"/>
            <p:cNvSpPr/>
            <p:nvPr/>
          </p:nvSpPr>
          <p:spPr>
            <a:xfrm>
              <a:off x="1835696" y="4509120"/>
              <a:ext cx="1224136" cy="216024"/>
            </a:xfrm>
            <a:prstGeom prst="rect">
              <a:avLst/>
            </a:prstGeom>
            <a:noFill/>
            <a:ln w="57150" cmpd="thinThick"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VE"/>
            </a:p>
          </p:txBody>
        </p:sp>
      </p:grpSp>
      <p:sp>
        <p:nvSpPr>
          <p:cNvPr id="6" name="5 Flecha derecha">
            <a:hlinkClick r:id="" action="ppaction://hlinkshowjump?jump=nextslide"/>
          </p:cNvPr>
          <p:cNvSpPr/>
          <p:nvPr/>
        </p:nvSpPr>
        <p:spPr>
          <a:xfrm>
            <a:off x="8330142" y="5661248"/>
            <a:ext cx="244602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3528" y="5877272"/>
            <a:ext cx="8496944" cy="587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UNIVERSIDAD DE LOS ANDES</a:t>
            </a:r>
          </a:p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DIRECCIÓN  GENERAL DE PLANIFICACIÓN Y DESARROLLO </a:t>
            </a:r>
          </a:p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PLANDES</a:t>
            </a:r>
          </a:p>
        </p:txBody>
      </p:sp>
    </p:spTree>
    <p:extLst>
      <p:ext uri="{BB962C8B-B14F-4D97-AF65-F5344CB8AC3E}">
        <p14:creationId xmlns:p14="http://schemas.microsoft.com/office/powerpoint/2010/main" val="2770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/>
              <a:t>8. </a:t>
            </a:r>
            <a:r>
              <a:rPr lang="es-VE" sz="2000" dirty="0"/>
              <a:t>Al abrirse en Excel, seleccionar el cuadro botón derecho “copiar”  y llevarlo al documento de memoria y cuenta.</a:t>
            </a:r>
          </a:p>
          <a:p>
            <a:endParaRPr lang="es-ES" dirty="0"/>
          </a:p>
        </p:txBody>
      </p:sp>
      <p:grpSp>
        <p:nvGrpSpPr>
          <p:cNvPr id="2" name="Grupo 1"/>
          <p:cNvGrpSpPr/>
          <p:nvPr/>
        </p:nvGrpSpPr>
        <p:grpSpPr>
          <a:xfrm>
            <a:off x="1043608" y="1484784"/>
            <a:ext cx="7272808" cy="4218330"/>
            <a:chOff x="1043608" y="2018982"/>
            <a:chExt cx="7272808" cy="4218330"/>
          </a:xfrm>
        </p:grpSpPr>
        <p:pic>
          <p:nvPicPr>
            <p:cNvPr id="4" name="Imagen 3"/>
            <p:cNvPicPr/>
            <p:nvPr/>
          </p:nvPicPr>
          <p:blipFill rotWithShape="1">
            <a:blip r:embed="rId2" cstate="print"/>
            <a:srcRect t="3935" b="7057"/>
            <a:stretch/>
          </p:blipFill>
          <p:spPr bwMode="auto">
            <a:xfrm>
              <a:off x="1043608" y="2018982"/>
              <a:ext cx="7272808" cy="42183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26 Rectángulo"/>
            <p:cNvSpPr/>
            <p:nvPr/>
          </p:nvSpPr>
          <p:spPr>
            <a:xfrm>
              <a:off x="3563888" y="2636912"/>
              <a:ext cx="1152128" cy="144016"/>
            </a:xfrm>
            <a:prstGeom prst="rect">
              <a:avLst/>
            </a:prstGeom>
            <a:noFill/>
            <a:ln w="57150" cmpd="thinThick"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VE"/>
            </a:p>
          </p:txBody>
        </p:sp>
        <p:sp>
          <p:nvSpPr>
            <p:cNvPr id="6" name="26 Rectángulo"/>
            <p:cNvSpPr/>
            <p:nvPr/>
          </p:nvSpPr>
          <p:spPr>
            <a:xfrm>
              <a:off x="1187624" y="2996952"/>
              <a:ext cx="4320480" cy="3096344"/>
            </a:xfrm>
            <a:prstGeom prst="rect">
              <a:avLst/>
            </a:prstGeom>
            <a:noFill/>
            <a:ln w="57150" cmpd="thinThick"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VE"/>
            </a:p>
          </p:txBody>
        </p:sp>
      </p:grpSp>
      <p:sp>
        <p:nvSpPr>
          <p:cNvPr id="7" name="6 Flecha derecha">
            <a:hlinkClick r:id="" action="ppaction://noaction"/>
          </p:cNvPr>
          <p:cNvSpPr/>
          <p:nvPr/>
        </p:nvSpPr>
        <p:spPr>
          <a:xfrm>
            <a:off x="8330142" y="5661248"/>
            <a:ext cx="244602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5877272"/>
            <a:ext cx="8496944" cy="587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UNIVERSIDAD DE LOS ANDES</a:t>
            </a:r>
          </a:p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DIRECCIÓN  GENERAL DE PLANIFICACIÓN Y DESARROLLO </a:t>
            </a:r>
          </a:p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PLANDES</a:t>
            </a:r>
          </a:p>
        </p:txBody>
      </p:sp>
    </p:spTree>
    <p:extLst>
      <p:ext uri="{BB962C8B-B14F-4D97-AF65-F5344CB8AC3E}">
        <p14:creationId xmlns:p14="http://schemas.microsoft.com/office/powerpoint/2010/main" val="4697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754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32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s-E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s-ES" sz="32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s-ES" sz="5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GRACIAS </a:t>
            </a:r>
            <a:endParaRPr lang="es-ES" sz="54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3528" y="5877272"/>
            <a:ext cx="8496944" cy="587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UNIVERSIDAD DE LOS ANDES</a:t>
            </a:r>
          </a:p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DIRECCIÓN  GENERAL DE PLANIFICACIÓN Y DESARROLLO </a:t>
            </a:r>
          </a:p>
          <a:p>
            <a:pPr algn="r">
              <a:defRPr/>
            </a:pPr>
            <a:r>
              <a:rPr lang="es-VE" sz="800" b="1" dirty="0">
                <a:solidFill>
                  <a:schemeClr val="accent2">
                    <a:lumMod val="75000"/>
                  </a:schemeClr>
                </a:solidFill>
                <a:ea typeface="ＭＳ Ｐゴシック" pitchFamily="-49" charset="-128"/>
              </a:rPr>
              <a:t>PLANDES</a:t>
            </a:r>
          </a:p>
        </p:txBody>
      </p:sp>
    </p:spTree>
    <p:extLst>
      <p:ext uri="{BB962C8B-B14F-4D97-AF65-F5344CB8AC3E}">
        <p14:creationId xmlns:p14="http://schemas.microsoft.com/office/powerpoint/2010/main" val="1212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1012</TotalTime>
  <Words>209</Words>
  <Application>Microsoft Office PowerPoint</Application>
  <PresentationFormat>Presentación en pantalla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Aspecto</vt:lpstr>
      <vt:lpstr>USO DEL SIREPOA  PARA LA ELABORACIÓN DE LA MEMORIA Y CUENTA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REINA DUBOIS</dc:creator>
  <cp:lastModifiedBy>USUARIO</cp:lastModifiedBy>
  <cp:revision>91</cp:revision>
  <dcterms:created xsi:type="dcterms:W3CDTF">2019-11-28T14:34:48Z</dcterms:created>
  <dcterms:modified xsi:type="dcterms:W3CDTF">2021-01-24T20:00:20Z</dcterms:modified>
</cp:coreProperties>
</file>