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267" r:id="rId3"/>
    <p:sldId id="263" r:id="rId4"/>
    <p:sldId id="258" r:id="rId5"/>
    <p:sldId id="299" r:id="rId6"/>
    <p:sldId id="259" r:id="rId7"/>
    <p:sldId id="289" r:id="rId8"/>
    <p:sldId id="304" r:id="rId9"/>
    <p:sldId id="307" r:id="rId10"/>
    <p:sldId id="308" r:id="rId11"/>
    <p:sldId id="309" r:id="rId12"/>
    <p:sldId id="310" r:id="rId13"/>
    <p:sldId id="312" r:id="rId14"/>
    <p:sldId id="314" r:id="rId15"/>
    <p:sldId id="315" r:id="rId16"/>
    <p:sldId id="316" r:id="rId17"/>
    <p:sldId id="317" r:id="rId18"/>
    <p:sldId id="318" r:id="rId19"/>
    <p:sldId id="260" r:id="rId20"/>
    <p:sldId id="286" r:id="rId21"/>
    <p:sldId id="265" r:id="rId22"/>
    <p:sldId id="275" r:id="rId23"/>
    <p:sldId id="319" r:id="rId24"/>
    <p:sldId id="298" r:id="rId25"/>
    <p:sldId id="271" r:id="rId26"/>
    <p:sldId id="272" r:id="rId27"/>
    <p:sldId id="273" r:id="rId28"/>
    <p:sldId id="277" r:id="rId29"/>
    <p:sldId id="278" r:id="rId30"/>
    <p:sldId id="279" r:id="rId31"/>
    <p:sldId id="280" r:id="rId32"/>
    <p:sldId id="322" r:id="rId33"/>
    <p:sldId id="323" r:id="rId34"/>
    <p:sldId id="282" r:id="rId35"/>
    <p:sldId id="287" r:id="rId36"/>
    <p:sldId id="291" r:id="rId37"/>
    <p:sldId id="301" r:id="rId38"/>
    <p:sldId id="320" r:id="rId39"/>
    <p:sldId id="321" r:id="rId40"/>
    <p:sldId id="324" r:id="rId41"/>
    <p:sldId id="297" r:id="rId42"/>
    <p:sldId id="281"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99" autoAdjust="0"/>
    <p:restoredTop sz="92989" autoAdjust="0"/>
  </p:normalViewPr>
  <p:slideViewPr>
    <p:cSldViewPr>
      <p:cViewPr varScale="1">
        <p:scale>
          <a:sx n="85" d="100"/>
          <a:sy n="85" d="100"/>
        </p:scale>
        <p:origin x="6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20939-E2FE-460E-BDD9-6F755E6640C8}" type="datetimeFigureOut">
              <a:rPr lang="es-ES" smtClean="0"/>
              <a:pPr/>
              <a:t>25/01/2024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46C82-AB92-4B4A-84B7-55AC7B1A5178}" type="slidenum">
              <a:rPr lang="es-ES" smtClean="0"/>
              <a:pPr/>
              <a:t>‹Nº›</a:t>
            </a:fld>
            <a:endParaRPr lang="es-ES"/>
          </a:p>
        </p:txBody>
      </p:sp>
    </p:spTree>
    <p:extLst>
      <p:ext uri="{BB962C8B-B14F-4D97-AF65-F5344CB8AC3E}">
        <p14:creationId xmlns:p14="http://schemas.microsoft.com/office/powerpoint/2010/main" val="158836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1646C82-AB92-4B4A-84B7-55AC7B1A5178}" type="slidenum">
              <a:rPr lang="es-ES" smtClean="0"/>
              <a:pPr/>
              <a:t>21</a:t>
            </a:fld>
            <a:endParaRPr lang="es-ES"/>
          </a:p>
        </p:txBody>
      </p:sp>
    </p:spTree>
    <p:extLst>
      <p:ext uri="{BB962C8B-B14F-4D97-AF65-F5344CB8AC3E}">
        <p14:creationId xmlns:p14="http://schemas.microsoft.com/office/powerpoint/2010/main" val="25106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1646C82-AB92-4B4A-84B7-55AC7B1A5178}" type="slidenum">
              <a:rPr lang="es-ES" smtClean="0"/>
              <a:pPr/>
              <a:t>36</a:t>
            </a:fld>
            <a:endParaRPr lang="es-ES"/>
          </a:p>
        </p:txBody>
      </p:sp>
    </p:spTree>
    <p:extLst>
      <p:ext uri="{BB962C8B-B14F-4D97-AF65-F5344CB8AC3E}">
        <p14:creationId xmlns:p14="http://schemas.microsoft.com/office/powerpoint/2010/main" val="316411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40182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4841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583690-C53C-457F-8C03-6A386735B253}" type="slidenum">
              <a:rPr lang="es-ES" smtClean="0"/>
              <a:pPr/>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351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32908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6" name="Footer Placeholder 5"/>
          <p:cNvSpPr>
            <a:spLocks noGrp="1"/>
          </p:cNvSpPr>
          <p:nvPr>
            <p:ph type="ftr" sz="quarter" idx="11"/>
          </p:nvPr>
        </p:nvSpPr>
        <p:spPr/>
        <p:txBody>
          <a:bodyPr/>
          <a:lstStyle/>
          <a:p>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559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88785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14930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65323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04332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75771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18856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8" name="Footer Placeholder 7"/>
          <p:cNvSpPr>
            <a:spLocks noGrp="1"/>
          </p:cNvSpPr>
          <p:nvPr>
            <p:ph type="ftr" sz="quarter" idx="11"/>
          </p:nvPr>
        </p:nvSpPr>
        <p:spPr/>
        <p:txBody>
          <a:bodyPr/>
          <a:lstStyle/>
          <a:p>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64047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4" name="Footer Placeholder 3"/>
          <p:cNvSpPr>
            <a:spLocks noGrp="1"/>
          </p:cNvSpPr>
          <p:nvPr>
            <p:ph type="ftr" sz="quarter" idx="11"/>
          </p:nvPr>
        </p:nvSpPr>
        <p:spPr/>
        <p:txBody>
          <a:bodyPr/>
          <a:lstStyle/>
          <a:p>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418091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39697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33193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25/01/2024</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28134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25AE700-F9D8-43DF-8EC7-7EDC5032DB5D}" type="datetimeFigureOut">
              <a:rPr lang="es-ES" smtClean="0"/>
              <a:pPr/>
              <a:t>25/01/2024</a:t>
            </a:fld>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F583690-C53C-457F-8C03-6A386735B253}" type="slidenum">
              <a:rPr lang="es-ES" smtClean="0"/>
              <a:pPr/>
              <a:t>‹Nº›</a:t>
            </a:fld>
            <a:endParaRPr lang="es-ES"/>
          </a:p>
        </p:txBody>
      </p:sp>
    </p:spTree>
    <p:extLst>
      <p:ext uri="{BB962C8B-B14F-4D97-AF65-F5344CB8AC3E}">
        <p14:creationId xmlns:p14="http://schemas.microsoft.com/office/powerpoint/2010/main" val="38905265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Cuadro-Presupuestario-y-Financiero-MyC-2023.xls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uadro-Presupuestario-y-Financiero-MyC-2023.xlsx"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4797152"/>
            <a:ext cx="7200800" cy="409600"/>
          </a:xfrm>
        </p:spPr>
        <p:txBody>
          <a:bodyPr>
            <a:normAutofit/>
          </a:bodyPr>
          <a:lstStyle/>
          <a:p>
            <a:pPr algn="ctr"/>
            <a:r>
              <a:rPr lang="es-ES" b="1" dirty="0">
                <a:solidFill>
                  <a:schemeClr val="accent1"/>
                </a:solidFill>
              </a:rPr>
              <a:t>Enero 2024</a:t>
            </a:r>
          </a:p>
        </p:txBody>
      </p:sp>
      <p:sp>
        <p:nvSpPr>
          <p:cNvPr id="5" name="1 Título"/>
          <p:cNvSpPr txBox="1">
            <a:spLocks/>
          </p:cNvSpPr>
          <p:nvPr/>
        </p:nvSpPr>
        <p:spPr>
          <a:xfrm>
            <a:off x="323528" y="5877272"/>
            <a:ext cx="8496944" cy="587375"/>
          </a:xfrm>
          <a:prstGeom prst="rect">
            <a:avLst/>
          </a:prstGeom>
        </p:spPr>
        <p:txBody>
          <a:bodyPr anchor="ctr">
            <a:normAutofit/>
          </a:bodyPr>
          <a:lstStyle/>
          <a:p>
            <a:pPr algn="r">
              <a:defRPr/>
            </a:pPr>
            <a:endParaRPr lang="es-VE" sz="800" b="1" dirty="0">
              <a:solidFill>
                <a:schemeClr val="accent2">
                  <a:lumMod val="75000"/>
                </a:schemeClr>
              </a:solidFill>
              <a:ea typeface="ＭＳ Ｐゴシック" pitchFamily="-49" charset="-128"/>
            </a:endParaRPr>
          </a:p>
        </p:txBody>
      </p:sp>
      <p:sp>
        <p:nvSpPr>
          <p:cNvPr id="6" name="1 Título"/>
          <p:cNvSpPr txBox="1">
            <a:spLocks/>
          </p:cNvSpPr>
          <p:nvPr/>
        </p:nvSpPr>
        <p:spPr>
          <a:xfrm>
            <a:off x="768092" y="2474228"/>
            <a:ext cx="8183880" cy="1987664"/>
          </a:xfrm>
          <a:prstGeom prst="rect">
            <a:avLst/>
          </a:prstGeom>
        </p:spPr>
        <p:txBody>
          <a:bodyPr vert="horz" lIns="45720" rIns="45720" bIns="45720" anchor="b">
            <a:no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s-VE" sz="2800" dirty="0">
                <a:solidFill>
                  <a:schemeClr val="tx1"/>
                </a:solidFill>
              </a:rPr>
              <a:t>TALLER</a:t>
            </a:r>
          </a:p>
          <a:p>
            <a:pPr algn="ctr"/>
            <a:br>
              <a:rPr lang="es-ES" sz="2800" dirty="0">
                <a:solidFill>
                  <a:schemeClr val="tx1"/>
                </a:solidFill>
              </a:rPr>
            </a:br>
            <a:r>
              <a:rPr lang="es-VE" sz="2800" dirty="0">
                <a:solidFill>
                  <a:schemeClr val="tx1"/>
                </a:solidFill>
              </a:rPr>
              <a:t>Lineamientos Memoria y Cuenta 2023 </a:t>
            </a:r>
          </a:p>
          <a:p>
            <a:pPr algn="ctr"/>
            <a:endParaRPr lang="es-VE" sz="2800" dirty="0">
              <a:solidFill>
                <a:schemeClr val="tx1"/>
              </a:solidFill>
            </a:endParaRPr>
          </a:p>
          <a:p>
            <a:pPr algn="ctr"/>
            <a:r>
              <a:rPr lang="es-VE" sz="2800" dirty="0">
                <a:solidFill>
                  <a:schemeClr val="tx1"/>
                </a:solidFill>
              </a:rPr>
              <a:t>y Estructura de proyectos 2024</a:t>
            </a:r>
            <a:br>
              <a:rPr lang="es-ES" sz="2800" dirty="0">
                <a:solidFill>
                  <a:schemeClr val="tx1"/>
                </a:solidFill>
              </a:rPr>
            </a:br>
            <a:endParaRPr lang="es-ES" sz="2800" dirty="0">
              <a:solidFill>
                <a:schemeClr val="tx1"/>
              </a:solidFill>
            </a:endParaRPr>
          </a:p>
        </p:txBody>
      </p:sp>
      <p:pic>
        <p:nvPicPr>
          <p:cNvPr id="7" name="Imagen 6"/>
          <p:cNvPicPr>
            <a:picLocks noChangeAspect="1"/>
          </p:cNvPicPr>
          <p:nvPr/>
        </p:nvPicPr>
        <p:blipFill>
          <a:blip r:embed="rId2"/>
          <a:stretch>
            <a:fillRect/>
          </a:stretch>
        </p:blipFill>
        <p:spPr>
          <a:xfrm>
            <a:off x="467544" y="543942"/>
            <a:ext cx="3086100" cy="828675"/>
          </a:xfrm>
          <a:prstGeom prst="rect">
            <a:avLst/>
          </a:prstGeom>
        </p:spPr>
      </p:pic>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3851920" y="5798125"/>
            <a:ext cx="1146131" cy="1059875"/>
          </a:xfrm>
          <a:prstGeom prst="rect">
            <a:avLst/>
          </a:prstGeom>
        </p:spPr>
      </p:pic>
      <p:sp>
        <p:nvSpPr>
          <p:cNvPr id="9" name="CuadroTexto 8"/>
          <p:cNvSpPr txBox="1"/>
          <p:nvPr/>
        </p:nvSpPr>
        <p:spPr>
          <a:xfrm>
            <a:off x="4860032" y="6175787"/>
            <a:ext cx="4899098" cy="584775"/>
          </a:xfrm>
          <a:prstGeom prst="rect">
            <a:avLst/>
          </a:prstGeom>
          <a:noFill/>
        </p:spPr>
        <p:txBody>
          <a:bodyPr wrap="none" rtlCol="0">
            <a:spAutoFit/>
          </a:bodyPr>
          <a:lstStyle/>
          <a:p>
            <a:r>
              <a:rPr lang="es-ES" b="1" dirty="0"/>
              <a:t>ula</a:t>
            </a:r>
            <a:r>
              <a:rPr lang="es-ES" sz="1400" b="1" dirty="0"/>
              <a:t> Plandes</a:t>
            </a:r>
          </a:p>
          <a:p>
            <a:r>
              <a:rPr lang="es-ES" sz="1400" b="1" dirty="0"/>
              <a:t>Dirección General de Planificación y Desarrollo</a:t>
            </a:r>
          </a:p>
        </p:txBody>
      </p:sp>
    </p:spTree>
    <p:extLst>
      <p:ext uri="{BB962C8B-B14F-4D97-AF65-F5344CB8AC3E}">
        <p14:creationId xmlns:p14="http://schemas.microsoft.com/office/powerpoint/2010/main" val="43284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71600" y="2132856"/>
            <a:ext cx="7892286" cy="3720020"/>
          </a:xfrm>
        </p:spPr>
        <p:txBody>
          <a:bodyPr>
            <a:normAutofit/>
          </a:bodyPr>
          <a:lstStyle/>
          <a:p>
            <a:pPr marL="0" indent="0" algn="just">
              <a:buNone/>
            </a:pPr>
            <a:r>
              <a:rPr lang="es-ES" sz="3600" dirty="0"/>
              <a:t>¿Cuál es la Fundamentación Legal? </a:t>
            </a:r>
            <a:endParaRPr lang="es-ES" sz="2400" dirty="0"/>
          </a:p>
        </p:txBody>
      </p:sp>
    </p:spTree>
    <p:extLst>
      <p:ext uri="{BB962C8B-B14F-4D97-AF65-F5344CB8AC3E}">
        <p14:creationId xmlns:p14="http://schemas.microsoft.com/office/powerpoint/2010/main" val="366433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556792"/>
            <a:ext cx="7892286" cy="3720020"/>
          </a:xfrm>
        </p:spPr>
        <p:txBody>
          <a:bodyPr>
            <a:normAutofit fontScale="92500" lnSpcReduction="10000"/>
          </a:bodyPr>
          <a:lstStyle/>
          <a:p>
            <a:pPr marL="0" indent="0" algn="just">
              <a:buNone/>
            </a:pPr>
            <a:r>
              <a:rPr lang="es-ES" sz="3600" dirty="0"/>
              <a:t>Constitución de la República Bolivariana de Venezuela (CRBV): Artículo 141. La Administración Pública... Principio de Honestidad, Participación, Celeridad, Eficacia, Eficiencia, Transparencia, Rendición de Cuenta y Responsabilidad en el Ejercicio de la Función Pública... </a:t>
            </a:r>
            <a:endParaRPr lang="es-ES" sz="2400" dirty="0"/>
          </a:p>
        </p:txBody>
      </p:sp>
    </p:spTree>
    <p:extLst>
      <p:ext uri="{BB962C8B-B14F-4D97-AF65-F5344CB8AC3E}">
        <p14:creationId xmlns:p14="http://schemas.microsoft.com/office/powerpoint/2010/main" val="196859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259632" y="404664"/>
            <a:ext cx="7532246" cy="6336704"/>
          </a:xfrm>
        </p:spPr>
        <p:txBody>
          <a:bodyPr>
            <a:normAutofit fontScale="47500" lnSpcReduction="20000"/>
          </a:bodyPr>
          <a:lstStyle/>
          <a:p>
            <a:pPr marL="0" indent="0" algn="just">
              <a:buNone/>
            </a:pPr>
            <a:r>
              <a:rPr lang="es-ES" sz="3600" b="1" dirty="0"/>
              <a:t>Reforma Ley Orgánica para la Planificación Pública y Popular. (Decreto 1.401 19/11/2014)</a:t>
            </a:r>
          </a:p>
          <a:p>
            <a:pPr marL="0" indent="0" algn="just">
              <a:spcBef>
                <a:spcPts val="600"/>
              </a:spcBef>
              <a:buNone/>
            </a:pPr>
            <a:endParaRPr lang="es-ES" sz="3600" dirty="0"/>
          </a:p>
          <a:p>
            <a:pPr>
              <a:spcBef>
                <a:spcPts val="600"/>
              </a:spcBef>
            </a:pPr>
            <a:r>
              <a:rPr lang="es-ES" sz="2900" dirty="0"/>
              <a:t>Artículo 54. Definición de los Planes Operativos.</a:t>
            </a:r>
          </a:p>
          <a:p>
            <a:pPr>
              <a:spcBef>
                <a:spcPts val="600"/>
              </a:spcBef>
            </a:pPr>
            <a:endParaRPr lang="es-ES" sz="2900" dirty="0"/>
          </a:p>
          <a:p>
            <a:pPr>
              <a:spcBef>
                <a:spcPts val="600"/>
              </a:spcBef>
            </a:pPr>
            <a:r>
              <a:rPr lang="es-ES" sz="2900" dirty="0"/>
              <a:t>Artículo 55. Vinculación Plan-Presupuesto.</a:t>
            </a:r>
          </a:p>
          <a:p>
            <a:pPr>
              <a:spcBef>
                <a:spcPts val="600"/>
              </a:spcBef>
            </a:pPr>
            <a:endParaRPr lang="es-ES" sz="2900" dirty="0"/>
          </a:p>
          <a:p>
            <a:pPr>
              <a:spcBef>
                <a:spcPts val="600"/>
              </a:spcBef>
            </a:pPr>
            <a:r>
              <a:rPr lang="es-ES" sz="2900" dirty="0"/>
              <a:t>Artículo 59. Ejecución del Plan.</a:t>
            </a:r>
          </a:p>
          <a:p>
            <a:pPr>
              <a:spcBef>
                <a:spcPts val="600"/>
              </a:spcBef>
            </a:pPr>
            <a:endParaRPr lang="es-ES" sz="2900" dirty="0"/>
          </a:p>
          <a:p>
            <a:pPr>
              <a:spcBef>
                <a:spcPts val="600"/>
              </a:spcBef>
            </a:pPr>
            <a:r>
              <a:rPr lang="es-ES" sz="2900" dirty="0"/>
              <a:t>Artículo 60. Seguimiento y Evaluación del Plan.</a:t>
            </a:r>
          </a:p>
          <a:p>
            <a:pPr>
              <a:spcBef>
                <a:spcPts val="600"/>
              </a:spcBef>
            </a:pPr>
            <a:endParaRPr lang="es-ES" sz="2900" dirty="0"/>
          </a:p>
          <a:p>
            <a:pPr marL="0" indent="0" algn="just">
              <a:buNone/>
            </a:pPr>
            <a:r>
              <a:rPr lang="es-ES" sz="4000" b="1" dirty="0"/>
              <a:t>Planes Operativos de los Órganos y Entes del Poder Público </a:t>
            </a:r>
          </a:p>
          <a:p>
            <a:pPr marL="0" indent="0" algn="just">
              <a:buNone/>
            </a:pPr>
            <a:endParaRPr lang="es-ES" sz="3200" dirty="0"/>
          </a:p>
          <a:p>
            <a:pPr>
              <a:spcBef>
                <a:spcPts val="600"/>
              </a:spcBef>
            </a:pPr>
            <a:r>
              <a:rPr lang="es-ES" sz="3200" dirty="0"/>
              <a:t>Artículo 84. Naturaleza. Planes Operativos Anuales de los Órganos y Entes del Poder Público. </a:t>
            </a:r>
          </a:p>
          <a:p>
            <a:pPr>
              <a:spcBef>
                <a:spcPts val="600"/>
              </a:spcBef>
            </a:pPr>
            <a:endParaRPr lang="es-ES" sz="3200" dirty="0"/>
          </a:p>
          <a:p>
            <a:pPr>
              <a:spcBef>
                <a:spcPts val="600"/>
              </a:spcBef>
            </a:pPr>
            <a:r>
              <a:rPr lang="es-ES" sz="3200" dirty="0"/>
              <a:t>Artículo 87. Seguimiento y Evaluación del Plan.</a:t>
            </a:r>
          </a:p>
          <a:p>
            <a:pPr>
              <a:spcBef>
                <a:spcPts val="600"/>
              </a:spcBef>
            </a:pPr>
            <a:endParaRPr lang="es-ES" sz="3200" dirty="0"/>
          </a:p>
          <a:p>
            <a:pPr>
              <a:spcBef>
                <a:spcPts val="600"/>
              </a:spcBef>
            </a:pPr>
            <a:r>
              <a:rPr lang="es-ES" sz="3200" dirty="0"/>
              <a:t>Artículo 89. Responsabilidad Funcionarial.</a:t>
            </a:r>
          </a:p>
          <a:p>
            <a:pPr>
              <a:spcBef>
                <a:spcPts val="600"/>
              </a:spcBef>
            </a:pPr>
            <a:endParaRPr lang="es-ES" sz="3200" dirty="0"/>
          </a:p>
          <a:p>
            <a:pPr>
              <a:spcBef>
                <a:spcPts val="600"/>
              </a:spcBef>
            </a:pPr>
            <a:r>
              <a:rPr lang="es-ES" sz="3200" dirty="0"/>
              <a:t>Artículo 90. Sanciones.</a:t>
            </a:r>
          </a:p>
          <a:p>
            <a:endParaRPr lang="es-ES" sz="2900" dirty="0"/>
          </a:p>
        </p:txBody>
      </p:sp>
    </p:spTree>
    <p:extLst>
      <p:ext uri="{BB962C8B-B14F-4D97-AF65-F5344CB8AC3E}">
        <p14:creationId xmlns:p14="http://schemas.microsoft.com/office/powerpoint/2010/main" val="6113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71600" y="260648"/>
            <a:ext cx="7892286" cy="6408712"/>
          </a:xfrm>
        </p:spPr>
        <p:txBody>
          <a:bodyPr>
            <a:normAutofit fontScale="25000" lnSpcReduction="20000"/>
          </a:bodyPr>
          <a:lstStyle/>
          <a:p>
            <a:pPr marL="0" indent="0" algn="just">
              <a:buNone/>
            </a:pPr>
            <a:endParaRPr lang="es-ES" sz="4000" dirty="0"/>
          </a:p>
          <a:p>
            <a:pPr marL="0" indent="0" algn="just">
              <a:buNone/>
            </a:pPr>
            <a:r>
              <a:rPr lang="es-ES" sz="5100" b="1" dirty="0"/>
              <a:t>Ley Orgánica de la Administración Pública (LOAP. Decreto 1.401 del 19-11-2014)</a:t>
            </a:r>
          </a:p>
          <a:p>
            <a:pPr marL="0" indent="0" algn="just">
              <a:lnSpc>
                <a:spcPct val="70000"/>
              </a:lnSpc>
              <a:buNone/>
            </a:pPr>
            <a:endParaRPr lang="es-ES" sz="4000" b="1" dirty="0"/>
          </a:p>
          <a:p>
            <a:pPr>
              <a:lnSpc>
                <a:spcPct val="70000"/>
              </a:lnSpc>
            </a:pPr>
            <a:r>
              <a:rPr lang="es-ES" sz="4800" dirty="0"/>
              <a:t>Principio de Legalidad. Artículo 4.</a:t>
            </a:r>
          </a:p>
          <a:p>
            <a:pPr>
              <a:lnSpc>
                <a:spcPct val="70000"/>
              </a:lnSpc>
              <a:spcBef>
                <a:spcPts val="600"/>
              </a:spcBef>
            </a:pPr>
            <a:endParaRPr lang="es-ES" sz="4800" dirty="0"/>
          </a:p>
          <a:p>
            <a:pPr>
              <a:lnSpc>
                <a:spcPct val="70000"/>
              </a:lnSpc>
            </a:pPr>
            <a:r>
              <a:rPr lang="es-ES" sz="4800" dirty="0"/>
              <a:t>Principio de Rendición de Cuenta. Artículo 14. </a:t>
            </a:r>
          </a:p>
          <a:p>
            <a:pPr>
              <a:lnSpc>
                <a:spcPct val="70000"/>
              </a:lnSpc>
            </a:pPr>
            <a:endParaRPr lang="es-ES" sz="4800" dirty="0"/>
          </a:p>
          <a:p>
            <a:pPr>
              <a:lnSpc>
                <a:spcPct val="70000"/>
              </a:lnSpc>
            </a:pPr>
            <a:r>
              <a:rPr lang="es-ES" sz="4800" dirty="0"/>
              <a:t>Principio de Control de Gestión. Artículo 18. </a:t>
            </a:r>
          </a:p>
          <a:p>
            <a:pPr>
              <a:lnSpc>
                <a:spcPct val="70000"/>
              </a:lnSpc>
            </a:pPr>
            <a:endParaRPr lang="es-ES" sz="4800" dirty="0"/>
          </a:p>
          <a:p>
            <a:pPr>
              <a:lnSpc>
                <a:spcPct val="70000"/>
              </a:lnSpc>
            </a:pPr>
            <a:r>
              <a:rPr lang="es-ES" sz="4800" dirty="0"/>
              <a:t>Principio de Eficacia. Artículo 19.  </a:t>
            </a:r>
          </a:p>
          <a:p>
            <a:pPr>
              <a:lnSpc>
                <a:spcPct val="70000"/>
              </a:lnSpc>
            </a:pPr>
            <a:endParaRPr lang="es-ES" sz="4800" dirty="0"/>
          </a:p>
          <a:p>
            <a:pPr>
              <a:lnSpc>
                <a:spcPct val="70000"/>
              </a:lnSpc>
            </a:pPr>
            <a:r>
              <a:rPr lang="es-ES" sz="4800" dirty="0"/>
              <a:t>Principio de Eficiencia en la Asignación y Utilización de los Recursos Públicos. Artículo 20.</a:t>
            </a:r>
          </a:p>
          <a:p>
            <a:pPr marL="0" indent="0">
              <a:buNone/>
            </a:pPr>
            <a:endParaRPr lang="es-ES" sz="4200" dirty="0"/>
          </a:p>
          <a:p>
            <a:pPr marL="0" indent="0" algn="just">
              <a:buNone/>
            </a:pPr>
            <a:r>
              <a:rPr lang="es-ES" sz="6000" b="1" dirty="0"/>
              <a:t>Ley Orgánica de la Administración Financiera del Sector Público (LOAFSP. Decreto 1.401 19-11-2014)</a:t>
            </a:r>
          </a:p>
          <a:p>
            <a:pPr marL="0" indent="0" algn="just">
              <a:buNone/>
            </a:pPr>
            <a:endParaRPr lang="es-ES" sz="4400" b="1" dirty="0"/>
          </a:p>
          <a:p>
            <a:pPr>
              <a:spcBef>
                <a:spcPts val="600"/>
              </a:spcBef>
            </a:pPr>
            <a:r>
              <a:rPr lang="es-ES" sz="4800" dirty="0"/>
              <a:t>Artículo 1: Aspectos que Regula la Ley. Administración Financiera.</a:t>
            </a:r>
          </a:p>
          <a:p>
            <a:pPr>
              <a:spcBef>
                <a:spcPts val="600"/>
              </a:spcBef>
            </a:pPr>
            <a:endParaRPr lang="es-ES" sz="4800" dirty="0"/>
          </a:p>
          <a:p>
            <a:pPr>
              <a:spcBef>
                <a:spcPts val="600"/>
              </a:spcBef>
            </a:pPr>
            <a:r>
              <a:rPr lang="es-ES" sz="4800" dirty="0"/>
              <a:t>Artículo 2: Definición de Administración Pública. Ingresos Públicos para el Cumplimiento de las Metas del Estado.</a:t>
            </a:r>
          </a:p>
          <a:p>
            <a:pPr>
              <a:spcBef>
                <a:spcPts val="600"/>
              </a:spcBef>
            </a:pPr>
            <a:endParaRPr lang="es-ES" sz="4800" dirty="0"/>
          </a:p>
          <a:p>
            <a:pPr>
              <a:spcBef>
                <a:spcPts val="600"/>
              </a:spcBef>
            </a:pPr>
            <a:r>
              <a:rPr lang="es-ES" sz="4800" dirty="0"/>
              <a:t>Artículo 3: Sistema que integra AFSP. Los Sistemas Presupuestarios. </a:t>
            </a:r>
          </a:p>
          <a:p>
            <a:pPr>
              <a:spcBef>
                <a:spcPts val="600"/>
              </a:spcBef>
            </a:pPr>
            <a:endParaRPr lang="es-ES" sz="4800" dirty="0"/>
          </a:p>
          <a:p>
            <a:pPr>
              <a:spcBef>
                <a:spcPts val="600"/>
              </a:spcBef>
            </a:pPr>
            <a:r>
              <a:rPr lang="es-ES" sz="4800" dirty="0"/>
              <a:t>Artículo 4: Quién la Coordina. Ministerio del Poder Popular de Economía, Finanzas y Comercio Exterior.</a:t>
            </a:r>
          </a:p>
          <a:p>
            <a:pPr>
              <a:spcBef>
                <a:spcPts val="600"/>
              </a:spcBef>
            </a:pPr>
            <a:endParaRPr lang="es-ES" sz="4800" dirty="0"/>
          </a:p>
          <a:p>
            <a:pPr>
              <a:spcBef>
                <a:spcPts val="600"/>
              </a:spcBef>
            </a:pPr>
            <a:r>
              <a:rPr lang="es-ES" sz="4800" dirty="0"/>
              <a:t>Artículo 5: El Sistema de Control Interno. SUNAI.</a:t>
            </a:r>
          </a:p>
          <a:p>
            <a:endParaRPr lang="es-ES" sz="4200" dirty="0"/>
          </a:p>
        </p:txBody>
      </p:sp>
    </p:spTree>
    <p:extLst>
      <p:ext uri="{BB962C8B-B14F-4D97-AF65-F5344CB8AC3E}">
        <p14:creationId xmlns:p14="http://schemas.microsoft.com/office/powerpoint/2010/main" val="147136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196752"/>
            <a:ext cx="7892286" cy="4320480"/>
          </a:xfrm>
        </p:spPr>
        <p:txBody>
          <a:bodyPr>
            <a:normAutofit fontScale="40000" lnSpcReduction="20000"/>
          </a:bodyPr>
          <a:lstStyle/>
          <a:p>
            <a:pPr marL="0" indent="0" algn="just">
              <a:buNone/>
            </a:pPr>
            <a:r>
              <a:rPr lang="es-ES" sz="5100" b="1" dirty="0"/>
              <a:t>Otras Normativas</a:t>
            </a:r>
          </a:p>
          <a:p>
            <a:pPr marL="0" indent="0" algn="just">
              <a:buNone/>
            </a:pPr>
            <a:endParaRPr lang="es-ES" sz="5100" b="1" dirty="0"/>
          </a:p>
          <a:p>
            <a:r>
              <a:rPr lang="es-ES" sz="3800" dirty="0"/>
              <a:t>Reglamento Nª 1 de la (LOAFSP).</a:t>
            </a:r>
          </a:p>
          <a:p>
            <a:pPr>
              <a:spcBef>
                <a:spcPts val="600"/>
              </a:spcBef>
            </a:pPr>
            <a:endParaRPr lang="es-ES" sz="3800" dirty="0"/>
          </a:p>
          <a:p>
            <a:r>
              <a:rPr lang="es-ES" sz="3800" dirty="0"/>
              <a:t>Ley Orgánica de la Contraloría General de la República y del Sistema Nacional de Control Fiscal (23-12-2010).</a:t>
            </a:r>
          </a:p>
          <a:p>
            <a:pPr>
              <a:spcBef>
                <a:spcPts val="600"/>
              </a:spcBef>
            </a:pPr>
            <a:endParaRPr lang="es-ES" sz="3800" dirty="0"/>
          </a:p>
          <a:p>
            <a:r>
              <a:rPr lang="es-ES" sz="3800" dirty="0"/>
              <a:t>Ley Contra la Corrupción. (Decreto 1.401 19-11-2014).</a:t>
            </a:r>
          </a:p>
          <a:p>
            <a:pPr>
              <a:spcBef>
                <a:spcPts val="600"/>
              </a:spcBef>
            </a:pPr>
            <a:endParaRPr lang="es-ES" sz="3800" dirty="0"/>
          </a:p>
          <a:p>
            <a:r>
              <a:rPr lang="es-ES" sz="3800" dirty="0"/>
              <a:t>Ley de Simplificación de Trámites Administrativos (Decreto 1.401 19-11-2014).</a:t>
            </a:r>
          </a:p>
          <a:p>
            <a:pPr>
              <a:spcBef>
                <a:spcPts val="600"/>
              </a:spcBef>
            </a:pPr>
            <a:endParaRPr lang="es-ES" sz="3800" dirty="0"/>
          </a:p>
          <a:p>
            <a:r>
              <a:rPr lang="es-ES" sz="3800" dirty="0"/>
              <a:t>Ley de Contrataciones Públicas. (Decreto 1.401 19-11-2014).</a:t>
            </a:r>
          </a:p>
          <a:p>
            <a:pPr>
              <a:spcBef>
                <a:spcPts val="600"/>
              </a:spcBef>
            </a:pPr>
            <a:endParaRPr lang="es-ES" sz="3800" dirty="0"/>
          </a:p>
          <a:p>
            <a:r>
              <a:rPr lang="es-ES" sz="3800" dirty="0"/>
              <a:t>Ley de Universidades (08-09-1970).</a:t>
            </a:r>
          </a:p>
        </p:txBody>
      </p:sp>
    </p:spTree>
    <p:extLst>
      <p:ext uri="{BB962C8B-B14F-4D97-AF65-F5344CB8AC3E}">
        <p14:creationId xmlns:p14="http://schemas.microsoft.com/office/powerpoint/2010/main" val="144529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196752"/>
            <a:ext cx="7992888" cy="5400600"/>
          </a:xfrm>
        </p:spPr>
        <p:txBody>
          <a:bodyPr>
            <a:normAutofit fontScale="62500" lnSpcReduction="20000"/>
          </a:bodyPr>
          <a:lstStyle/>
          <a:p>
            <a:pPr marL="0" indent="0" algn="just">
              <a:buNone/>
            </a:pPr>
            <a:r>
              <a:rPr lang="es-ES" sz="4000" b="1" dirty="0"/>
              <a:t>Estructura. Memoria y Cuenta 2023</a:t>
            </a:r>
          </a:p>
          <a:p>
            <a:pPr marL="0" indent="0" algn="just">
              <a:buNone/>
            </a:pPr>
            <a:endParaRPr lang="es-ES" sz="4000" dirty="0"/>
          </a:p>
          <a:p>
            <a:pPr algn="just"/>
            <a:r>
              <a:rPr lang="es-ES" sz="3300" dirty="0"/>
              <a:t>Portada. Identificación de la Dependencia Universitaria.(Firmada y Sellada por el responsable. Igualmente, todas las  cuartillas presentadas con la media firma y sellada, una vez aprobado el documento).</a:t>
            </a:r>
          </a:p>
          <a:p>
            <a:endParaRPr lang="es-ES" sz="3300" dirty="0"/>
          </a:p>
          <a:p>
            <a:r>
              <a:rPr lang="es-ES" sz="3300" dirty="0"/>
              <a:t>Estructura Organizativa. (Aprobada CU).</a:t>
            </a:r>
          </a:p>
          <a:p>
            <a:endParaRPr lang="es-ES" sz="3300" dirty="0"/>
          </a:p>
          <a:p>
            <a:r>
              <a:rPr lang="es-ES" sz="3300" dirty="0"/>
              <a:t>Marco Normativo Institucional (Creación, Misión, Visión y Funciones. Aprobada CU).</a:t>
            </a:r>
          </a:p>
          <a:p>
            <a:endParaRPr lang="es-ES" sz="3300" dirty="0"/>
          </a:p>
          <a:p>
            <a:r>
              <a:rPr lang="es-ES" sz="3300" dirty="0"/>
              <a:t>Línea de Acción 2023. (Plan de Desarrollo Social de la Nación 2019-2025) </a:t>
            </a:r>
          </a:p>
        </p:txBody>
      </p:sp>
    </p:spTree>
    <p:extLst>
      <p:ext uri="{BB962C8B-B14F-4D97-AF65-F5344CB8AC3E}">
        <p14:creationId xmlns:p14="http://schemas.microsoft.com/office/powerpoint/2010/main" val="339032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196752"/>
            <a:ext cx="7892286" cy="5328592"/>
          </a:xfrm>
        </p:spPr>
        <p:txBody>
          <a:bodyPr>
            <a:normAutofit fontScale="55000" lnSpcReduction="20000"/>
          </a:bodyPr>
          <a:lstStyle/>
          <a:p>
            <a:pPr marL="0" indent="0" algn="just">
              <a:buNone/>
            </a:pPr>
            <a:r>
              <a:rPr lang="es-ES" sz="5000" b="1" dirty="0"/>
              <a:t>Estructura. Memoria y Cuenta 2023</a:t>
            </a:r>
          </a:p>
          <a:p>
            <a:pPr marL="0" indent="0" algn="just">
              <a:buNone/>
            </a:pPr>
            <a:endParaRPr lang="es-ES" sz="4000" dirty="0"/>
          </a:p>
          <a:p>
            <a:pPr marL="0" indent="0">
              <a:buNone/>
            </a:pPr>
            <a:r>
              <a:rPr lang="es-ES" sz="3300" dirty="0"/>
              <a:t>1. La Memoria </a:t>
            </a:r>
          </a:p>
          <a:p>
            <a:pPr>
              <a:spcBef>
                <a:spcPts val="600"/>
              </a:spcBef>
            </a:pPr>
            <a:endParaRPr lang="es-ES" sz="3300" dirty="0"/>
          </a:p>
          <a:p>
            <a:r>
              <a:rPr lang="es-ES" sz="3300" dirty="0"/>
              <a:t>Logros institucionales más resaltantes.</a:t>
            </a:r>
          </a:p>
          <a:p>
            <a:pPr>
              <a:spcBef>
                <a:spcPts val="600"/>
              </a:spcBef>
            </a:pPr>
            <a:endParaRPr lang="es-ES" sz="3300" dirty="0"/>
          </a:p>
          <a:p>
            <a:r>
              <a:rPr lang="es-ES" sz="3300" dirty="0"/>
              <a:t>Proyectos y Gestión Administrativa. (Descripción cuantitativa y cualitativa). Comentarios que permitan argumentar la información presentada.</a:t>
            </a:r>
          </a:p>
          <a:p>
            <a:pPr>
              <a:spcBef>
                <a:spcPts val="600"/>
              </a:spcBef>
            </a:pPr>
            <a:endParaRPr lang="es-ES" sz="3300" dirty="0"/>
          </a:p>
          <a:p>
            <a:pPr marL="0" indent="0">
              <a:buNone/>
            </a:pPr>
            <a:r>
              <a:rPr lang="es-ES" sz="3300" dirty="0"/>
              <a:t>2. La Cuenta (Cuadro financiero y presupuestario).</a:t>
            </a:r>
          </a:p>
          <a:p>
            <a:pPr>
              <a:spcBef>
                <a:spcPts val="600"/>
              </a:spcBef>
            </a:pPr>
            <a:endParaRPr lang="es-ES" sz="3300" dirty="0"/>
          </a:p>
          <a:p>
            <a:r>
              <a:rPr lang="es-ES" sz="3300" dirty="0"/>
              <a:t>Ejecución Presupuesto de Egresos (Gastos). Comentarios en relación a la ejecución presentada-soportes.</a:t>
            </a:r>
          </a:p>
          <a:p>
            <a:pPr>
              <a:spcBef>
                <a:spcPts val="600"/>
              </a:spcBef>
            </a:pPr>
            <a:endParaRPr lang="es-ES" sz="3300" dirty="0"/>
          </a:p>
          <a:p>
            <a:r>
              <a:rPr lang="es-ES" sz="3300" dirty="0"/>
              <a:t>Ejecución Presupuesto de Recursos (Ingresos). Comentarios en relación a la ejecución presentada-soportes.</a:t>
            </a:r>
          </a:p>
        </p:txBody>
      </p:sp>
    </p:spTree>
    <p:extLst>
      <p:ext uri="{BB962C8B-B14F-4D97-AF65-F5344CB8AC3E}">
        <p14:creationId xmlns:p14="http://schemas.microsoft.com/office/powerpoint/2010/main" val="73707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196752"/>
            <a:ext cx="7892286" cy="5328592"/>
          </a:xfrm>
        </p:spPr>
        <p:txBody>
          <a:bodyPr>
            <a:normAutofit fontScale="55000" lnSpcReduction="20000"/>
          </a:bodyPr>
          <a:lstStyle/>
          <a:p>
            <a:pPr marL="0" indent="0" algn="just">
              <a:buNone/>
            </a:pPr>
            <a:r>
              <a:rPr lang="es-ES" sz="5000" b="1" dirty="0"/>
              <a:t>Estructura. Memoria y Cuenta 2023</a:t>
            </a:r>
          </a:p>
          <a:p>
            <a:pPr marL="0" indent="0" algn="just">
              <a:buNone/>
            </a:pPr>
            <a:endParaRPr lang="es-ES" sz="4000" dirty="0"/>
          </a:p>
          <a:p>
            <a:pPr marL="0" indent="0">
              <a:buNone/>
            </a:pPr>
            <a:r>
              <a:rPr lang="es-ES" sz="3300" dirty="0"/>
              <a:t>Obstáculos presentados durante el año 2023.</a:t>
            </a:r>
          </a:p>
          <a:p>
            <a:pPr marL="0" indent="0">
              <a:buNone/>
            </a:pPr>
            <a:endParaRPr lang="es-ES" sz="3300" dirty="0"/>
          </a:p>
          <a:p>
            <a:r>
              <a:rPr lang="es-ES" sz="3300" dirty="0"/>
              <a:t>  Limitaciones técnicas y presupuestarias presentadas durante el año 2023.</a:t>
            </a:r>
          </a:p>
          <a:p>
            <a:r>
              <a:rPr lang="es-ES" sz="3300" dirty="0"/>
              <a:t>  Limitaciones de recurso humano presentadas durante el año 2023.</a:t>
            </a:r>
          </a:p>
          <a:p>
            <a:r>
              <a:rPr lang="es-ES" sz="3300" dirty="0"/>
              <a:t>  Limitaciones de seguridad social, legal y políticas.</a:t>
            </a:r>
          </a:p>
          <a:p>
            <a:pPr marL="0" indent="0">
              <a:buNone/>
            </a:pPr>
            <a:endParaRPr lang="es-ES" sz="3300" dirty="0"/>
          </a:p>
          <a:p>
            <a:pPr marL="0" indent="0">
              <a:buNone/>
            </a:pPr>
            <a:r>
              <a:rPr lang="es-ES" sz="3300" b="1" dirty="0"/>
              <a:t>Otros.  (Información. Informe de Gestión 2023)</a:t>
            </a:r>
          </a:p>
          <a:p>
            <a:pPr marL="0" indent="0">
              <a:buNone/>
            </a:pPr>
            <a:endParaRPr lang="es-ES" sz="3300" dirty="0"/>
          </a:p>
          <a:p>
            <a:pPr marL="0" indent="0" algn="just">
              <a:buNone/>
            </a:pPr>
            <a:r>
              <a:rPr lang="es-ES" sz="3300" dirty="0"/>
              <a:t>En cumplimiento con los artículos 102 y 106 de la CRBV, en concordancia con el pronuncio 5 de la Ley Orgánica de Educación y, el articulo 36 numeral 9 de la Ley de Universidades y requerimiento del Ministerio del Poder Popular para la Educación Universitaria.</a:t>
            </a:r>
          </a:p>
        </p:txBody>
      </p:sp>
    </p:spTree>
    <p:extLst>
      <p:ext uri="{BB962C8B-B14F-4D97-AF65-F5344CB8AC3E}">
        <p14:creationId xmlns:p14="http://schemas.microsoft.com/office/powerpoint/2010/main" val="329601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196752"/>
            <a:ext cx="7892286" cy="5544616"/>
          </a:xfrm>
        </p:spPr>
        <p:txBody>
          <a:bodyPr>
            <a:normAutofit fontScale="32500" lnSpcReduction="20000"/>
          </a:bodyPr>
          <a:lstStyle/>
          <a:p>
            <a:pPr marL="0" indent="0" algn="just">
              <a:buNone/>
            </a:pPr>
            <a:r>
              <a:rPr lang="es-ES" sz="5500" b="1" dirty="0"/>
              <a:t>Dependencias que requieren anexar información detallada:</a:t>
            </a:r>
          </a:p>
          <a:p>
            <a:pPr marL="0" indent="0" algn="just">
              <a:buNone/>
            </a:pPr>
            <a:endParaRPr lang="es-ES" sz="4000" dirty="0"/>
          </a:p>
          <a:p>
            <a:r>
              <a:rPr lang="es-ES" sz="4500" dirty="0"/>
              <a:t>Vicerrectorado Académico</a:t>
            </a:r>
          </a:p>
          <a:p>
            <a:r>
              <a:rPr lang="es-ES" sz="4500" dirty="0"/>
              <a:t>Coordinación de Estudios Interactivos a Distancia (CEIDIS)</a:t>
            </a:r>
          </a:p>
          <a:p>
            <a:r>
              <a:rPr lang="es-ES" sz="4500" dirty="0"/>
              <a:t>Dirección de Relaciones Interinstitucionales (DIORI)</a:t>
            </a:r>
          </a:p>
          <a:p>
            <a:r>
              <a:rPr lang="es-ES" sz="4500" dirty="0"/>
              <a:t>Dirección de Servicios de Información Administrativa (DSIA)</a:t>
            </a:r>
          </a:p>
          <a:p>
            <a:r>
              <a:rPr lang="es-ES" sz="4500" dirty="0"/>
              <a:t>Coordinación General del Consejo de Estudios de Postgrado (CGEP)</a:t>
            </a:r>
          </a:p>
          <a:p>
            <a:r>
              <a:rPr lang="es-ES" sz="4500" dirty="0"/>
              <a:t>Oficina Central de Grados y Registro de Egresados (OCGRE)</a:t>
            </a:r>
          </a:p>
          <a:p>
            <a:r>
              <a:rPr lang="es-ES" sz="4500" dirty="0"/>
              <a:t>Dirección de Personal (DP)</a:t>
            </a:r>
          </a:p>
          <a:p>
            <a:r>
              <a:rPr lang="es-ES" sz="4500" dirty="0"/>
              <a:t>Coordinación del Consejo de Tecnologías de la Información y Comunicación Académica (CTICA)</a:t>
            </a:r>
          </a:p>
          <a:p>
            <a:r>
              <a:rPr lang="es-ES" sz="4500" dirty="0"/>
              <a:t>Dirección de Telecomunicaciones y Servicios (DTES)</a:t>
            </a:r>
          </a:p>
          <a:p>
            <a:r>
              <a:rPr lang="es-ES" sz="4500" dirty="0"/>
              <a:t>Coordinación General del Consejo de Desarrollo Científico, Humanístico, Tecnológico y de las Artes. (CDCHTA)</a:t>
            </a:r>
          </a:p>
          <a:p>
            <a:r>
              <a:rPr lang="es-ES" sz="4500" dirty="0"/>
              <a:t>Coordinadora General de los Servicios Bibliotecarios (SERBIULA)</a:t>
            </a:r>
          </a:p>
          <a:p>
            <a:r>
              <a:rPr lang="es-ES" sz="4500" dirty="0"/>
              <a:t>Dirección de Asuntos Profesorales (DAP)</a:t>
            </a:r>
          </a:p>
        </p:txBody>
      </p:sp>
    </p:spTree>
    <p:extLst>
      <p:ext uri="{BB962C8B-B14F-4D97-AF65-F5344CB8AC3E}">
        <p14:creationId xmlns:p14="http://schemas.microsoft.com/office/powerpoint/2010/main" val="324103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40241" y="1196752"/>
            <a:ext cx="8183880" cy="4822465"/>
          </a:xfrm>
        </p:spPr>
        <p:txBody>
          <a:bodyPr>
            <a:normAutofit fontScale="70000" lnSpcReduction="20000"/>
          </a:bodyPr>
          <a:lstStyle/>
          <a:p>
            <a:pPr marL="0" indent="0">
              <a:spcBef>
                <a:spcPts val="1200"/>
              </a:spcBef>
              <a:spcAft>
                <a:spcPts val="1200"/>
              </a:spcAft>
              <a:buNone/>
            </a:pPr>
            <a:endParaRPr lang="es-ES" dirty="0"/>
          </a:p>
          <a:p>
            <a:pPr marL="0" indent="0">
              <a:spcBef>
                <a:spcPts val="1200"/>
              </a:spcBef>
              <a:spcAft>
                <a:spcPts val="1200"/>
              </a:spcAft>
              <a:buNone/>
            </a:pPr>
            <a:r>
              <a:rPr lang="es-ES" dirty="0"/>
              <a:t>1. Obligatorio realizar el cierre de la Ejecución Física y Financiera al 4º Trimestre</a:t>
            </a:r>
          </a:p>
          <a:p>
            <a:pPr marL="0" lvl="0" indent="0">
              <a:spcBef>
                <a:spcPts val="1200"/>
              </a:spcBef>
              <a:spcAft>
                <a:spcPts val="1200"/>
              </a:spcAft>
              <a:buNone/>
            </a:pPr>
            <a:r>
              <a:rPr lang="es-VE" dirty="0"/>
              <a:t>2. Utilizar el procesador de texto </a:t>
            </a:r>
            <a:r>
              <a:rPr lang="es-VE" b="1" dirty="0"/>
              <a:t>Word</a:t>
            </a:r>
          </a:p>
          <a:p>
            <a:pPr marL="0" lvl="0" indent="0">
              <a:spcBef>
                <a:spcPts val="1200"/>
              </a:spcBef>
              <a:spcAft>
                <a:spcPts val="1200"/>
              </a:spcAft>
              <a:buNone/>
            </a:pPr>
            <a:r>
              <a:rPr lang="es-VE" dirty="0"/>
              <a:t>3. Utilizar el cronograma establecido y el correo electrónico del responsable de la revisión en PLANDES.					</a:t>
            </a:r>
          </a:p>
          <a:p>
            <a:pPr marL="0" indent="0">
              <a:spcBef>
                <a:spcPts val="1200"/>
              </a:spcBef>
              <a:spcAft>
                <a:spcPts val="1200"/>
              </a:spcAft>
              <a:buNone/>
            </a:pPr>
            <a:r>
              <a:rPr lang="es-VE" dirty="0"/>
              <a:t>4. OBLIGATORIO utilizar el </a:t>
            </a:r>
            <a:r>
              <a:rPr lang="es-VE" b="1" dirty="0"/>
              <a:t>MODELO</a:t>
            </a:r>
            <a:r>
              <a:rPr lang="es-VE" dirty="0"/>
              <a:t> de documento. </a:t>
            </a:r>
          </a:p>
          <a:p>
            <a:pPr marL="0" indent="0">
              <a:spcBef>
                <a:spcPts val="1200"/>
              </a:spcBef>
              <a:spcAft>
                <a:spcPts val="1200"/>
              </a:spcAft>
              <a:buNone/>
            </a:pPr>
            <a:r>
              <a:rPr lang="es-ES" dirty="0"/>
              <a:t>5. Organigramas actualizados</a:t>
            </a:r>
          </a:p>
          <a:p>
            <a:pPr marL="0" indent="0">
              <a:spcBef>
                <a:spcPts val="1200"/>
              </a:spcBef>
              <a:spcAft>
                <a:spcPts val="1200"/>
              </a:spcAft>
              <a:buNone/>
            </a:pPr>
            <a:r>
              <a:rPr lang="es-ES" dirty="0"/>
              <a:t>6.  Identificar el responsable (Decano/Director)</a:t>
            </a:r>
          </a:p>
          <a:p>
            <a:pPr marL="0" lvl="0" indent="0">
              <a:spcBef>
                <a:spcPts val="1200"/>
              </a:spcBef>
              <a:spcAft>
                <a:spcPts val="1200"/>
              </a:spcAft>
              <a:buNone/>
            </a:pPr>
            <a:r>
              <a:rPr lang="es-VE" dirty="0"/>
              <a:t>7.  Utilizar los cuadros presupuestarios y financieros (Ingresos y Gastos)</a:t>
            </a:r>
          </a:p>
          <a:p>
            <a:pPr marL="0" indent="0">
              <a:spcBef>
                <a:spcPts val="1200"/>
              </a:spcBef>
              <a:spcAft>
                <a:spcPts val="1200"/>
              </a:spcAft>
              <a:buNone/>
            </a:pPr>
            <a:r>
              <a:rPr lang="es-VE" dirty="0"/>
              <a:t>8. Uso del SIREPOA para la elaboración de la </a:t>
            </a:r>
            <a:r>
              <a:rPr lang="es-VE" dirty="0" err="1"/>
              <a:t>MyC</a:t>
            </a:r>
            <a:r>
              <a:rPr lang="es-VE" dirty="0"/>
              <a:t>.</a:t>
            </a:r>
          </a:p>
          <a:p>
            <a:pPr marL="0" indent="0">
              <a:spcBef>
                <a:spcPts val="1200"/>
              </a:spcBef>
              <a:spcAft>
                <a:spcPts val="1200"/>
              </a:spcAft>
              <a:buNone/>
            </a:pPr>
            <a:r>
              <a:rPr lang="es-VE" dirty="0"/>
              <a:t>9. Los formatos estarán disponibles en la Página WEB de PLANDES</a:t>
            </a:r>
          </a:p>
          <a:p>
            <a:pPr marL="342900" indent="-342900">
              <a:spcBef>
                <a:spcPts val="1200"/>
              </a:spcBef>
              <a:spcAft>
                <a:spcPts val="1200"/>
              </a:spcAft>
              <a:buFont typeface="+mj-lt"/>
              <a:buAutoNum type="arabicPeriod"/>
            </a:pPr>
            <a:endParaRPr lang="es-VE" sz="1600" dirty="0">
              <a:solidFill>
                <a:schemeClr val="tx2"/>
              </a:solidFill>
            </a:endParaRPr>
          </a:p>
          <a:p>
            <a:pPr marL="0" indent="0">
              <a:spcBef>
                <a:spcPts val="1200"/>
              </a:spcBef>
              <a:spcAft>
                <a:spcPts val="1200"/>
              </a:spcAft>
              <a:buNone/>
            </a:pPr>
            <a:endParaRPr lang="es-VE" sz="1600" dirty="0">
              <a:solidFill>
                <a:schemeClr val="tx2"/>
              </a:solidFill>
            </a:endParaRPr>
          </a:p>
          <a:p>
            <a:pPr marL="342900" indent="-342900">
              <a:buFont typeface="+mj-lt"/>
              <a:buAutoNum type="arabicPeriod"/>
            </a:pPr>
            <a:endParaRPr lang="es-VE" sz="1600" dirty="0">
              <a:solidFill>
                <a:schemeClr val="tx2"/>
              </a:solidFill>
            </a:endParaRPr>
          </a:p>
          <a:p>
            <a:pPr marL="0" lvl="0" indent="0">
              <a:buNone/>
            </a:pPr>
            <a:endParaRPr lang="es-VE" sz="2900" dirty="0"/>
          </a:p>
          <a:p>
            <a:pPr lvl="0"/>
            <a:endParaRPr lang="es-VE" sz="2900" dirty="0"/>
          </a:p>
          <a:p>
            <a:pPr marL="0" lvl="0" indent="0">
              <a:buNone/>
            </a:pPr>
            <a:endParaRPr lang="es-VE" dirty="0"/>
          </a:p>
          <a:p>
            <a:pPr lvl="0">
              <a:buNone/>
            </a:pPr>
            <a:endParaRPr lang="es-VE" dirty="0"/>
          </a:p>
          <a:p>
            <a:endParaRPr lang="es-ES" dirty="0"/>
          </a:p>
        </p:txBody>
      </p:sp>
      <p:sp>
        <p:nvSpPr>
          <p:cNvPr id="12" name="1 Título"/>
          <p:cNvSpPr txBox="1">
            <a:spLocks/>
          </p:cNvSpPr>
          <p:nvPr/>
        </p:nvSpPr>
        <p:spPr>
          <a:xfrm>
            <a:off x="1403647" y="404664"/>
            <a:ext cx="7258347"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200" dirty="0">
                <a:solidFill>
                  <a:schemeClr val="tx1"/>
                </a:solidFill>
                <a:effectLst/>
                <a:latin typeface="+mj-lt"/>
                <a:ea typeface="+mj-ea"/>
                <a:cs typeface="+mj-cs"/>
              </a:rPr>
              <a:t>Lineamientos 2023:</a:t>
            </a:r>
          </a:p>
        </p:txBody>
      </p:sp>
    </p:spTree>
    <p:extLst>
      <p:ext uri="{BB962C8B-B14F-4D97-AF65-F5344CB8AC3E}">
        <p14:creationId xmlns:p14="http://schemas.microsoft.com/office/powerpoint/2010/main" val="151383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5562" y="630308"/>
            <a:ext cx="8183880" cy="1051560"/>
          </a:xfrm>
        </p:spPr>
        <p:txBody>
          <a:bodyPr/>
          <a:lstStyle/>
          <a:p>
            <a:r>
              <a:rPr lang="es-ES" dirty="0"/>
              <a:t>Objetivo</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
        <p:nvSpPr>
          <p:cNvPr id="9" name="Marcador de contenido 2"/>
          <p:cNvSpPr>
            <a:spLocks noGrp="1"/>
          </p:cNvSpPr>
          <p:nvPr>
            <p:ph idx="1"/>
          </p:nvPr>
        </p:nvSpPr>
        <p:spPr>
          <a:xfrm>
            <a:off x="1115616" y="1484784"/>
            <a:ext cx="7892286" cy="3864036"/>
          </a:xfrm>
        </p:spPr>
        <p:txBody>
          <a:bodyPr>
            <a:normAutofit fontScale="85000" lnSpcReduction="10000"/>
          </a:bodyPr>
          <a:lstStyle/>
          <a:p>
            <a:pPr marL="0" indent="0" algn="just">
              <a:buNone/>
            </a:pPr>
            <a:r>
              <a:rPr lang="es-ES" sz="2000" dirty="0"/>
              <a:t>El propósito del taller, es efectuar análisis normativo y práctico sobre las acciones administrativas que permitan a las dependencias universitarias, presentar los documentos ejecutivos:</a:t>
            </a:r>
          </a:p>
          <a:p>
            <a:r>
              <a:rPr lang="es-ES" sz="2000" dirty="0"/>
              <a:t>Resultados de La  Revisión  Memoria y Cuenta 2022 y Sirepoa 2023</a:t>
            </a:r>
          </a:p>
          <a:p>
            <a:pPr algn="just"/>
            <a:r>
              <a:rPr lang="es-ES" sz="2000" dirty="0"/>
              <a:t>Lineamientos Memoria y Cuenta 2023</a:t>
            </a:r>
          </a:p>
          <a:p>
            <a:r>
              <a:rPr lang="es-ES" sz="2000" dirty="0"/>
              <a:t>Informe de Gestión 2023</a:t>
            </a:r>
          </a:p>
          <a:p>
            <a:r>
              <a:rPr lang="es-ES" sz="2000" dirty="0"/>
              <a:t>Uso del Sirepoa-Analistas Responsables</a:t>
            </a:r>
          </a:p>
          <a:p>
            <a:r>
              <a:rPr lang="es-ES" sz="2000" dirty="0"/>
              <a:t>Estructura POA 2024</a:t>
            </a:r>
          </a:p>
          <a:p>
            <a:r>
              <a:rPr lang="es-ES" sz="2000" dirty="0"/>
              <a:t>Proyectos Socio Productivos Aprobados 2024 y Lineamientos 2025 </a:t>
            </a:r>
          </a:p>
          <a:p>
            <a:r>
              <a:rPr lang="es-ES" sz="2000" dirty="0"/>
              <a:t>Cronograma de Registro, ejecución, modificación 2024-2025</a:t>
            </a:r>
          </a:p>
        </p:txBody>
      </p:sp>
    </p:spTree>
    <p:extLst>
      <p:ext uri="{BB962C8B-B14F-4D97-AF65-F5344CB8AC3E}">
        <p14:creationId xmlns:p14="http://schemas.microsoft.com/office/powerpoint/2010/main" val="1773700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183880" cy="1051560"/>
          </a:xfrm>
        </p:spPr>
        <p:txBody>
          <a:bodyPr>
            <a:normAutofit fontScale="90000"/>
          </a:bodyPr>
          <a:lstStyle/>
          <a:p>
            <a:pPr algn="ctr"/>
            <a:r>
              <a:rPr lang="es-ES" dirty="0"/>
              <a:t>La CUENTA </a:t>
            </a:r>
            <a:br>
              <a:rPr lang="es-ES" dirty="0"/>
            </a:br>
            <a:r>
              <a:rPr lang="es-ES" dirty="0"/>
              <a:t>Cuadros presupuestarios y financieros</a:t>
            </a:r>
            <a:endParaRPr lang="es-ES" sz="2700" dirty="0"/>
          </a:p>
        </p:txBody>
      </p:sp>
      <p:sp>
        <p:nvSpPr>
          <p:cNvPr id="4" name="2 Marcador de contenido"/>
          <p:cNvSpPr>
            <a:spLocks noGrp="1"/>
          </p:cNvSpPr>
          <p:nvPr>
            <p:ph idx="1"/>
          </p:nvPr>
        </p:nvSpPr>
        <p:spPr>
          <a:xfrm>
            <a:off x="4067944" y="4653136"/>
            <a:ext cx="4536504" cy="648072"/>
          </a:xfrm>
        </p:spPr>
        <p:txBody>
          <a:bodyPr/>
          <a:lstStyle/>
          <a:p>
            <a:pPr marL="0" indent="0" algn="ctr">
              <a:buNone/>
            </a:pPr>
            <a:r>
              <a:rPr lang="es-ES" dirty="0"/>
              <a:t>Econ. Evelyn Salcedo</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197091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356225" y="999832"/>
            <a:ext cx="7267711" cy="4498296"/>
          </a:xfrm>
          <a:prstGeom prst="rect">
            <a:avLst/>
          </a:prstGeom>
        </p:spPr>
      </p:pic>
      <p:sp>
        <p:nvSpPr>
          <p:cNvPr id="2" name="1 Título"/>
          <p:cNvSpPr>
            <a:spLocks noGrp="1"/>
          </p:cNvSpPr>
          <p:nvPr>
            <p:ph type="title"/>
          </p:nvPr>
        </p:nvSpPr>
        <p:spPr>
          <a:xfrm>
            <a:off x="413281" y="116632"/>
            <a:ext cx="8183880" cy="720080"/>
          </a:xfrm>
        </p:spPr>
        <p:txBody>
          <a:bodyPr>
            <a:noAutofit/>
          </a:bodyPr>
          <a:lstStyle/>
          <a:p>
            <a:r>
              <a:rPr lang="es-VE" sz="2400" dirty="0"/>
              <a:t>Cuadro presupuestario y financiero -EGRESOS</a:t>
            </a:r>
            <a:endParaRPr lang="es-ES" sz="2400" dirty="0"/>
          </a:p>
        </p:txBody>
      </p:sp>
      <p:sp>
        <p:nvSpPr>
          <p:cNvPr id="5" name="4 Flecha derecha">
            <a:hlinkClick r:id="rId4" action="ppaction://hlinkfil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Llamada rectangular"/>
          <p:cNvSpPr/>
          <p:nvPr/>
        </p:nvSpPr>
        <p:spPr>
          <a:xfrm>
            <a:off x="1370829" y="1628800"/>
            <a:ext cx="1212966" cy="21602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900" dirty="0"/>
              <a:t>Colocar código</a:t>
            </a:r>
          </a:p>
        </p:txBody>
      </p:sp>
      <p:cxnSp>
        <p:nvCxnSpPr>
          <p:cNvPr id="9" name="8 Conector recto de flecha"/>
          <p:cNvCxnSpPr>
            <a:stCxn id="4" idx="3"/>
          </p:cNvCxnSpPr>
          <p:nvPr/>
        </p:nvCxnSpPr>
        <p:spPr>
          <a:xfrm>
            <a:off x="2583795" y="1736812"/>
            <a:ext cx="269589" cy="252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45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55576" y="1268760"/>
            <a:ext cx="7920880" cy="3960440"/>
          </a:xfrm>
          <a:prstGeom prst="rect">
            <a:avLst/>
          </a:prstGeom>
        </p:spPr>
      </p:pic>
      <p:sp>
        <p:nvSpPr>
          <p:cNvPr id="4" name="1 Título"/>
          <p:cNvSpPr>
            <a:spLocks noGrp="1"/>
          </p:cNvSpPr>
          <p:nvPr>
            <p:ph type="title"/>
          </p:nvPr>
        </p:nvSpPr>
        <p:spPr>
          <a:xfrm>
            <a:off x="413281" y="116632"/>
            <a:ext cx="8183880" cy="720080"/>
          </a:xfrm>
        </p:spPr>
        <p:txBody>
          <a:bodyPr>
            <a:noAutofit/>
          </a:bodyPr>
          <a:lstStyle/>
          <a:p>
            <a:r>
              <a:rPr lang="es-VE" sz="2000" b="1" dirty="0"/>
              <a:t>Cuadro presupuestario y financiero - INGRESOS</a:t>
            </a:r>
            <a:endParaRPr lang="es-ES" sz="2000" b="1" dirty="0"/>
          </a:p>
        </p:txBody>
      </p:sp>
      <p:sp>
        <p:nvSpPr>
          <p:cNvPr id="7" name="6 Flecha derecha">
            <a:hlinkClick r:id="rId3" action="ppaction://hlinkfil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Llamada rectangular"/>
          <p:cNvSpPr/>
          <p:nvPr/>
        </p:nvSpPr>
        <p:spPr>
          <a:xfrm>
            <a:off x="699410" y="1700808"/>
            <a:ext cx="1212966" cy="21602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900" dirty="0"/>
              <a:t>Colocar código</a:t>
            </a:r>
          </a:p>
        </p:txBody>
      </p:sp>
      <p:cxnSp>
        <p:nvCxnSpPr>
          <p:cNvPr id="9" name="8 Conector recto de flecha"/>
          <p:cNvCxnSpPr/>
          <p:nvPr/>
        </p:nvCxnSpPr>
        <p:spPr>
          <a:xfrm>
            <a:off x="1964187" y="1858313"/>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40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196752"/>
            <a:ext cx="7892286" cy="5544616"/>
          </a:xfrm>
        </p:spPr>
        <p:txBody>
          <a:bodyPr>
            <a:normAutofit fontScale="40000" lnSpcReduction="20000"/>
          </a:bodyPr>
          <a:lstStyle/>
          <a:p>
            <a:pPr marL="0" indent="0" algn="ctr">
              <a:buNone/>
            </a:pPr>
            <a:r>
              <a:rPr lang="es-ES" sz="7000" b="1" dirty="0"/>
              <a:t>Cronograma de Entrega</a:t>
            </a:r>
          </a:p>
          <a:p>
            <a:pPr marL="0" indent="0" algn="ctr">
              <a:buNone/>
            </a:pPr>
            <a:r>
              <a:rPr lang="es-ES" sz="7000" b="1" dirty="0"/>
              <a:t>Memoria y Cuenta 2023</a:t>
            </a:r>
          </a:p>
          <a:p>
            <a:pPr marL="0" indent="0" algn="ctr">
              <a:buNone/>
            </a:pPr>
            <a:endParaRPr lang="es-ES" sz="5500" b="1" dirty="0"/>
          </a:p>
          <a:p>
            <a:pPr marL="0" indent="0" algn="ctr">
              <a:buNone/>
            </a:pPr>
            <a:r>
              <a:rPr lang="es-ES" sz="5500" b="1" dirty="0"/>
              <a:t>Desde 31 de Enero 2024</a:t>
            </a:r>
          </a:p>
          <a:p>
            <a:pPr marL="0" indent="0" algn="ctr">
              <a:buNone/>
            </a:pPr>
            <a:r>
              <a:rPr lang="es-ES" sz="5500" b="1" dirty="0"/>
              <a:t>al</a:t>
            </a:r>
          </a:p>
          <a:p>
            <a:pPr marL="0" indent="0" algn="ctr">
              <a:buNone/>
            </a:pPr>
            <a:r>
              <a:rPr lang="es-ES" sz="5500" b="1" dirty="0"/>
              <a:t>08 de Febrero del 2024  </a:t>
            </a:r>
          </a:p>
          <a:p>
            <a:pPr marL="0" indent="0" algn="just">
              <a:buNone/>
            </a:pPr>
            <a:endParaRPr lang="es-ES" sz="5500" b="1" dirty="0"/>
          </a:p>
          <a:p>
            <a:pPr marL="0" indent="0" algn="just">
              <a:buNone/>
            </a:pPr>
            <a:r>
              <a:rPr lang="es-ES" sz="5500" b="1" dirty="0"/>
              <a:t>Nota: Toda la información presentada en la Memoria y Cuenta 2023, debe tener medios de verificación de la ejecución de la misma. El Administrador o Planificador junto al director de la dependencia, son los que garantizan el “Debido proceso en todos los actos judiciales y administrativos realizados en el territorio nacional. Articulo 49 (CRBV).</a:t>
            </a:r>
          </a:p>
        </p:txBody>
      </p:sp>
    </p:spTree>
    <p:extLst>
      <p:ext uri="{BB962C8B-B14F-4D97-AF65-F5344CB8AC3E}">
        <p14:creationId xmlns:p14="http://schemas.microsoft.com/office/powerpoint/2010/main" val="341404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a:t>Preguntas y respuestas</a:t>
            </a:r>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183880" cy="1051560"/>
          </a:xfrm>
        </p:spPr>
        <p:txBody>
          <a:bodyPr>
            <a:normAutofit fontScale="90000"/>
          </a:bodyPr>
          <a:lstStyle/>
          <a:p>
            <a:pPr algn="ctr"/>
            <a:r>
              <a:rPr lang="es-ES" dirty="0"/>
              <a:t>USO DEL</a:t>
            </a:r>
            <a:br>
              <a:rPr lang="es-ES" dirty="0"/>
            </a:br>
            <a:r>
              <a:rPr lang="es-ES" dirty="0"/>
              <a:t>SIREPOA</a:t>
            </a:r>
            <a:br>
              <a:rPr lang="es-ES" dirty="0"/>
            </a:br>
            <a:r>
              <a:rPr lang="es-ES" dirty="0"/>
              <a:t> </a:t>
            </a:r>
            <a:r>
              <a:rPr lang="es-ES" sz="2700" dirty="0"/>
              <a:t>PARA LA ELABORACIÓN DE LA MEMORIA Y CUENTA 2023</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
        <p:nvSpPr>
          <p:cNvPr id="7" name="2 Marcador de contenido"/>
          <p:cNvSpPr>
            <a:spLocks noGrp="1"/>
          </p:cNvSpPr>
          <p:nvPr>
            <p:ph idx="1"/>
          </p:nvPr>
        </p:nvSpPr>
        <p:spPr>
          <a:xfrm>
            <a:off x="4067944" y="4653136"/>
            <a:ext cx="4536504" cy="648072"/>
          </a:xfrm>
        </p:spPr>
        <p:txBody>
          <a:bodyPr/>
          <a:lstStyle/>
          <a:p>
            <a:pPr marL="0" indent="0" algn="ctr">
              <a:buNone/>
            </a:pPr>
            <a:r>
              <a:rPr lang="es-ES" dirty="0"/>
              <a:t>Ing. </a:t>
            </a:r>
            <a:r>
              <a:rPr lang="es-ES" dirty="0" err="1"/>
              <a:t>Yarley</a:t>
            </a:r>
            <a:r>
              <a:rPr lang="es-ES" dirty="0"/>
              <a:t> </a:t>
            </a:r>
            <a:r>
              <a:rPr lang="es-ES" dirty="0" err="1"/>
              <a:t>carmona</a:t>
            </a:r>
            <a:endParaRPr lang="es-ES" dirty="0"/>
          </a:p>
        </p:txBody>
      </p:sp>
    </p:spTree>
    <p:extLst>
      <p:ext uri="{BB962C8B-B14F-4D97-AF65-F5344CB8AC3E}">
        <p14:creationId xmlns:p14="http://schemas.microsoft.com/office/powerpoint/2010/main" val="1142007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530352"/>
            <a:ext cx="7427168" cy="5202904"/>
          </a:xfrm>
        </p:spPr>
        <p:txBody>
          <a:bodyPr/>
          <a:lstStyle/>
          <a:p>
            <a:r>
              <a:rPr lang="es-VE" dirty="0"/>
              <a:t>1. Ingresar a sirepoa.ula.ve</a:t>
            </a:r>
          </a:p>
          <a:p>
            <a:endParaRPr lang="es-VE" dirty="0"/>
          </a:p>
          <a:p>
            <a:endParaRPr lang="es-VE" dirty="0"/>
          </a:p>
          <a:p>
            <a:pPr marL="0" indent="0">
              <a:buNone/>
            </a:pPr>
            <a:r>
              <a:rPr lang="es-VE" dirty="0"/>
              <a:t> </a:t>
            </a:r>
            <a:endParaRPr lang="es-ES" dirty="0"/>
          </a:p>
          <a:p>
            <a:r>
              <a:rPr lang="es-VE" dirty="0"/>
              <a:t>2. Registrarse con su código de usuario y clave</a:t>
            </a:r>
            <a:endParaRPr lang="es-ES" dirty="0"/>
          </a:p>
          <a:p>
            <a:endParaRPr lang="es-ES" dirty="0"/>
          </a:p>
          <a:p>
            <a:endParaRPr lang="es-ES" dirty="0"/>
          </a:p>
        </p:txBody>
      </p:sp>
      <p:grpSp>
        <p:nvGrpSpPr>
          <p:cNvPr id="8" name="12 Grupo"/>
          <p:cNvGrpSpPr/>
          <p:nvPr/>
        </p:nvGrpSpPr>
        <p:grpSpPr>
          <a:xfrm>
            <a:off x="2645420" y="3284984"/>
            <a:ext cx="3585845" cy="2511425"/>
            <a:chOff x="0" y="0"/>
            <a:chExt cx="3586348" cy="2511631"/>
          </a:xfrm>
        </p:grpSpPr>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22117" t="15552" r="13966" b="5182"/>
            <a:stretch/>
          </p:blipFill>
          <p:spPr bwMode="auto">
            <a:xfrm>
              <a:off x="0" y="0"/>
              <a:ext cx="3586348" cy="2511631"/>
            </a:xfrm>
            <a:prstGeom prst="rect">
              <a:avLst/>
            </a:prstGeom>
            <a:ln>
              <a:noFill/>
            </a:ln>
            <a:extLst>
              <a:ext uri="{53640926-AAD7-44D8-BBD7-CCE9431645EC}">
                <a14:shadowObscured xmlns:a14="http://schemas.microsoft.com/office/drawing/2010/main"/>
              </a:ext>
            </a:extLst>
          </p:spPr>
        </p:pic>
        <p:sp>
          <p:nvSpPr>
            <p:cNvPr id="10" name="Rectangle 2"/>
            <p:cNvSpPr>
              <a:spLocks noChangeArrowheads="1"/>
            </p:cNvSpPr>
            <p:nvPr/>
          </p:nvSpPr>
          <p:spPr bwMode="auto">
            <a:xfrm>
              <a:off x="1092530" y="1626919"/>
              <a:ext cx="1133937" cy="415356"/>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grpSp>
        <p:nvGrpSpPr>
          <p:cNvPr id="2" name="Grupo 1"/>
          <p:cNvGrpSpPr/>
          <p:nvPr/>
        </p:nvGrpSpPr>
        <p:grpSpPr>
          <a:xfrm>
            <a:off x="1259632" y="1268760"/>
            <a:ext cx="7056784" cy="288032"/>
            <a:chOff x="1259632" y="1268760"/>
            <a:chExt cx="7056784" cy="288032"/>
          </a:xfrm>
        </p:grpSpPr>
        <p:sp>
          <p:nvSpPr>
            <p:cNvPr id="6" name="Rectangle 2"/>
            <p:cNvSpPr>
              <a:spLocks noChangeArrowheads="1"/>
            </p:cNvSpPr>
            <p:nvPr/>
          </p:nvSpPr>
          <p:spPr bwMode="auto">
            <a:xfrm>
              <a:off x="1259632" y="1268760"/>
              <a:ext cx="7056784" cy="288032"/>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pic>
          <p:nvPicPr>
            <p:cNvPr id="7" name="Imagen 6"/>
            <p:cNvPicPr/>
            <p:nvPr/>
          </p:nvPicPr>
          <p:blipFill rotWithShape="1">
            <a:blip r:embed="rId3" cstate="print"/>
            <a:srcRect l="-530" t="4685" r="14286" b="89506"/>
            <a:stretch/>
          </p:blipFill>
          <p:spPr bwMode="auto">
            <a:xfrm>
              <a:off x="1468690" y="1268760"/>
              <a:ext cx="6631702" cy="288032"/>
            </a:xfrm>
            <a:prstGeom prst="rect">
              <a:avLst/>
            </a:prstGeom>
            <a:ln>
              <a:solidFill>
                <a:srgbClr val="7030A0"/>
              </a:solidFill>
            </a:ln>
            <a:extLst>
              <a:ext uri="{53640926-AAD7-44D8-BBD7-CCE9431645EC}">
                <a14:shadowObscured xmlns:a14="http://schemas.microsoft.com/office/drawing/2010/main"/>
              </a:ext>
            </a:extLst>
          </p:spPr>
        </p:pic>
      </p:grpSp>
      <p:sp>
        <p:nvSpPr>
          <p:cNvPr id="11" name="10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3582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6992" b="83957"/>
          <a:stretch/>
        </p:blipFill>
        <p:spPr>
          <a:xfrm>
            <a:off x="700325" y="3143566"/>
            <a:ext cx="7874419" cy="720080"/>
          </a:xfrm>
          <a:prstGeom prst="rect">
            <a:avLst/>
          </a:prstGeom>
        </p:spPr>
      </p:pic>
      <p:pic>
        <p:nvPicPr>
          <p:cNvPr id="2" name="Imagen 1"/>
          <p:cNvPicPr>
            <a:picLocks noChangeAspect="1"/>
          </p:cNvPicPr>
          <p:nvPr/>
        </p:nvPicPr>
        <p:blipFill rotWithShape="1">
          <a:blip r:embed="rId3"/>
          <a:srcRect l="-1464" t="3572" r="1464" b="83033"/>
          <a:stretch/>
        </p:blipFill>
        <p:spPr>
          <a:xfrm>
            <a:off x="502920" y="1211589"/>
            <a:ext cx="8071824" cy="1080120"/>
          </a:xfrm>
          <a:prstGeom prst="rect">
            <a:avLst/>
          </a:prstGeom>
        </p:spPr>
      </p:pic>
      <p:sp>
        <p:nvSpPr>
          <p:cNvPr id="3" name="2 Marcador de contenido"/>
          <p:cNvSpPr>
            <a:spLocks noGrp="1"/>
          </p:cNvSpPr>
          <p:nvPr>
            <p:ph idx="1"/>
          </p:nvPr>
        </p:nvSpPr>
        <p:spPr>
          <a:xfrm>
            <a:off x="987372" y="548680"/>
            <a:ext cx="8183880" cy="5418928"/>
          </a:xfrm>
        </p:spPr>
        <p:txBody>
          <a:bodyPr>
            <a:normAutofit/>
          </a:bodyPr>
          <a:lstStyle/>
          <a:p>
            <a:r>
              <a:rPr lang="es-VE" dirty="0"/>
              <a:t>3. Seleccionar en la barra de menú “Memoria”</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br>
              <a:rPr lang="es-ES" dirty="0"/>
            </a:br>
            <a:r>
              <a:rPr lang="es-VE" dirty="0"/>
              <a:t>4. Seleccionar “Año”</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br>
              <a:rPr lang="es-ES" dirty="0"/>
            </a:br>
            <a:endParaRPr lang="es-ES" dirty="0"/>
          </a:p>
        </p:txBody>
      </p:sp>
      <p:sp>
        <p:nvSpPr>
          <p:cNvPr id="6" name="Rectangle 3"/>
          <p:cNvSpPr>
            <a:spLocks noChangeArrowheads="1"/>
          </p:cNvSpPr>
          <p:nvPr/>
        </p:nvSpPr>
        <p:spPr bwMode="auto">
          <a:xfrm>
            <a:off x="4283968" y="1924083"/>
            <a:ext cx="562386" cy="307778"/>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sp>
        <p:nvSpPr>
          <p:cNvPr id="9" name="17 Rectángulo"/>
          <p:cNvSpPr/>
          <p:nvPr/>
        </p:nvSpPr>
        <p:spPr>
          <a:xfrm>
            <a:off x="3347864" y="3216977"/>
            <a:ext cx="492267" cy="201763"/>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1187624" y="4222820"/>
            <a:ext cx="8280919" cy="923330"/>
          </a:xfrm>
          <a:prstGeom prst="rect">
            <a:avLst/>
          </a:prstGeom>
        </p:spPr>
        <p:txBody>
          <a:bodyPr wrap="square">
            <a:spAutoFit/>
          </a:bodyPr>
          <a:lstStyle/>
          <a:p>
            <a:r>
              <a:rPr lang="es-VE" dirty="0"/>
              <a:t>5. Para exportar a Excel los proyectos, bajar al final de cada pantalla y dar click en el icono de Excel para descargar cada proyecto</a:t>
            </a:r>
            <a:r>
              <a:rPr lang="es-ES" dirty="0"/>
              <a:t> </a:t>
            </a:r>
            <a:r>
              <a:rPr lang="es-VE" dirty="0"/>
              <a:t>.</a:t>
            </a:r>
          </a:p>
          <a:p>
            <a:endParaRPr lang="es-VE" dirty="0"/>
          </a:p>
        </p:txBody>
      </p:sp>
      <p:pic>
        <p:nvPicPr>
          <p:cNvPr id="11" name="0 Imagen"/>
          <p:cNvPicPr/>
          <p:nvPr/>
        </p:nvPicPr>
        <p:blipFill>
          <a:blip r:embed="rId4" cstate="print">
            <a:extLst>
              <a:ext uri="{28A0092B-C50C-407E-A947-70E740481C1C}">
                <a14:useLocalDpi xmlns:a14="http://schemas.microsoft.com/office/drawing/2010/main" val="0"/>
              </a:ext>
            </a:extLst>
          </a:blip>
          <a:stretch>
            <a:fillRect/>
          </a:stretch>
        </p:blipFill>
        <p:spPr>
          <a:xfrm>
            <a:off x="5868144" y="4941168"/>
            <a:ext cx="1008112" cy="648072"/>
          </a:xfrm>
          <a:prstGeom prst="rect">
            <a:avLst/>
          </a:prstGeom>
        </p:spPr>
      </p:pic>
      <p:sp>
        <p:nvSpPr>
          <p:cNvPr id="12" name="11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4388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620688"/>
            <a:ext cx="8167966" cy="4968552"/>
          </a:xfrm>
        </p:spPr>
      </p:pic>
      <p:sp>
        <p:nvSpPr>
          <p:cNvPr id="3" name="2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4765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sz="2000" dirty="0"/>
              <a:t>6. Al dar click en cada icono se descargara en la barra inferior del navegador, cada proyecto por separado con el nombre memoria.xls, generalmente lo contiene la carpeta “Descargas”.</a:t>
            </a:r>
            <a:endParaRPr lang="es-ES" sz="2000" dirty="0"/>
          </a:p>
          <a:p>
            <a:endParaRPr lang="es-ES" dirty="0"/>
          </a:p>
        </p:txBody>
      </p:sp>
      <p:grpSp>
        <p:nvGrpSpPr>
          <p:cNvPr id="2" name="Grupo 1"/>
          <p:cNvGrpSpPr/>
          <p:nvPr/>
        </p:nvGrpSpPr>
        <p:grpSpPr>
          <a:xfrm>
            <a:off x="611560" y="1916832"/>
            <a:ext cx="8151097" cy="3600400"/>
            <a:chOff x="611560" y="1916832"/>
            <a:chExt cx="8151097" cy="3600400"/>
          </a:xfrm>
        </p:grpSpPr>
        <p:pic>
          <p:nvPicPr>
            <p:cNvPr id="4" name="3 Imagen"/>
            <p:cNvPicPr/>
            <p:nvPr/>
          </p:nvPicPr>
          <p:blipFill rotWithShape="1">
            <a:blip r:embed="rId2" cstate="print"/>
            <a:srcRect t="22111" r="740" b="4809"/>
            <a:stretch/>
          </p:blipFill>
          <p:spPr bwMode="auto">
            <a:xfrm>
              <a:off x="672627" y="1916832"/>
              <a:ext cx="7992888" cy="3600400"/>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611560" y="5101910"/>
              <a:ext cx="1368152" cy="415322"/>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sp>
          <p:nvSpPr>
            <p:cNvPr id="6" name="Rectangle 2"/>
            <p:cNvSpPr>
              <a:spLocks noChangeArrowheads="1"/>
            </p:cNvSpPr>
            <p:nvPr/>
          </p:nvSpPr>
          <p:spPr bwMode="auto">
            <a:xfrm>
              <a:off x="8388424" y="4077072"/>
              <a:ext cx="374233" cy="360040"/>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sp>
        <p:nvSpPr>
          <p:cNvPr id="7" name="6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9988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0768"/>
            <a:ext cx="8183880" cy="1699632"/>
          </a:xfrm>
        </p:spPr>
        <p:txBody>
          <a:bodyPr>
            <a:normAutofit fontScale="90000"/>
          </a:bodyPr>
          <a:lstStyle/>
          <a:p>
            <a:pPr algn="ctr"/>
            <a:br>
              <a:rPr lang="es-ES" sz="3100" b="0" dirty="0"/>
            </a:br>
            <a:r>
              <a:rPr lang="es-ES" sz="3100" i="1" dirty="0"/>
              <a:t>RESULTADOS DE LA </a:t>
            </a:r>
            <a:br>
              <a:rPr lang="es-ES" sz="3100" b="0" dirty="0"/>
            </a:br>
            <a:r>
              <a:rPr lang="es-ES" sz="3100" b="0" dirty="0"/>
              <a:t>REVISIÓN </a:t>
            </a:r>
            <a:br>
              <a:rPr lang="es-ES" sz="3100" b="0" dirty="0"/>
            </a:br>
            <a:r>
              <a:rPr lang="es-ES" sz="3100" b="0" dirty="0"/>
              <a:t>MEMORIA Y CUENTA 2022 y SIREPOA 2023</a:t>
            </a:r>
            <a:br>
              <a:rPr lang="es-ES" b="0" dirty="0"/>
            </a:br>
            <a:br>
              <a:rPr lang="es-ES" dirty="0"/>
            </a:br>
            <a:br>
              <a:rPr lang="es-ES" dirty="0"/>
            </a:br>
            <a:br>
              <a:rPr lang="es-ES" dirty="0"/>
            </a:br>
            <a:r>
              <a:rPr lang="es-ES" dirty="0"/>
              <a:t>                                        </a:t>
            </a:r>
            <a:r>
              <a:rPr lang="es-ES" sz="2200" dirty="0"/>
              <a:t>Econ. Freddy Villafraz</a:t>
            </a:r>
            <a:endParaRPr lang="es-ES" sz="27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5" name="CuadroTexto 4"/>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3804958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a:t>7. Dar botón derecho sobre memoria.xls , seleccionar  “Abrir”</a:t>
            </a:r>
          </a:p>
          <a:p>
            <a:endParaRPr lang="es-ES" dirty="0"/>
          </a:p>
        </p:txBody>
      </p:sp>
      <p:grpSp>
        <p:nvGrpSpPr>
          <p:cNvPr id="2" name="Grupo 1"/>
          <p:cNvGrpSpPr/>
          <p:nvPr/>
        </p:nvGrpSpPr>
        <p:grpSpPr>
          <a:xfrm>
            <a:off x="1259632" y="2132856"/>
            <a:ext cx="6840760" cy="3600400"/>
            <a:chOff x="1259632" y="2132856"/>
            <a:chExt cx="6840760" cy="3600400"/>
          </a:xfrm>
        </p:grpSpPr>
        <p:pic>
          <p:nvPicPr>
            <p:cNvPr id="4" name="Imagen 3"/>
            <p:cNvPicPr/>
            <p:nvPr/>
          </p:nvPicPr>
          <p:blipFill rotWithShape="1">
            <a:blip r:embed="rId2" cstate="print"/>
            <a:srcRect t="32792" r="1375" b="5632"/>
            <a:stretch/>
          </p:blipFill>
          <p:spPr bwMode="auto">
            <a:xfrm>
              <a:off x="1259632" y="2132856"/>
              <a:ext cx="6840760" cy="3600400"/>
            </a:xfrm>
            <a:prstGeom prst="rect">
              <a:avLst/>
            </a:prstGeom>
            <a:ln>
              <a:noFill/>
            </a:ln>
            <a:extLst>
              <a:ext uri="{53640926-AAD7-44D8-BBD7-CCE9431645EC}">
                <a14:shadowObscured xmlns:a14="http://schemas.microsoft.com/office/drawing/2010/main"/>
              </a:ext>
            </a:extLst>
          </p:spPr>
        </p:pic>
        <p:sp>
          <p:nvSpPr>
            <p:cNvPr id="5" name="26 Rectángulo"/>
            <p:cNvSpPr/>
            <p:nvPr/>
          </p:nvSpPr>
          <p:spPr>
            <a:xfrm>
              <a:off x="1835696" y="4509120"/>
              <a:ext cx="1224136" cy="216024"/>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sp>
        <p:nvSpPr>
          <p:cNvPr id="6" name="5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27702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a:t>8. </a:t>
            </a:r>
            <a:r>
              <a:rPr lang="es-VE" sz="2000" dirty="0"/>
              <a:t>Al abrirse en Excel, seleccionar el cuadro botón derecho “copiar”  y llevarlo al documento de memoria y cuenta.</a:t>
            </a:r>
          </a:p>
          <a:p>
            <a:endParaRPr lang="es-ES" dirty="0"/>
          </a:p>
        </p:txBody>
      </p:sp>
      <p:grpSp>
        <p:nvGrpSpPr>
          <p:cNvPr id="2" name="Grupo 1"/>
          <p:cNvGrpSpPr/>
          <p:nvPr/>
        </p:nvGrpSpPr>
        <p:grpSpPr>
          <a:xfrm>
            <a:off x="1043608" y="1484784"/>
            <a:ext cx="7272808" cy="4218330"/>
            <a:chOff x="1043608" y="2018982"/>
            <a:chExt cx="7272808" cy="4218330"/>
          </a:xfrm>
        </p:grpSpPr>
        <p:pic>
          <p:nvPicPr>
            <p:cNvPr id="4" name="Imagen 3"/>
            <p:cNvPicPr/>
            <p:nvPr/>
          </p:nvPicPr>
          <p:blipFill rotWithShape="1">
            <a:blip r:embed="rId2" cstate="print"/>
            <a:srcRect t="3935" b="7057"/>
            <a:stretch/>
          </p:blipFill>
          <p:spPr bwMode="auto">
            <a:xfrm>
              <a:off x="1043608" y="2018982"/>
              <a:ext cx="7272808" cy="4218330"/>
            </a:xfrm>
            <a:prstGeom prst="rect">
              <a:avLst/>
            </a:prstGeom>
            <a:ln>
              <a:noFill/>
            </a:ln>
            <a:extLst>
              <a:ext uri="{53640926-AAD7-44D8-BBD7-CCE9431645EC}">
                <a14:shadowObscured xmlns:a14="http://schemas.microsoft.com/office/drawing/2010/main"/>
              </a:ext>
            </a:extLst>
          </p:spPr>
        </p:pic>
        <p:sp>
          <p:nvSpPr>
            <p:cNvPr id="5" name="26 Rectángulo"/>
            <p:cNvSpPr/>
            <p:nvPr/>
          </p:nvSpPr>
          <p:spPr>
            <a:xfrm>
              <a:off x="3563888" y="2636912"/>
              <a:ext cx="1152128" cy="144016"/>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sp>
          <p:nvSpPr>
            <p:cNvPr id="6" name="26 Rectángulo"/>
            <p:cNvSpPr/>
            <p:nvPr/>
          </p:nvSpPr>
          <p:spPr>
            <a:xfrm>
              <a:off x="1187624" y="2996952"/>
              <a:ext cx="4320480" cy="3096344"/>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sp>
        <p:nvSpPr>
          <p:cNvPr id="7" name="6 Flecha derecha">
            <a:hlinkClick r:id="rId3" action="ppaction://hlinksldjump"/>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6973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069453086"/>
              </p:ext>
            </p:extLst>
          </p:nvPr>
        </p:nvGraphicFramePr>
        <p:xfrm>
          <a:off x="1201847" y="789309"/>
          <a:ext cx="7416824" cy="6077966"/>
        </p:xfrm>
        <a:graphic>
          <a:graphicData uri="http://schemas.openxmlformats.org/drawingml/2006/table">
            <a:tbl>
              <a:tblPr firstRow="1" firstCol="1" bandRow="1">
                <a:tableStyleId>{00A15C55-8517-42AA-B614-E9B94910E393}</a:tableStyleId>
              </a:tblPr>
              <a:tblGrid>
                <a:gridCol w="2376264">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tblGrid>
              <a:tr h="170071">
                <a:tc>
                  <a:txBody>
                    <a:bodyPr/>
                    <a:lstStyle/>
                    <a:p>
                      <a:pPr algn="ctr">
                        <a:lnSpc>
                          <a:spcPct val="115000"/>
                        </a:lnSpc>
                        <a:spcAft>
                          <a:spcPts val="0"/>
                        </a:spcAft>
                      </a:pPr>
                      <a:r>
                        <a:rPr lang="es-VE" sz="1000" dirty="0">
                          <a:effectLst/>
                        </a:rPr>
                        <a:t>ANALISTAS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solidFill>
                      <a:srgbClr val="00B0F0"/>
                    </a:solidFill>
                  </a:tcPr>
                </a:tc>
                <a:tc>
                  <a:txBody>
                    <a:bodyPr/>
                    <a:lstStyle/>
                    <a:p>
                      <a:pPr marL="276225" algn="ctr">
                        <a:lnSpc>
                          <a:spcPct val="115000"/>
                        </a:lnSpc>
                        <a:spcAft>
                          <a:spcPts val="0"/>
                        </a:spcAft>
                      </a:pPr>
                      <a:r>
                        <a:rPr lang="es-ES" sz="1100" dirty="0">
                          <a:effectLst/>
                        </a:rPr>
                        <a:t>DEPENDENCIAS</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solidFill>
                      <a:srgbClr val="00B0F0"/>
                    </a:solidFill>
                  </a:tcPr>
                </a:tc>
                <a:extLst>
                  <a:ext uri="{0D108BD9-81ED-4DB2-BD59-A6C34878D82A}">
                    <a16:rowId xmlns:a16="http://schemas.microsoft.com/office/drawing/2014/main" val="10000"/>
                  </a:ext>
                </a:extLst>
              </a:tr>
              <a:tr h="154610">
                <a:tc rowSpan="18">
                  <a:txBody>
                    <a:bodyPr/>
                    <a:lstStyle/>
                    <a:p>
                      <a:pPr>
                        <a:lnSpc>
                          <a:spcPct val="115000"/>
                        </a:lnSpc>
                        <a:spcAft>
                          <a:spcPts val="0"/>
                        </a:spcAft>
                      </a:pPr>
                      <a:r>
                        <a:rPr lang="es-VE" sz="600" dirty="0">
                          <a:effectLst/>
                        </a:rPr>
                        <a:t> </a:t>
                      </a:r>
                      <a:endParaRPr lang="es-ES" sz="600" dirty="0">
                        <a:effectLst/>
                      </a:endParaRPr>
                    </a:p>
                    <a:p>
                      <a:pPr>
                        <a:lnSpc>
                          <a:spcPct val="115000"/>
                        </a:lnSpc>
                        <a:spcAft>
                          <a:spcPts val="0"/>
                        </a:spcAft>
                      </a:pPr>
                      <a:r>
                        <a:rPr lang="es-VE" sz="600" dirty="0">
                          <a:effectLst/>
                        </a:rPr>
                        <a:t> </a:t>
                      </a:r>
                      <a:endParaRPr lang="es-ES" sz="600" dirty="0">
                        <a:effectLst/>
                      </a:endParaRPr>
                    </a:p>
                    <a:p>
                      <a:pPr algn="ctr">
                        <a:lnSpc>
                          <a:spcPct val="115000"/>
                        </a:lnSpc>
                        <a:spcAft>
                          <a:spcPts val="0"/>
                        </a:spcAft>
                      </a:pPr>
                      <a:r>
                        <a:rPr lang="es-VE" sz="800" dirty="0">
                          <a:effectLst/>
                        </a:rPr>
                        <a:t> </a:t>
                      </a:r>
                      <a:endParaRPr lang="es-ES" sz="600" dirty="0">
                        <a:effectLst/>
                      </a:endParaRPr>
                    </a:p>
                    <a:p>
                      <a:pPr algn="ctr">
                        <a:lnSpc>
                          <a:spcPct val="115000"/>
                        </a:lnSpc>
                        <a:spcAft>
                          <a:spcPts val="0"/>
                        </a:spcAft>
                      </a:pPr>
                      <a:r>
                        <a:rPr lang="es-VE" sz="800" dirty="0">
                          <a:effectLst/>
                        </a:rPr>
                        <a:t> </a:t>
                      </a:r>
                      <a:endParaRPr lang="es-ES" sz="6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r>
                        <a:rPr lang="es-VE" sz="1000" dirty="0">
                          <a:effectLst/>
                        </a:rPr>
                        <a:t>FREDDY VILLAFRAZ</a:t>
                      </a:r>
                    </a:p>
                    <a:p>
                      <a:pPr marL="0" marR="0" indent="0" algn="ctr" defTabSz="457200" rtl="0" eaLnBrk="1" fontAlgn="auto" latinLnBrk="0" hangingPunct="1">
                        <a:lnSpc>
                          <a:spcPct val="115000"/>
                        </a:lnSpc>
                        <a:spcBef>
                          <a:spcPts val="0"/>
                        </a:spcBef>
                        <a:spcAft>
                          <a:spcPts val="0"/>
                        </a:spcAft>
                        <a:buClrTx/>
                        <a:buSzTx/>
                        <a:buFontTx/>
                        <a:buNone/>
                        <a:tabLst/>
                        <a:defRPr/>
                      </a:pPr>
                      <a:r>
                        <a:rPr lang="es-VE" sz="800" dirty="0">
                          <a:effectLst/>
                        </a:rPr>
                        <a:t>0416-0707731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VE" sz="1200" b="1" kern="1200" dirty="0">
                          <a:solidFill>
                            <a:schemeClr val="lt1"/>
                          </a:solidFill>
                          <a:effectLst/>
                          <a:latin typeface="+mn-lt"/>
                          <a:ea typeface="+mn-ea"/>
                          <a:cs typeface="+mn-cs"/>
                        </a:rPr>
                        <a:t>llafrazfre@gmail.com</a:t>
                      </a:r>
                      <a:endParaRPr lang="es-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solidFill>
                      <a:srgbClr val="00B0F0"/>
                    </a:solidFill>
                  </a:tcPr>
                </a:tc>
                <a:tc>
                  <a:txBody>
                    <a:bodyPr/>
                    <a:lstStyle/>
                    <a:p>
                      <a:pPr marL="342900" lvl="0" indent="-342900">
                        <a:lnSpc>
                          <a:spcPct val="115000"/>
                        </a:lnSpc>
                        <a:spcAft>
                          <a:spcPts val="0"/>
                        </a:spcAft>
                        <a:buFont typeface="+mj-lt"/>
                        <a:buAutoNum type="arabicPeriod"/>
                      </a:pPr>
                      <a:r>
                        <a:rPr lang="es-ES" sz="1000">
                          <a:effectLst/>
                        </a:rPr>
                        <a:t>Facultad de Ciencias Forestales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1"/>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Núcleo Vigía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2"/>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DAES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3"/>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Servicio Jurídico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4"/>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Dirección de Cultura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5"/>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Unidad de Atención Personas con Discapacidad (UNIAPDIS)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6"/>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DIORI</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7"/>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Dirección de Deporte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8"/>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Vicerrectorado Académico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09"/>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Bioterio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0"/>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Secretaria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1"/>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Facultad de Medicina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2"/>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Facultad de Humanidades y Educación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3"/>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CIDIAT</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4"/>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Dirección de Vigilancia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5"/>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CODEPRE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6"/>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Dirección de Bomberos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7"/>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Dirección de Administración Central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8"/>
                  </a:ext>
                </a:extLst>
              </a:tr>
              <a:tr h="154610">
                <a:tc rowSpan="18">
                  <a:txBody>
                    <a:bodyPr/>
                    <a:lstStyle/>
                    <a:p>
                      <a:pPr>
                        <a:lnSpc>
                          <a:spcPct val="115000"/>
                        </a:lnSpc>
                        <a:spcAft>
                          <a:spcPts val="0"/>
                        </a:spcAft>
                      </a:pPr>
                      <a:r>
                        <a:rPr lang="es-VE" sz="600" dirty="0">
                          <a:effectLst/>
                        </a:rPr>
                        <a:t> </a:t>
                      </a:r>
                      <a:endParaRPr lang="es-ES" sz="600" dirty="0">
                        <a:effectLst/>
                      </a:endParaRPr>
                    </a:p>
                    <a:p>
                      <a:pPr>
                        <a:lnSpc>
                          <a:spcPct val="115000"/>
                        </a:lnSpc>
                        <a:spcAft>
                          <a:spcPts val="0"/>
                        </a:spcAft>
                      </a:pPr>
                      <a:r>
                        <a:rPr lang="es-VE" sz="600" dirty="0">
                          <a:effectLst/>
                        </a:rPr>
                        <a:t> </a:t>
                      </a:r>
                      <a:endParaRPr lang="es-ES" sz="600" dirty="0">
                        <a:effectLst/>
                      </a:endParaRPr>
                    </a:p>
                    <a:p>
                      <a:pPr>
                        <a:lnSpc>
                          <a:spcPct val="115000"/>
                        </a:lnSpc>
                        <a:spcAft>
                          <a:spcPts val="0"/>
                        </a:spcAft>
                      </a:pPr>
                      <a:r>
                        <a:rPr lang="es-VE" sz="600" dirty="0">
                          <a:effectLst/>
                        </a:rPr>
                        <a:t> </a:t>
                      </a:r>
                      <a:endParaRPr lang="es-ES" sz="600" dirty="0">
                        <a:effectLst/>
                      </a:endParaRPr>
                    </a:p>
                    <a:p>
                      <a:pPr algn="ctr">
                        <a:lnSpc>
                          <a:spcPct val="115000"/>
                        </a:lnSpc>
                        <a:spcAft>
                          <a:spcPts val="0"/>
                        </a:spcAft>
                      </a:pPr>
                      <a:r>
                        <a:rPr lang="es-VE" sz="800" dirty="0">
                          <a:effectLst/>
                        </a:rPr>
                        <a:t> </a:t>
                      </a:r>
                      <a:endParaRPr lang="es-ES" sz="600" dirty="0">
                        <a:effectLst/>
                      </a:endParaRPr>
                    </a:p>
                    <a:p>
                      <a:pPr algn="ctr">
                        <a:lnSpc>
                          <a:spcPct val="115000"/>
                        </a:lnSpc>
                        <a:spcAft>
                          <a:spcPts val="0"/>
                        </a:spcAft>
                      </a:pPr>
                      <a:r>
                        <a:rPr lang="es-VE" sz="800" dirty="0">
                          <a:effectLst/>
                        </a:rPr>
                        <a:t> </a:t>
                      </a:r>
                      <a:endParaRPr lang="es-ES" sz="6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endParaRPr lang="es-VE" sz="800" dirty="0">
                        <a:effectLst/>
                      </a:endParaRPr>
                    </a:p>
                    <a:p>
                      <a:pPr algn="ctr">
                        <a:lnSpc>
                          <a:spcPct val="115000"/>
                        </a:lnSpc>
                        <a:spcAft>
                          <a:spcPts val="0"/>
                        </a:spcAft>
                      </a:pPr>
                      <a:r>
                        <a:rPr lang="es-VE" sz="1050" dirty="0">
                          <a:effectLst/>
                        </a:rPr>
                        <a:t>VICTOR SALINAS</a:t>
                      </a:r>
                    </a:p>
                    <a:p>
                      <a:pPr algn="ctr">
                        <a:lnSpc>
                          <a:spcPct val="115000"/>
                        </a:lnSpc>
                        <a:spcAft>
                          <a:spcPts val="0"/>
                        </a:spcAft>
                      </a:pPr>
                      <a:r>
                        <a:rPr lang="es-VE" sz="1050" dirty="0">
                          <a:effectLst/>
                        </a:rPr>
                        <a:t>0416-7204840</a:t>
                      </a:r>
                    </a:p>
                    <a:p>
                      <a:pPr algn="ctr">
                        <a:lnSpc>
                          <a:spcPct val="115000"/>
                        </a:lnSpc>
                        <a:spcAft>
                          <a:spcPts val="0"/>
                        </a:spcAft>
                      </a:pPr>
                      <a:r>
                        <a:rPr lang="es-VE" sz="1200" b="1" kern="1200" dirty="0">
                          <a:solidFill>
                            <a:schemeClr val="lt1"/>
                          </a:solidFill>
                          <a:effectLst/>
                          <a:latin typeface="+mn-lt"/>
                          <a:ea typeface="+mn-ea"/>
                          <a:cs typeface="+mn-cs"/>
                        </a:rPr>
                        <a:t>victorm1150@gmail.com</a:t>
                      </a:r>
                      <a:endParaRPr lang="es-VE" sz="800" dirty="0">
                        <a:effectLst/>
                      </a:endParaRPr>
                    </a:p>
                    <a:p>
                      <a:pPr algn="ctr">
                        <a:lnSpc>
                          <a:spcPct val="115000"/>
                        </a:lnSpc>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VE" sz="600" dirty="0">
                          <a:effectLst/>
                        </a:rPr>
                        <a:t> </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solidFill>
                      <a:srgbClr val="00B0F0"/>
                    </a:solidFill>
                  </a:tcPr>
                </a:tc>
                <a:tc>
                  <a:txBody>
                    <a:bodyPr/>
                    <a:lstStyle/>
                    <a:p>
                      <a:pPr marL="342900" lvl="0" indent="-342900">
                        <a:lnSpc>
                          <a:spcPct val="115000"/>
                        </a:lnSpc>
                        <a:spcAft>
                          <a:spcPts val="0"/>
                        </a:spcAft>
                        <a:buFont typeface="+mj-lt"/>
                        <a:buAutoNum type="arabicPeriod"/>
                      </a:pPr>
                      <a:r>
                        <a:rPr lang="es-ES" sz="1000" dirty="0">
                          <a:effectLst/>
                        </a:rPr>
                        <a:t>Facultad de Ingeniería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19"/>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SERBIULA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0"/>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CDCHTA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1"/>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Centro de Microscopía Electrónica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2"/>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Programa de Intercambio Científico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3"/>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CEIDIS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4"/>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Museo Arqueológico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5"/>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Comisión Electoral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6"/>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Dirección de Personal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7"/>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Facultad de Ciencias Jurídicas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8"/>
                  </a:ext>
                </a:extLst>
              </a:tr>
              <a:tr h="154610">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Servicio de Seguridad y Salud en el Trabajo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29"/>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ES" sz="1000">
                          <a:effectLst/>
                        </a:rPr>
                        <a:t>DSIA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0"/>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ES" sz="1000">
                          <a:effectLst/>
                        </a:rPr>
                        <a:t>Consejo de Apelaciones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1"/>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ES" sz="1000">
                          <a:effectLst/>
                        </a:rPr>
                        <a:t>DTES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2"/>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ES" sz="1000">
                          <a:effectLst/>
                        </a:rPr>
                        <a:t>Facultad de Arte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3"/>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ES" sz="1000">
                          <a:effectLst/>
                        </a:rPr>
                        <a:t>Núcleo Trujillo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4"/>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ES" sz="1000">
                          <a:effectLst/>
                        </a:rPr>
                        <a:t>Facultad de Odontología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5"/>
                  </a:ext>
                </a:extLst>
              </a:tr>
              <a:tr h="154610">
                <a:tc vMerge="1">
                  <a:txBody>
                    <a:bodyPr/>
                    <a:lstStyle/>
                    <a:p>
                      <a:pPr>
                        <a:lnSpc>
                          <a:spcPct val="115000"/>
                        </a:lnSpc>
                        <a:spcAft>
                          <a:spcPts val="0"/>
                        </a:spcAft>
                      </a:pP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tc>
                  <a:txBody>
                    <a:bodyPr/>
                    <a:lstStyle/>
                    <a:p>
                      <a:pPr marL="342900" lvl="0" indent="-342900">
                        <a:lnSpc>
                          <a:spcPct val="115000"/>
                        </a:lnSpc>
                        <a:spcAft>
                          <a:spcPts val="0"/>
                        </a:spcAft>
                        <a:buFont typeface="+mj-lt"/>
                        <a:buAutoNum type="arabicPeriod"/>
                      </a:pPr>
                      <a:r>
                        <a:rPr lang="es-VE" sz="1000" dirty="0">
                          <a:effectLst/>
                        </a:rPr>
                        <a:t> </a:t>
                      </a:r>
                      <a:r>
                        <a:rPr lang="es-ES" sz="1000" dirty="0">
                          <a:effectLst/>
                        </a:rPr>
                        <a:t>DAP</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01" marR="35201" marT="0" marB="0"/>
                </a:tc>
                <a:extLst>
                  <a:ext uri="{0D108BD9-81ED-4DB2-BD59-A6C34878D82A}">
                    <a16:rowId xmlns:a16="http://schemas.microsoft.com/office/drawing/2014/main" val="10036"/>
                  </a:ext>
                </a:extLst>
              </a:tr>
            </a:tbl>
          </a:graphicData>
        </a:graphic>
      </p:graphicFrame>
      <p:sp>
        <p:nvSpPr>
          <p:cNvPr id="9" name="1 Título"/>
          <p:cNvSpPr>
            <a:spLocks noGrp="1"/>
          </p:cNvSpPr>
          <p:nvPr>
            <p:ph type="title"/>
          </p:nvPr>
        </p:nvSpPr>
        <p:spPr>
          <a:xfrm>
            <a:off x="413281" y="116632"/>
            <a:ext cx="8183880" cy="720080"/>
          </a:xfrm>
        </p:spPr>
        <p:txBody>
          <a:bodyPr>
            <a:noAutofit/>
          </a:bodyPr>
          <a:lstStyle/>
          <a:p>
            <a:pPr algn="ctr"/>
            <a:r>
              <a:rPr lang="es-VE" sz="2000" b="1" dirty="0"/>
              <a:t>Analistas Responsables de Seguimiento y Control del POA 2025 por dependencias</a:t>
            </a:r>
            <a:endParaRPr lang="es-ES" sz="2000" b="1" dirty="0"/>
          </a:p>
        </p:txBody>
      </p:sp>
    </p:spTree>
    <p:extLst>
      <p:ext uri="{BB962C8B-B14F-4D97-AF65-F5344CB8AC3E}">
        <p14:creationId xmlns:p14="http://schemas.microsoft.com/office/powerpoint/2010/main" val="1673462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07213345"/>
              </p:ext>
            </p:extLst>
          </p:nvPr>
        </p:nvGraphicFramePr>
        <p:xfrm>
          <a:off x="1259632" y="908721"/>
          <a:ext cx="7128792" cy="5367361"/>
        </p:xfrm>
        <a:graphic>
          <a:graphicData uri="http://schemas.openxmlformats.org/drawingml/2006/table">
            <a:tbl>
              <a:tblPr firstRow="1" firstCol="1" bandRow="1">
                <a:tableStyleId>{00A15C55-8517-42AA-B614-E9B94910E393}</a:tableStyleId>
              </a:tblPr>
              <a:tblGrid>
                <a:gridCol w="2520280">
                  <a:extLst>
                    <a:ext uri="{9D8B030D-6E8A-4147-A177-3AD203B41FA5}">
                      <a16:colId xmlns:a16="http://schemas.microsoft.com/office/drawing/2014/main" val="20000"/>
                    </a:ext>
                  </a:extLst>
                </a:gridCol>
                <a:gridCol w="3384908">
                  <a:extLst>
                    <a:ext uri="{9D8B030D-6E8A-4147-A177-3AD203B41FA5}">
                      <a16:colId xmlns:a16="http://schemas.microsoft.com/office/drawing/2014/main" val="20001"/>
                    </a:ext>
                  </a:extLst>
                </a:gridCol>
                <a:gridCol w="1223604">
                  <a:extLst>
                    <a:ext uri="{9D8B030D-6E8A-4147-A177-3AD203B41FA5}">
                      <a16:colId xmlns:a16="http://schemas.microsoft.com/office/drawing/2014/main" val="20002"/>
                    </a:ext>
                  </a:extLst>
                </a:gridCol>
              </a:tblGrid>
              <a:tr h="153712">
                <a:tc>
                  <a:txBody>
                    <a:bodyPr/>
                    <a:lstStyle/>
                    <a:p>
                      <a:pPr algn="ctr">
                        <a:lnSpc>
                          <a:spcPct val="115000"/>
                        </a:lnSpc>
                        <a:spcAft>
                          <a:spcPts val="0"/>
                        </a:spcAft>
                      </a:pPr>
                      <a:r>
                        <a:rPr lang="es-VE" sz="1000" dirty="0">
                          <a:effectLst/>
                        </a:rPr>
                        <a:t>ANALISTAS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solidFill>
                      <a:srgbClr val="00B0F0"/>
                    </a:solidFill>
                  </a:tcPr>
                </a:tc>
                <a:tc gridSpan="2">
                  <a:txBody>
                    <a:bodyPr/>
                    <a:lstStyle/>
                    <a:p>
                      <a:pPr marL="257810" algn="ctr">
                        <a:lnSpc>
                          <a:spcPct val="115000"/>
                        </a:lnSpc>
                        <a:spcAft>
                          <a:spcPts val="0"/>
                        </a:spcAft>
                      </a:pPr>
                      <a:r>
                        <a:rPr lang="es-ES" sz="1000" dirty="0">
                          <a:effectLst/>
                        </a:rPr>
                        <a:t>DEPENDENCIAS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solidFill>
                      <a:srgbClr val="00B0F0"/>
                    </a:solidFill>
                  </a:tcPr>
                </a:tc>
                <a:tc hMerge="1">
                  <a:txBody>
                    <a:bodyPr/>
                    <a:lstStyle/>
                    <a:p>
                      <a:endParaRPr lang="es-ES"/>
                    </a:p>
                  </a:txBody>
                  <a:tcPr/>
                </a:tc>
                <a:extLst>
                  <a:ext uri="{0D108BD9-81ED-4DB2-BD59-A6C34878D82A}">
                    <a16:rowId xmlns:a16="http://schemas.microsoft.com/office/drawing/2014/main" val="10000"/>
                  </a:ext>
                </a:extLst>
              </a:tr>
              <a:tr h="71587">
                <a:tc rowSpan="15">
                  <a:txBody>
                    <a:bodyPr/>
                    <a:lstStyle/>
                    <a:p>
                      <a:pPr algn="ctr">
                        <a:lnSpc>
                          <a:spcPct val="115000"/>
                        </a:lnSpc>
                        <a:spcAft>
                          <a:spcPts val="0"/>
                        </a:spcAft>
                      </a:pPr>
                      <a:br>
                        <a:rPr lang="es-VE" sz="900" dirty="0">
                          <a:effectLst/>
                        </a:rPr>
                      </a:b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1000" dirty="0">
                          <a:effectLst/>
                        </a:rPr>
                        <a:t>EVELYN SALCEDO</a:t>
                      </a:r>
                    </a:p>
                    <a:p>
                      <a:pPr algn="ctr">
                        <a:lnSpc>
                          <a:spcPct val="115000"/>
                        </a:lnSpc>
                        <a:spcAft>
                          <a:spcPts val="0"/>
                        </a:spcAft>
                      </a:pPr>
                      <a:r>
                        <a:rPr lang="es-VE" sz="1000" dirty="0">
                          <a:effectLst/>
                        </a:rPr>
                        <a:t>0414-7379740</a:t>
                      </a:r>
                    </a:p>
                    <a:p>
                      <a:pPr algn="ctr">
                        <a:lnSpc>
                          <a:spcPct val="115000"/>
                        </a:lnSpc>
                        <a:spcAft>
                          <a:spcPts val="0"/>
                        </a:spcAft>
                      </a:pPr>
                      <a:r>
                        <a:rPr lang="es-VE" sz="1050" dirty="0">
                          <a:effectLst/>
                        </a:rPr>
                        <a:t>evelynsalcedoramirez@gmail.com</a:t>
                      </a:r>
                      <a:endParaRPr lang="es-ES" sz="1050" dirty="0">
                        <a:effectLst/>
                      </a:endParaRPr>
                    </a:p>
                    <a:p>
                      <a:pPr algn="ct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endParaRPr>
                    </a:p>
                    <a:p>
                      <a:pPr>
                        <a:lnSpc>
                          <a:spcPct val="115000"/>
                        </a:lnSpc>
                        <a:spcAft>
                          <a:spcPts val="0"/>
                        </a:spcAft>
                      </a:pPr>
                      <a:r>
                        <a:rPr lang="es-VE" sz="900" dirty="0">
                          <a:effectLst/>
                        </a:rPr>
                        <a:t> </a:t>
                      </a:r>
                      <a:endParaRPr lang="es-ES" sz="900" dirty="0">
                        <a:effectLst/>
                      </a:endParaRPr>
                    </a:p>
                    <a:p>
                      <a:pPr algn="ctr">
                        <a:lnSpc>
                          <a:spcPct val="115000"/>
                        </a:lnSpc>
                        <a:spcAft>
                          <a:spcPts val="0"/>
                        </a:spcAft>
                      </a:pPr>
                      <a:r>
                        <a:rPr lang="es-VE"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solidFill>
                      <a:srgbClr val="00B0F0"/>
                    </a:solidFill>
                  </a:tcPr>
                </a:tc>
                <a:tc gridSpan="2">
                  <a:txBody>
                    <a:bodyPr/>
                    <a:lstStyle/>
                    <a:p>
                      <a:pPr marL="342900" lvl="0" indent="-342900">
                        <a:lnSpc>
                          <a:spcPct val="115000"/>
                        </a:lnSpc>
                        <a:spcAft>
                          <a:spcPts val="0"/>
                        </a:spcAft>
                        <a:buFont typeface="+mj-lt"/>
                        <a:buAutoNum type="arabicPeriod"/>
                      </a:pPr>
                      <a:r>
                        <a:rPr lang="es-ES" sz="100">
                          <a:effectLst/>
                        </a:rPr>
                        <a:t>Rectorado</a:t>
                      </a:r>
                      <a:endParaRPr lang="es-ES" sz="1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1"/>
                  </a:ext>
                </a:extLst>
              </a:tr>
              <a:tr h="15371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a:effectLst/>
                        </a:rPr>
                        <a:t>Facultad de Ciencias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2"/>
                  </a:ext>
                </a:extLst>
              </a:tr>
              <a:tr h="148526">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Consejo de Estudios de Postgrado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3"/>
                  </a:ext>
                </a:extLst>
              </a:tr>
              <a:tr h="196731">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Núcleo  Universitario Rafael Gallegos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4"/>
                  </a:ext>
                </a:extLst>
              </a:tr>
              <a:tr h="15371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Núcleo Táchira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5"/>
                  </a:ext>
                </a:extLst>
              </a:tr>
              <a:tr h="16179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Facultad de Farmacia y Bioanálisis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6"/>
                  </a:ext>
                </a:extLst>
              </a:tr>
              <a:tr h="15371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OCRE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7"/>
                  </a:ext>
                </a:extLst>
              </a:tr>
              <a:tr h="159081">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Dirección de Extensión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8"/>
                  </a:ext>
                </a:extLst>
              </a:tr>
              <a:tr h="222713">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Vicerrectorado Administrativo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09"/>
                  </a:ext>
                </a:extLst>
              </a:tr>
              <a:tr h="19399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Facultad de Ciencias Económicas y Sociales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10"/>
                  </a:ext>
                </a:extLst>
              </a:tr>
              <a:tr h="15371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Dirección de Fomento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11"/>
                  </a:ext>
                </a:extLst>
              </a:tr>
              <a:tr h="15371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a:effectLst/>
                        </a:rPr>
                        <a:t>CAMIULA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12"/>
                  </a:ext>
                </a:extLst>
              </a:tr>
              <a:tr h="174990">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Facultad de Arquitectura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13"/>
                  </a:ext>
                </a:extLst>
              </a:tr>
              <a:tr h="178439">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Dirección de Servicios Generales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14"/>
                  </a:ext>
                </a:extLst>
              </a:tr>
              <a:tr h="153712">
                <a:tc vMerge="1">
                  <a:txBody>
                    <a:bodyPr/>
                    <a:lstStyle/>
                    <a:p>
                      <a:endParaRPr lang="es-ES"/>
                    </a:p>
                  </a:txBody>
                  <a:tcPr/>
                </a:tc>
                <a:tc gridSpan="2">
                  <a:txBody>
                    <a:bodyPr/>
                    <a:lstStyle/>
                    <a:p>
                      <a:pPr marL="342900" lvl="0" indent="-342900">
                        <a:lnSpc>
                          <a:spcPct val="115000"/>
                        </a:lnSpc>
                        <a:spcAft>
                          <a:spcPts val="0"/>
                        </a:spcAft>
                        <a:buFont typeface="+mj-lt"/>
                        <a:buAutoNum type="arabicPeriod"/>
                      </a:pPr>
                      <a:r>
                        <a:rPr lang="es-ES" sz="1000" dirty="0">
                          <a:effectLst/>
                        </a:rPr>
                        <a:t>Dirección de Medios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hMerge="1">
                  <a:txBody>
                    <a:bodyPr/>
                    <a:lstStyle/>
                    <a:p>
                      <a:endParaRPr lang="es-ES"/>
                    </a:p>
                  </a:txBody>
                  <a:tcPr/>
                </a:tc>
                <a:extLst>
                  <a:ext uri="{0D108BD9-81ED-4DB2-BD59-A6C34878D82A}">
                    <a16:rowId xmlns:a16="http://schemas.microsoft.com/office/drawing/2014/main" val="10015"/>
                  </a:ext>
                </a:extLst>
              </a:tr>
              <a:tr h="200810">
                <a:tc rowSpan="5">
                  <a:txBody>
                    <a:bodyPr/>
                    <a:lstStyle/>
                    <a:p>
                      <a:pPr algn="ctr">
                        <a:lnSpc>
                          <a:spcPct val="115000"/>
                        </a:lnSpc>
                        <a:spcAft>
                          <a:spcPts val="0"/>
                        </a:spcAft>
                      </a:pPr>
                      <a:br>
                        <a:rPr lang="es-VE" sz="1000" dirty="0">
                          <a:effectLst/>
                        </a:rPr>
                      </a:br>
                      <a:r>
                        <a:rPr lang="es-VE" sz="1000" dirty="0">
                          <a:effectLst/>
                        </a:rPr>
                        <a:t> </a:t>
                      </a:r>
                      <a:endParaRPr lang="es-ES" sz="1000" dirty="0">
                        <a:effectLst/>
                      </a:endParaRPr>
                    </a:p>
                    <a:p>
                      <a:pPr algn="ctr">
                        <a:lnSpc>
                          <a:spcPct val="115000"/>
                        </a:lnSpc>
                        <a:spcAft>
                          <a:spcPts val="0"/>
                        </a:spcAft>
                      </a:pPr>
                      <a:r>
                        <a:rPr lang="es-VE" sz="1000" dirty="0">
                          <a:effectLst/>
                        </a:rPr>
                        <a:t>ERIVAN RONDÓN</a:t>
                      </a:r>
                    </a:p>
                    <a:p>
                      <a:pPr algn="ctr">
                        <a:lnSpc>
                          <a:spcPct val="115000"/>
                        </a:lnSpc>
                        <a:spcAft>
                          <a:spcPts val="0"/>
                        </a:spcAft>
                      </a:pPr>
                      <a:r>
                        <a:rPr lang="es-ES" sz="1000" dirty="0">
                          <a:effectLst/>
                        </a:rPr>
                        <a:t>0416-4747099</a:t>
                      </a:r>
                    </a:p>
                    <a:p>
                      <a:pPr algn="ctr">
                        <a:lnSpc>
                          <a:spcPct val="115000"/>
                        </a:lnSpc>
                        <a:spcAft>
                          <a:spcPts val="0"/>
                        </a:spcAft>
                      </a:pPr>
                      <a:r>
                        <a:rPr lang="es-ES" sz="1050" dirty="0">
                          <a:effectLst/>
                        </a:rPr>
                        <a:t>Erivanrondon50@gmail.com</a:t>
                      </a:r>
                    </a:p>
                    <a:p>
                      <a:pPr algn="ctr">
                        <a:lnSpc>
                          <a:spcPct val="115000"/>
                        </a:lnSpc>
                        <a:spcAft>
                          <a:spcPts val="0"/>
                        </a:spcAft>
                      </a:pPr>
                      <a:endParaRPr lang="es-ES" sz="1000" dirty="0">
                        <a:effectLst/>
                      </a:endParaRPr>
                    </a:p>
                    <a:p>
                      <a:pPr algn="ctr">
                        <a:lnSpc>
                          <a:spcPct val="115000"/>
                        </a:lnSpc>
                        <a:spcAft>
                          <a:spcPts val="0"/>
                        </a:spcAft>
                      </a:pPr>
                      <a:r>
                        <a:rPr lang="es-VE" sz="1000" dirty="0">
                          <a:effectLst/>
                        </a:rPr>
                        <a:t> </a:t>
                      </a:r>
                      <a:endParaRPr lang="es-ES" sz="1000" dirty="0">
                        <a:effectLst/>
                      </a:endParaRPr>
                    </a:p>
                    <a:p>
                      <a:pPr algn="ctr">
                        <a:lnSpc>
                          <a:spcPct val="115000"/>
                        </a:lnSpc>
                        <a:spcAft>
                          <a:spcPts val="0"/>
                        </a:spcAft>
                      </a:pPr>
                      <a:r>
                        <a:rPr lang="es-VE"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solidFill>
                      <a:srgbClr val="00B0F0"/>
                    </a:solidFill>
                  </a:tcPr>
                </a:tc>
                <a:tc>
                  <a:txBody>
                    <a:bodyPr/>
                    <a:lstStyle/>
                    <a:p>
                      <a:pPr marL="342900" lvl="0" indent="-342900">
                        <a:lnSpc>
                          <a:spcPct val="115000"/>
                        </a:lnSpc>
                        <a:spcAft>
                          <a:spcPts val="0"/>
                        </a:spcAft>
                        <a:buFont typeface="+mj-lt"/>
                        <a:buAutoNum type="arabicPeriod"/>
                      </a:pPr>
                      <a:r>
                        <a:rPr lang="es-ES" sz="1000">
                          <a:effectLst/>
                        </a:rPr>
                        <a:t>Unidad de Gestión de Intangibles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153712">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Talleres Gráficos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307415">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Dirección de Ingeniería y Mantenimiento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272917">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Dirección de Presupuesto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r h="153712">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CTICA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0"/>
                  </a:ext>
                </a:extLst>
              </a:tr>
              <a:tr h="202732">
                <a:tc rowSpan="6">
                  <a:txBody>
                    <a:bodyPr/>
                    <a:lstStyle/>
                    <a:p>
                      <a:pPr algn="ctr">
                        <a:lnSpc>
                          <a:spcPct val="115000"/>
                        </a:lnSpc>
                        <a:spcAft>
                          <a:spcPts val="0"/>
                        </a:spcAft>
                      </a:pPr>
                      <a:br>
                        <a:rPr lang="es-VE" sz="1000" dirty="0">
                          <a:effectLst/>
                        </a:rPr>
                      </a:br>
                      <a:r>
                        <a:rPr lang="es-VE" sz="1000" dirty="0">
                          <a:effectLst/>
                        </a:rPr>
                        <a:t> </a:t>
                      </a:r>
                      <a:endParaRPr lang="es-ES" sz="1000" dirty="0">
                        <a:effectLst/>
                      </a:endParaRPr>
                    </a:p>
                    <a:p>
                      <a:pPr algn="ctr">
                        <a:lnSpc>
                          <a:spcPct val="115000"/>
                        </a:lnSpc>
                        <a:spcAft>
                          <a:spcPts val="0"/>
                        </a:spcAft>
                      </a:pPr>
                      <a:r>
                        <a:rPr lang="es-VE" sz="1000" dirty="0">
                          <a:effectLst/>
                        </a:rPr>
                        <a:t>URESNELLY TORRES</a:t>
                      </a:r>
                      <a:endParaRPr lang="es-ES" sz="1000" dirty="0">
                        <a:effectLst/>
                      </a:endParaRPr>
                    </a:p>
                    <a:p>
                      <a:pPr algn="ctr">
                        <a:lnSpc>
                          <a:spcPct val="115000"/>
                        </a:lnSpc>
                        <a:spcAft>
                          <a:spcPts val="0"/>
                        </a:spcAft>
                      </a:pPr>
                      <a:r>
                        <a:rPr lang="es-VE" sz="1000" dirty="0">
                          <a:effectLst/>
                        </a:rPr>
                        <a:t> 0424-7237772</a:t>
                      </a:r>
                    </a:p>
                    <a:p>
                      <a:pPr algn="ctr">
                        <a:lnSpc>
                          <a:spcPct val="115000"/>
                        </a:lnSpc>
                        <a:spcAft>
                          <a:spcPts val="0"/>
                        </a:spcAft>
                      </a:pPr>
                      <a:r>
                        <a:rPr lang="es-VE" sz="1050" dirty="0">
                          <a:effectLst/>
                        </a:rPr>
                        <a:t>auresnelly@gmail.com</a:t>
                      </a:r>
                      <a:endParaRPr lang="es-ES" sz="1050" dirty="0">
                        <a:effectLst/>
                      </a:endParaRPr>
                    </a:p>
                    <a:p>
                      <a:pPr algn="ctr">
                        <a:lnSpc>
                          <a:spcPct val="115000"/>
                        </a:lnSpc>
                        <a:spcAft>
                          <a:spcPts val="0"/>
                        </a:spcAft>
                      </a:pPr>
                      <a:r>
                        <a:rPr lang="es-VE"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solidFill>
                      <a:srgbClr val="00B0F0"/>
                    </a:solidFill>
                  </a:tcPr>
                </a:tc>
                <a:tc>
                  <a:txBody>
                    <a:bodyPr/>
                    <a:lstStyle/>
                    <a:p>
                      <a:pPr marL="342900" lvl="0" indent="-342900">
                        <a:lnSpc>
                          <a:spcPct val="115000"/>
                        </a:lnSpc>
                        <a:spcAft>
                          <a:spcPts val="0"/>
                        </a:spcAft>
                        <a:buFont typeface="+mj-lt"/>
                        <a:buAutoNum type="arabicPeriod"/>
                      </a:pPr>
                      <a:r>
                        <a:rPr lang="es-ES" sz="1000">
                          <a:effectLst/>
                        </a:rPr>
                        <a:t>Oficina Atención Estudiantes Indígenas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1"/>
                  </a:ext>
                </a:extLst>
              </a:tr>
              <a:tr h="148526">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Dirección de Tesorería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2"/>
                  </a:ext>
                </a:extLst>
              </a:tr>
              <a:tr h="153712">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PLANDES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3"/>
                  </a:ext>
                </a:extLst>
              </a:tr>
              <a:tr h="153712">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OFISEULA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4"/>
                  </a:ext>
                </a:extLst>
              </a:tr>
              <a:tr h="272917">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a:effectLst/>
                        </a:rPr>
                        <a:t>Consejo de Publicaciones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5"/>
                  </a:ext>
                </a:extLst>
              </a:tr>
              <a:tr h="148526">
                <a:tc vMerge="1">
                  <a:txBody>
                    <a:bodyPr/>
                    <a:lstStyle/>
                    <a:p>
                      <a:endParaRPr lang="es-ES"/>
                    </a:p>
                  </a:txBody>
                  <a:tcPr/>
                </a:tc>
                <a:tc>
                  <a:txBody>
                    <a:bodyPr/>
                    <a:lstStyle/>
                    <a:p>
                      <a:pPr marL="342900" lvl="0" indent="-342900">
                        <a:lnSpc>
                          <a:spcPct val="115000"/>
                        </a:lnSpc>
                        <a:spcAft>
                          <a:spcPts val="0"/>
                        </a:spcAft>
                        <a:buFont typeface="+mj-lt"/>
                        <a:buAutoNum type="arabicPeriod"/>
                      </a:pPr>
                      <a:r>
                        <a:rPr lang="es-ES" sz="1000" dirty="0">
                          <a:effectLst/>
                        </a:rPr>
                        <a:t>Unidad de Auditoría Interna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12" marR="2512" marT="0" marB="0"/>
                </a:tc>
                <a:tc>
                  <a:txBody>
                    <a:bodyPr/>
                    <a:lstStyle/>
                    <a:p>
                      <a:pPr>
                        <a:lnSpc>
                          <a:spcPct val="115000"/>
                        </a:lnSpc>
                        <a:spcAft>
                          <a:spcPts val="100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6"/>
                  </a:ext>
                </a:extLst>
              </a:tr>
            </a:tbl>
          </a:graphicData>
        </a:graphic>
      </p:graphicFrame>
      <p:sp>
        <p:nvSpPr>
          <p:cNvPr id="5" name="Rectangle 1"/>
          <p:cNvSpPr>
            <a:spLocks noChangeArrowheads="1"/>
          </p:cNvSpPr>
          <p:nvPr/>
        </p:nvSpPr>
        <p:spPr bwMode="auto">
          <a:xfrm>
            <a:off x="-153281663" y="-715963"/>
            <a:ext cx="1675834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1 Título"/>
          <p:cNvSpPr>
            <a:spLocks noGrp="1"/>
          </p:cNvSpPr>
          <p:nvPr>
            <p:ph type="title"/>
          </p:nvPr>
        </p:nvSpPr>
        <p:spPr>
          <a:xfrm>
            <a:off x="611560" y="188640"/>
            <a:ext cx="8183880" cy="720080"/>
          </a:xfrm>
        </p:spPr>
        <p:txBody>
          <a:bodyPr>
            <a:noAutofit/>
          </a:bodyPr>
          <a:lstStyle/>
          <a:p>
            <a:pPr algn="ctr"/>
            <a:r>
              <a:rPr lang="es-VE" sz="2000" b="1" dirty="0"/>
              <a:t>Analistas Responsables de Seguimiento y Control del POA 2025 por dependencias</a:t>
            </a:r>
            <a:endParaRPr lang="es-ES" sz="2000" b="1" dirty="0"/>
          </a:p>
        </p:txBody>
      </p:sp>
    </p:spTree>
    <p:extLst>
      <p:ext uri="{BB962C8B-B14F-4D97-AF65-F5344CB8AC3E}">
        <p14:creationId xmlns:p14="http://schemas.microsoft.com/office/powerpoint/2010/main" val="3391420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3454"/>
            <a:ext cx="8183880" cy="1051560"/>
          </a:xfrm>
        </p:spPr>
        <p:txBody>
          <a:bodyPr/>
          <a:lstStyle/>
          <a:p>
            <a:r>
              <a:rPr lang="es-ES" dirty="0"/>
              <a:t>Preguntas y respuestas</a:t>
            </a:r>
          </a:p>
        </p:txBody>
      </p:sp>
      <p:sp>
        <p:nvSpPr>
          <p:cNvPr id="5" name="4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04864"/>
            <a:ext cx="8183880" cy="1512168"/>
          </a:xfrm>
        </p:spPr>
        <p:txBody>
          <a:bodyPr>
            <a:normAutofit/>
          </a:bodyPr>
          <a:lstStyle/>
          <a:p>
            <a:pPr algn="ctr"/>
            <a:r>
              <a:rPr lang="es-ES" dirty="0"/>
              <a:t>Estructura de POA 2024</a:t>
            </a:r>
          </a:p>
        </p:txBody>
      </p:sp>
      <p:sp>
        <p:nvSpPr>
          <p:cNvPr id="3" name="2 Marcador de contenido"/>
          <p:cNvSpPr>
            <a:spLocks noGrp="1"/>
          </p:cNvSpPr>
          <p:nvPr>
            <p:ph idx="1"/>
          </p:nvPr>
        </p:nvSpPr>
        <p:spPr>
          <a:xfrm>
            <a:off x="4139952" y="4509120"/>
            <a:ext cx="4536504" cy="648072"/>
          </a:xfrm>
        </p:spPr>
        <p:txBody>
          <a:bodyPr/>
          <a:lstStyle/>
          <a:p>
            <a:pPr marL="0" indent="0" algn="ctr">
              <a:buNone/>
            </a:pPr>
            <a:r>
              <a:rPr lang="es-ES" dirty="0"/>
              <a:t>Econ. Evelyn Salcedo</a:t>
            </a:r>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5" name="CuadroTexto 4"/>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2779233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27584" y="980728"/>
            <a:ext cx="7957512" cy="5184576"/>
          </a:xfrm>
        </p:spPr>
        <p:txBody>
          <a:bodyPr>
            <a:normAutofit fontScale="70000" lnSpcReduction="20000"/>
          </a:bodyPr>
          <a:lstStyle/>
          <a:p>
            <a:pPr algn="just"/>
            <a:r>
              <a:rPr lang="es-ES" sz="2400" b="1" dirty="0"/>
              <a:t>MODIFICACIÓN EN LA ESTRUCTURA DE PROYECTOS EJERCICIO FISCAL 2023-2024.</a:t>
            </a:r>
          </a:p>
          <a:p>
            <a:pPr algn="just"/>
            <a:endParaRPr lang="es-ES" sz="2400" dirty="0"/>
          </a:p>
          <a:p>
            <a:pPr algn="just"/>
            <a:endParaRPr lang="es-ES" sz="2400" dirty="0"/>
          </a:p>
          <a:p>
            <a:pPr lvl="1" algn="just">
              <a:spcBef>
                <a:spcPts val="600"/>
              </a:spcBef>
              <a:spcAft>
                <a:spcPts val="600"/>
              </a:spcAft>
            </a:pPr>
            <a:r>
              <a:rPr lang="es-VE" sz="2000" dirty="0"/>
              <a:t>Hasta el año 2016 la estructura de proyectos de las Instituciones de Educación Universitaria estuvo conformada por 9 proyectos, a partir del año 2017 se estructuró con 6 proyectos y a partir del 2020 se conforma con 4 proyectos.</a:t>
            </a:r>
          </a:p>
          <a:p>
            <a:pPr lvl="1" algn="just">
              <a:spcBef>
                <a:spcPts val="600"/>
              </a:spcBef>
              <a:spcAft>
                <a:spcPts val="600"/>
              </a:spcAft>
            </a:pPr>
            <a:r>
              <a:rPr lang="es-VE" sz="2000" dirty="0"/>
              <a:t>Se aperturó de nuevo en todos los proyectos la acción específica de Gestión Administrativa, que estuvo vigente hasta la estructura del año 2016.</a:t>
            </a:r>
          </a:p>
          <a:p>
            <a:pPr lvl="1" algn="just">
              <a:spcBef>
                <a:spcPts val="600"/>
              </a:spcBef>
              <a:spcAft>
                <a:spcPts val="600"/>
              </a:spcAft>
            </a:pPr>
            <a:r>
              <a:rPr lang="es-VE" sz="2000" dirty="0"/>
              <a:t>Algunas unidades de medida de las acciones específicas fueron modificadas en su denominación.</a:t>
            </a:r>
          </a:p>
          <a:p>
            <a:pPr lvl="1" algn="just">
              <a:spcBef>
                <a:spcPts val="600"/>
              </a:spcBef>
              <a:spcAft>
                <a:spcPts val="600"/>
              </a:spcAft>
            </a:pPr>
            <a:r>
              <a:rPr lang="es-VE" sz="2000" dirty="0"/>
              <a:t>Incorporación de Acciones que no tienen responsables directos de sus productos en la estructura organizativa de la Universidad</a:t>
            </a:r>
          </a:p>
          <a:p>
            <a:pPr lvl="1" algn="just">
              <a:spcBef>
                <a:spcPts val="600"/>
              </a:spcBef>
              <a:spcAft>
                <a:spcPts val="600"/>
              </a:spcAft>
            </a:pPr>
            <a:r>
              <a:rPr lang="es-VE" sz="2000" dirty="0"/>
              <a:t>Para la aplicación de la estructura de proyecto del año 2020 se diseñó una </a:t>
            </a:r>
            <a:r>
              <a:rPr lang="es-VE" sz="2000" dirty="0" err="1"/>
              <a:t>matríz</a:t>
            </a:r>
            <a:r>
              <a:rPr lang="es-VE" sz="2000" dirty="0"/>
              <a:t> de conversión con la estructura vigente la cual también sirvió de base para la realización del Presupuesto de Gasto.</a:t>
            </a:r>
          </a:p>
          <a:p>
            <a:pPr lvl="1" algn="just">
              <a:spcBef>
                <a:spcPts val="600"/>
              </a:spcBef>
              <a:spcAft>
                <a:spcPts val="600"/>
              </a:spcAft>
            </a:pPr>
            <a:r>
              <a:rPr lang="es-VE" sz="2000" dirty="0"/>
              <a:t>Para el año 2023 Los proyectos medulares de las Universidades pasaron a las Acciones Centralizadas y continua para el año 2024.</a:t>
            </a:r>
          </a:p>
          <a:p>
            <a:pPr lvl="1" algn="just">
              <a:spcBef>
                <a:spcPts val="600"/>
              </a:spcBef>
              <a:spcAft>
                <a:spcPts val="600"/>
              </a:spcAft>
            </a:pPr>
            <a:r>
              <a:rPr lang="es-VE" sz="2000" dirty="0"/>
              <a:t>Se realizó registro de proyectos socioproductivos en el SIPES</a:t>
            </a:r>
          </a:p>
          <a:p>
            <a:pPr lvl="1" algn="just">
              <a:spcBef>
                <a:spcPts val="600"/>
              </a:spcBef>
              <a:spcAft>
                <a:spcPts val="600"/>
              </a:spcAft>
            </a:pPr>
            <a:endParaRPr lang="es-VE" sz="2000" dirty="0"/>
          </a:p>
          <a:p>
            <a:pPr lvl="1" algn="just"/>
            <a:endParaRPr lang="es-VE" sz="2000" dirty="0"/>
          </a:p>
          <a:p>
            <a:pPr algn="just"/>
            <a:endParaRPr lang="es-VE" sz="2400" dirty="0"/>
          </a:p>
        </p:txBody>
      </p:sp>
    </p:spTree>
    <p:extLst>
      <p:ext uri="{BB962C8B-B14F-4D97-AF65-F5344CB8AC3E}">
        <p14:creationId xmlns:p14="http://schemas.microsoft.com/office/powerpoint/2010/main" val="2779233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24254" y="2780928"/>
            <a:ext cx="8424936" cy="3066554"/>
          </a:xfrm>
          <a:prstGeom prst="rect">
            <a:avLst/>
          </a:prstGeom>
        </p:spPr>
      </p:pic>
      <p:sp>
        <p:nvSpPr>
          <p:cNvPr id="9" name="PlaceHolder 1"/>
          <p:cNvSpPr txBox="1">
            <a:spLocks/>
          </p:cNvSpPr>
          <p:nvPr/>
        </p:nvSpPr>
        <p:spPr>
          <a:xfrm>
            <a:off x="1691639" y="465658"/>
            <a:ext cx="6696785" cy="1280520"/>
          </a:xfrm>
          <a:prstGeom prst="rect">
            <a:avLst/>
          </a:prstGeom>
          <a:noFill/>
          <a:ln w="0">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3600" b="1" spc="-1" dirty="0">
                <a:solidFill>
                  <a:srgbClr val="262626"/>
                </a:solidFill>
                <a:latin typeface="Century Gothic"/>
              </a:rPr>
              <a:t>Proyecto Socio-productivo</a:t>
            </a:r>
          </a:p>
          <a:p>
            <a:pPr>
              <a:lnSpc>
                <a:spcPct val="100000"/>
              </a:lnSpc>
            </a:pPr>
            <a:r>
              <a:rPr lang="es-ES" sz="3600" b="1" spc="-1" dirty="0">
                <a:solidFill>
                  <a:srgbClr val="262626"/>
                </a:solidFill>
                <a:latin typeface="Century Gothic"/>
              </a:rPr>
              <a:t>Universidad de Los Andes 2024-2025</a:t>
            </a:r>
            <a:endParaRPr lang="es-ES" sz="3600" b="1" spc="-1" dirty="0">
              <a:solidFill>
                <a:srgbClr val="000000"/>
              </a:solidFill>
              <a:latin typeface="Century Gothic"/>
            </a:endParaRPr>
          </a:p>
        </p:txBody>
      </p:sp>
    </p:spTree>
    <p:extLst>
      <p:ext uri="{BB962C8B-B14F-4D97-AF65-F5344CB8AC3E}">
        <p14:creationId xmlns:p14="http://schemas.microsoft.com/office/powerpoint/2010/main" val="1006081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71900"/>
          <a:stretch/>
        </p:blipFill>
        <p:spPr>
          <a:xfrm>
            <a:off x="611560" y="962955"/>
            <a:ext cx="8532440" cy="1385926"/>
          </a:xfrm>
          <a:prstGeom prst="rect">
            <a:avLst/>
          </a:prstGeom>
        </p:spPr>
      </p:pic>
      <p:sp>
        <p:nvSpPr>
          <p:cNvPr id="5" name="PlaceHolder 1"/>
          <p:cNvSpPr txBox="1">
            <a:spLocks/>
          </p:cNvSpPr>
          <p:nvPr/>
        </p:nvSpPr>
        <p:spPr>
          <a:xfrm>
            <a:off x="1259632" y="31631"/>
            <a:ext cx="8189626" cy="1280520"/>
          </a:xfrm>
          <a:prstGeom prst="rect">
            <a:avLst/>
          </a:prstGeom>
          <a:noFill/>
          <a:ln w="0">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2800" b="1" spc="-1" dirty="0">
                <a:solidFill>
                  <a:srgbClr val="262626"/>
                </a:solidFill>
                <a:latin typeface="Century Gothic"/>
              </a:rPr>
              <a:t>Proyecto Socio-productivo</a:t>
            </a:r>
          </a:p>
          <a:p>
            <a:pPr>
              <a:lnSpc>
                <a:spcPct val="100000"/>
              </a:lnSpc>
            </a:pPr>
            <a:r>
              <a:rPr lang="es-ES" sz="2800" b="1" spc="-1" dirty="0">
                <a:solidFill>
                  <a:srgbClr val="262626"/>
                </a:solidFill>
                <a:latin typeface="Century Gothic"/>
              </a:rPr>
              <a:t>Universidad de Los Andes 2024-2025</a:t>
            </a:r>
            <a:endParaRPr lang="es-ES" sz="2800" b="1" spc="-1" dirty="0">
              <a:solidFill>
                <a:srgbClr val="000000"/>
              </a:solidFill>
              <a:latin typeface="Century Gothic"/>
            </a:endParaRPr>
          </a:p>
        </p:txBody>
      </p:sp>
      <p:pic>
        <p:nvPicPr>
          <p:cNvPr id="3" name="Imagen 2">
            <a:extLst>
              <a:ext uri="{FF2B5EF4-FFF2-40B4-BE49-F238E27FC236}">
                <a16:creationId xmlns:a16="http://schemas.microsoft.com/office/drawing/2014/main" id="{2727A20F-2CA5-822B-81DE-740A130BBA38}"/>
              </a:ext>
            </a:extLst>
          </p:cNvPr>
          <p:cNvPicPr>
            <a:picLocks noChangeAspect="1"/>
          </p:cNvPicPr>
          <p:nvPr/>
        </p:nvPicPr>
        <p:blipFill>
          <a:blip r:embed="rId3"/>
          <a:stretch>
            <a:fillRect/>
          </a:stretch>
        </p:blipFill>
        <p:spPr>
          <a:xfrm>
            <a:off x="1475656" y="2564903"/>
            <a:ext cx="6768752" cy="2902681"/>
          </a:xfrm>
          <a:prstGeom prst="rect">
            <a:avLst/>
          </a:prstGeom>
        </p:spPr>
      </p:pic>
    </p:spTree>
    <p:extLst>
      <p:ext uri="{BB962C8B-B14F-4D97-AF65-F5344CB8AC3E}">
        <p14:creationId xmlns:p14="http://schemas.microsoft.com/office/powerpoint/2010/main" val="1723620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es-ES" b="1" spc="-1" dirty="0">
                <a:solidFill>
                  <a:srgbClr val="262626"/>
                </a:solidFill>
              </a:rPr>
              <a:t>Proyecto Socio-productivo</a:t>
            </a:r>
            <a:br>
              <a:rPr lang="es-ES" b="1" spc="-1" dirty="0">
                <a:solidFill>
                  <a:srgbClr val="262626"/>
                </a:solidFill>
              </a:rPr>
            </a:br>
            <a:r>
              <a:rPr lang="es-ES" b="1" spc="-1" dirty="0">
                <a:solidFill>
                  <a:srgbClr val="262626"/>
                </a:solidFill>
              </a:rPr>
              <a:t>Universidad de Los Andes 2024-2025</a:t>
            </a:r>
            <a:endParaRPr lang="es-ES" b="1" spc="-1" dirty="0">
              <a:solidFill>
                <a:srgbClr val="000000"/>
              </a:solidFill>
            </a:endParaRPr>
          </a:p>
        </p:txBody>
      </p:sp>
      <p:sp>
        <p:nvSpPr>
          <p:cNvPr id="3" name="Marcador de contenido 2"/>
          <p:cNvSpPr>
            <a:spLocks noGrp="1"/>
          </p:cNvSpPr>
          <p:nvPr>
            <p:ph idx="1"/>
          </p:nvPr>
        </p:nvSpPr>
        <p:spPr>
          <a:xfrm>
            <a:off x="1187624" y="2276872"/>
            <a:ext cx="7706816" cy="3777622"/>
          </a:xfrm>
        </p:spPr>
        <p:txBody>
          <a:bodyPr/>
          <a:lstStyle/>
          <a:p>
            <a:r>
              <a:rPr lang="es-ES" dirty="0"/>
              <a:t>El taller de orientación para la formulación del proyecto socioproductivo de las dependencias se efectuará el lunes19 de febrero de 2024, para la elaboración de un proyecto que genere ingresos propios, que debe ser entregado con fecha límite el 12 de abril de 2024.</a:t>
            </a:r>
          </a:p>
        </p:txBody>
      </p:sp>
    </p:spTree>
    <p:extLst>
      <p:ext uri="{BB962C8B-B14F-4D97-AF65-F5344CB8AC3E}">
        <p14:creationId xmlns:p14="http://schemas.microsoft.com/office/powerpoint/2010/main" val="75488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67543" y="-26223"/>
            <a:ext cx="82089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0"/>
              </a:spcBef>
            </a:pPr>
            <a:endPar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algn="ctr" eaLnBrk="1" hangingPunct="1">
              <a:spcBef>
                <a:spcPct val="0"/>
              </a:spcBef>
            </a:pPr>
            <a:r>
              <a:rPr lang="en-US" sz="2400" dirty="0">
                <a:effectLst>
                  <a:outerShdw blurRad="53975" dist="22860" dir="5400000" algn="tl" rotWithShape="0">
                    <a:srgbClr val="000000">
                      <a:alpha val="55000"/>
                    </a:srgbClr>
                  </a:outerShdw>
                </a:effectLst>
                <a:latin typeface="+mj-lt"/>
                <a:ea typeface="+mj-ea"/>
                <a:cs typeface="+mj-cs"/>
              </a:rPr>
              <a:t>Dificultades encontradas</a:t>
            </a:r>
          </a:p>
          <a:p>
            <a:pPr algn="ctr" eaLnBrk="1" hangingPunct="1">
              <a:spcBef>
                <a:spcPct val="0"/>
              </a:spcBef>
            </a:pPr>
            <a:r>
              <a:rPr lang="en-US" sz="2400" dirty="0">
                <a:effectLst>
                  <a:outerShdw blurRad="53975" dist="22860" dir="5400000" algn="tl" rotWithShape="0">
                    <a:srgbClr val="000000">
                      <a:alpha val="55000"/>
                    </a:srgbClr>
                  </a:outerShdw>
                </a:effectLst>
                <a:latin typeface="+mj-lt"/>
                <a:ea typeface="+mj-ea"/>
                <a:cs typeface="+mj-cs"/>
              </a:rPr>
              <a:t>en la Memoria y </a:t>
            </a:r>
            <a:r>
              <a:rPr lang="en-US" sz="2400" dirty="0" err="1">
                <a:effectLst>
                  <a:outerShdw blurRad="53975" dist="22860" dir="5400000" algn="tl" rotWithShape="0">
                    <a:srgbClr val="000000">
                      <a:alpha val="55000"/>
                    </a:srgbClr>
                  </a:outerShdw>
                </a:effectLst>
                <a:latin typeface="+mj-lt"/>
                <a:ea typeface="+mj-ea"/>
                <a:cs typeface="+mj-cs"/>
              </a:rPr>
              <a:t>Cuenta</a:t>
            </a:r>
            <a:r>
              <a:rPr lang="en-US" sz="2400" dirty="0">
                <a:effectLst>
                  <a:outerShdw blurRad="53975" dist="22860" dir="5400000" algn="tl" rotWithShape="0">
                    <a:srgbClr val="000000">
                      <a:alpha val="55000"/>
                    </a:srgbClr>
                  </a:outerShdw>
                </a:effectLst>
                <a:latin typeface="+mj-lt"/>
                <a:ea typeface="+mj-ea"/>
                <a:cs typeface="+mj-cs"/>
              </a:rPr>
              <a:t> 2022</a:t>
            </a:r>
          </a:p>
          <a:p>
            <a:pPr eaLnBrk="1" hangingPunct="1">
              <a:spcBef>
                <a:spcPct val="0"/>
              </a:spcBef>
            </a:pPr>
            <a:endPar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4 Marcador de contenido"/>
          <p:cNvSpPr>
            <a:spLocks noGrp="1"/>
          </p:cNvSpPr>
          <p:nvPr>
            <p:ph idx="1"/>
          </p:nvPr>
        </p:nvSpPr>
        <p:spPr>
          <a:xfrm>
            <a:off x="600075" y="1124744"/>
            <a:ext cx="8183880" cy="5112568"/>
          </a:xfrm>
        </p:spPr>
        <p:txBody>
          <a:bodyPr>
            <a:normAutofit fontScale="77500" lnSpcReduction="20000"/>
          </a:bodyPr>
          <a:lstStyle/>
          <a:p>
            <a:endParaRPr lang="es-ES" sz="2100" dirty="0"/>
          </a:p>
          <a:p>
            <a:r>
              <a:rPr lang="es-ES" sz="2100" dirty="0"/>
              <a:t>Incumplimiento en las fechas de entrega</a:t>
            </a:r>
          </a:p>
          <a:p>
            <a:r>
              <a:rPr lang="es-ES" sz="2100" dirty="0"/>
              <a:t>Problemas graves de ortografía y redacción.</a:t>
            </a:r>
          </a:p>
          <a:p>
            <a:r>
              <a:rPr lang="es-ES" sz="2100" dirty="0"/>
              <a:t>Organigramas desactualizados.</a:t>
            </a:r>
          </a:p>
          <a:p>
            <a:r>
              <a:rPr lang="es-ES" sz="2100" dirty="0"/>
              <a:t>Modificación de datos en el cuadro del SIREPOA (LOGROS).</a:t>
            </a:r>
          </a:p>
          <a:p>
            <a:r>
              <a:rPr lang="es-ES" sz="2100" dirty="0"/>
              <a:t>El cuadro de metas sin vinculación financiera.</a:t>
            </a:r>
          </a:p>
          <a:p>
            <a:r>
              <a:rPr lang="es-ES" sz="2100" dirty="0"/>
              <a:t>No se registro datos en los cuadros presupuestarios y financieros</a:t>
            </a:r>
          </a:p>
          <a:p>
            <a:r>
              <a:rPr lang="es-ES" sz="2100" dirty="0"/>
              <a:t>El cuadro presupuestario y financiero sin comentarios (varias dependencias no registraron).</a:t>
            </a:r>
          </a:p>
          <a:p>
            <a:r>
              <a:rPr lang="es-ES" sz="2100" dirty="0"/>
              <a:t>Clonación de texto de Memorias y Cuentas anteriores. Debilidades. Memoria y Cuenta 2022</a:t>
            </a:r>
          </a:p>
          <a:p>
            <a:r>
              <a:rPr lang="es-ES" sz="2100" dirty="0"/>
              <a:t>En algunos casos, las actividades ejecutadas (cuantitativamente), no se relacionan con la  descripción  de ellas mismas. (cualitativamente).</a:t>
            </a:r>
          </a:p>
          <a:p>
            <a:r>
              <a:rPr lang="es-ES" sz="2100" dirty="0"/>
              <a:t>En algunos casos, no existe ajuste de las metas planificadas, resaltando la poca disponibilidad presupuestaria asignada. Nota: Aprovechar los plazos de ajuste del POAI.</a:t>
            </a:r>
          </a:p>
          <a:p>
            <a:r>
              <a:rPr lang="es-ES" sz="2100" dirty="0"/>
              <a:t>Todas las dependencias deben revisar: Misión, Visión, Funciones y estructura organizacional. (Aprobada por CU).</a:t>
            </a:r>
          </a:p>
          <a:p>
            <a:endParaRPr lang="es-ES" sz="2100" dirty="0"/>
          </a:p>
          <a:p>
            <a:endParaRPr lang="es-ES" sz="2400" dirty="0"/>
          </a:p>
        </p:txBody>
      </p:sp>
    </p:spTree>
    <p:extLst>
      <p:ext uri="{BB962C8B-B14F-4D97-AF65-F5344CB8AC3E}">
        <p14:creationId xmlns:p14="http://schemas.microsoft.com/office/powerpoint/2010/main" val="3052274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48162508"/>
              </p:ext>
            </p:extLst>
          </p:nvPr>
        </p:nvGraphicFramePr>
        <p:xfrm>
          <a:off x="1331640" y="692696"/>
          <a:ext cx="7704856" cy="5328591"/>
        </p:xfrm>
        <a:graphic>
          <a:graphicData uri="http://schemas.openxmlformats.org/drawingml/2006/table">
            <a:tbl>
              <a:tblPr firstRow="1" firstCol="1" bandRow="1">
                <a:tableStyleId>{00A15C55-8517-42AA-B614-E9B94910E393}</a:tableStyleId>
              </a:tblPr>
              <a:tblGrid>
                <a:gridCol w="3312368">
                  <a:extLst>
                    <a:ext uri="{9D8B030D-6E8A-4147-A177-3AD203B41FA5}">
                      <a16:colId xmlns:a16="http://schemas.microsoft.com/office/drawing/2014/main" val="20000"/>
                    </a:ext>
                  </a:extLst>
                </a:gridCol>
                <a:gridCol w="1156692">
                  <a:extLst>
                    <a:ext uri="{9D8B030D-6E8A-4147-A177-3AD203B41FA5}">
                      <a16:colId xmlns:a16="http://schemas.microsoft.com/office/drawing/2014/main" val="20001"/>
                    </a:ext>
                  </a:extLst>
                </a:gridCol>
                <a:gridCol w="732633">
                  <a:extLst>
                    <a:ext uri="{9D8B030D-6E8A-4147-A177-3AD203B41FA5}">
                      <a16:colId xmlns:a16="http://schemas.microsoft.com/office/drawing/2014/main" val="20002"/>
                    </a:ext>
                  </a:extLst>
                </a:gridCol>
                <a:gridCol w="732633">
                  <a:extLst>
                    <a:ext uri="{9D8B030D-6E8A-4147-A177-3AD203B41FA5}">
                      <a16:colId xmlns:a16="http://schemas.microsoft.com/office/drawing/2014/main" val="20003"/>
                    </a:ext>
                  </a:extLst>
                </a:gridCol>
                <a:gridCol w="732633">
                  <a:extLst>
                    <a:ext uri="{9D8B030D-6E8A-4147-A177-3AD203B41FA5}">
                      <a16:colId xmlns:a16="http://schemas.microsoft.com/office/drawing/2014/main" val="20004"/>
                    </a:ext>
                  </a:extLst>
                </a:gridCol>
                <a:gridCol w="1037897">
                  <a:extLst>
                    <a:ext uri="{9D8B030D-6E8A-4147-A177-3AD203B41FA5}">
                      <a16:colId xmlns:a16="http://schemas.microsoft.com/office/drawing/2014/main" val="20005"/>
                    </a:ext>
                  </a:extLst>
                </a:gridCol>
              </a:tblGrid>
              <a:tr h="317642">
                <a:tc gridSpan="6">
                  <a:txBody>
                    <a:bodyPr/>
                    <a:lstStyle/>
                    <a:p>
                      <a:pPr algn="ctr">
                        <a:lnSpc>
                          <a:spcPct val="115000"/>
                        </a:lnSpc>
                        <a:spcAft>
                          <a:spcPts val="0"/>
                        </a:spcAft>
                      </a:pPr>
                      <a:r>
                        <a:rPr lang="es-ES" sz="1400" dirty="0">
                          <a:effectLst/>
                        </a:rPr>
                        <a:t>CRONOGRAMA DE REGISTRO, EJECUCIÓN, MODIFICACIÓN DEL POA 2024-2025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77936">
                <a:tc>
                  <a:txBody>
                    <a:bodyPr/>
                    <a:lstStyle/>
                    <a:p>
                      <a:pPr>
                        <a:lnSpc>
                          <a:spcPct val="115000"/>
                        </a:lnSpc>
                      </a:pPr>
                      <a:endParaRPr lang="es-ES" sz="900" dirty="0">
                        <a:effectLst/>
                        <a:latin typeface="Calibri" panose="020F0502020204030204" pitchFamily="34" charset="0"/>
                      </a:endParaRPr>
                    </a:p>
                  </a:txBody>
                  <a:tcPr marL="36560" marR="36560" marT="0" marB="0" anchor="b">
                    <a:solidFill>
                      <a:srgbClr val="00B0F0"/>
                    </a:solidFill>
                  </a:tcPr>
                </a:tc>
                <a:tc>
                  <a:txBody>
                    <a:bodyPr/>
                    <a:lstStyle/>
                    <a:p>
                      <a:pPr>
                        <a:lnSpc>
                          <a:spcPct val="115000"/>
                        </a:lnSpc>
                      </a:pPr>
                      <a:endParaRPr lang="es-ES" sz="900" dirty="0">
                        <a:effectLst/>
                        <a:latin typeface="Calibri" panose="020F0502020204030204" pitchFamily="34" charset="0"/>
                      </a:endParaRPr>
                    </a:p>
                  </a:txBody>
                  <a:tcPr marL="36560" marR="36560" marT="0" marB="0" anchor="b"/>
                </a:tc>
                <a:tc>
                  <a:txBody>
                    <a:bodyPr/>
                    <a:lstStyle/>
                    <a:p>
                      <a:pPr>
                        <a:lnSpc>
                          <a:spcPct val="115000"/>
                        </a:lnSpc>
                      </a:pPr>
                      <a:endParaRPr lang="es-ES" sz="900" dirty="0">
                        <a:effectLst/>
                        <a:latin typeface="Calibri" panose="020F0502020204030204" pitchFamily="34" charset="0"/>
                      </a:endParaRPr>
                    </a:p>
                  </a:txBody>
                  <a:tcPr marL="36560" marR="36560" marT="0" marB="0" anchor="b"/>
                </a:tc>
                <a:tc>
                  <a:txBody>
                    <a:bodyPr/>
                    <a:lstStyle/>
                    <a:p>
                      <a:pPr>
                        <a:lnSpc>
                          <a:spcPct val="115000"/>
                        </a:lnSpc>
                      </a:pPr>
                      <a:endParaRPr lang="es-ES" sz="900" dirty="0">
                        <a:effectLst/>
                        <a:latin typeface="Calibri" panose="020F0502020204030204" pitchFamily="34" charset="0"/>
                      </a:endParaRPr>
                    </a:p>
                  </a:txBody>
                  <a:tcPr marL="36560" marR="36560" marT="0" marB="0" anchor="b"/>
                </a:tc>
                <a:tc>
                  <a:txBody>
                    <a:bodyPr/>
                    <a:lstStyle/>
                    <a:p>
                      <a:pPr>
                        <a:lnSpc>
                          <a:spcPct val="115000"/>
                        </a:lnSpc>
                      </a:pPr>
                      <a:endParaRPr lang="es-ES" sz="900" dirty="0">
                        <a:effectLst/>
                        <a:latin typeface="Calibri" panose="020F0502020204030204" pitchFamily="34" charset="0"/>
                      </a:endParaRPr>
                    </a:p>
                  </a:txBody>
                  <a:tcPr marL="36560" marR="36560" marT="0" marB="0" anchor="b"/>
                </a:tc>
                <a:tc>
                  <a:txBody>
                    <a:bodyPr/>
                    <a:lstStyle/>
                    <a:p>
                      <a:pPr>
                        <a:lnSpc>
                          <a:spcPct val="115000"/>
                        </a:lnSpc>
                      </a:pPr>
                      <a:endParaRPr lang="es-ES" sz="900" dirty="0">
                        <a:effectLst/>
                        <a:latin typeface="Calibri" panose="020F0502020204030204" pitchFamily="34" charset="0"/>
                      </a:endParaRPr>
                    </a:p>
                  </a:txBody>
                  <a:tcPr marL="36560" marR="36560" marT="0" marB="0" anchor="b"/>
                </a:tc>
                <a:extLst>
                  <a:ext uri="{0D108BD9-81ED-4DB2-BD59-A6C34878D82A}">
                    <a16:rowId xmlns:a16="http://schemas.microsoft.com/office/drawing/2014/main" val="10001"/>
                  </a:ext>
                </a:extLst>
              </a:tr>
              <a:tr h="630132">
                <a:tc>
                  <a:txBody>
                    <a:bodyPr/>
                    <a:lstStyle/>
                    <a:p>
                      <a:pPr algn="ctr">
                        <a:lnSpc>
                          <a:spcPct val="115000"/>
                        </a:lnSpc>
                        <a:spcAft>
                          <a:spcPts val="0"/>
                        </a:spcAft>
                      </a:pPr>
                      <a:r>
                        <a:rPr lang="es-ES" sz="1100" b="1" dirty="0">
                          <a:effectLst/>
                        </a:rPr>
                        <a:t>DESCRIPCIÓN </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a:txBody>
                    <a:bodyPr/>
                    <a:lstStyle/>
                    <a:p>
                      <a:pPr algn="ctr">
                        <a:lnSpc>
                          <a:spcPct val="115000"/>
                        </a:lnSpc>
                        <a:spcAft>
                          <a:spcPts val="0"/>
                        </a:spcAft>
                      </a:pPr>
                      <a:r>
                        <a:rPr lang="es-ES" sz="1100" b="1" dirty="0">
                          <a:effectLst/>
                        </a:rPr>
                        <a:t>ABRIL</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gn="ctr">
                        <a:lnSpc>
                          <a:spcPct val="115000"/>
                        </a:lnSpc>
                        <a:spcAft>
                          <a:spcPts val="0"/>
                        </a:spcAft>
                      </a:pPr>
                      <a:r>
                        <a:rPr lang="es-ES" sz="1100" b="1" dirty="0">
                          <a:effectLst/>
                        </a:rPr>
                        <a:t>MAYO</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gn="ctr">
                        <a:lnSpc>
                          <a:spcPct val="115000"/>
                        </a:lnSpc>
                        <a:spcAft>
                          <a:spcPts val="0"/>
                        </a:spcAft>
                      </a:pPr>
                      <a:r>
                        <a:rPr lang="es-ES" sz="1100" b="1" dirty="0">
                          <a:effectLst/>
                        </a:rPr>
                        <a:t>JULIO</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gn="ctr">
                        <a:lnSpc>
                          <a:spcPct val="115000"/>
                        </a:lnSpc>
                        <a:spcAft>
                          <a:spcPts val="0"/>
                        </a:spcAft>
                      </a:pPr>
                      <a:r>
                        <a:rPr lang="es-ES" sz="1100" b="1" dirty="0">
                          <a:effectLst/>
                        </a:rPr>
                        <a:t>OCTUBRE</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gn="ctr">
                        <a:lnSpc>
                          <a:spcPct val="115000"/>
                        </a:lnSpc>
                        <a:spcAft>
                          <a:spcPts val="0"/>
                        </a:spcAft>
                      </a:pPr>
                      <a:r>
                        <a:rPr lang="es-ES" sz="1100" b="1" dirty="0">
                          <a:effectLst/>
                        </a:rPr>
                        <a:t>ENERO -2025</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extLst>
                  <a:ext uri="{0D108BD9-81ED-4DB2-BD59-A6C34878D82A}">
                    <a16:rowId xmlns:a16="http://schemas.microsoft.com/office/drawing/2014/main" val="10002"/>
                  </a:ext>
                </a:extLst>
              </a:tr>
              <a:tr h="635285">
                <a:tc>
                  <a:txBody>
                    <a:bodyPr/>
                    <a:lstStyle/>
                    <a:p>
                      <a:pPr>
                        <a:lnSpc>
                          <a:spcPct val="115000"/>
                        </a:lnSpc>
                        <a:spcAft>
                          <a:spcPts val="0"/>
                        </a:spcAft>
                      </a:pPr>
                      <a:r>
                        <a:rPr lang="es-ES" sz="1100" dirty="0">
                          <a:effectLst/>
                        </a:rPr>
                        <a:t>ENTREGA DE PROYECTOS SOCIOPRODUCTIVOS 2025</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a:txBody>
                    <a:bodyPr/>
                    <a:lstStyle/>
                    <a:p>
                      <a:pPr>
                        <a:lnSpc>
                          <a:spcPct val="115000"/>
                        </a:lnSpc>
                        <a:spcAft>
                          <a:spcPts val="0"/>
                        </a:spcAft>
                      </a:pPr>
                      <a:r>
                        <a:rPr lang="es-ES" sz="900" dirty="0">
                          <a:effectLst/>
                        </a:rPr>
                        <a:t>8 AL 11 DE ABRIL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extLst>
                  <a:ext uri="{0D108BD9-81ED-4DB2-BD59-A6C34878D82A}">
                    <a16:rowId xmlns:a16="http://schemas.microsoft.com/office/drawing/2014/main" val="10003"/>
                  </a:ext>
                </a:extLst>
              </a:tr>
              <a:tr h="635285">
                <a:tc>
                  <a:txBody>
                    <a:bodyPr/>
                    <a:lstStyle/>
                    <a:p>
                      <a:pPr>
                        <a:lnSpc>
                          <a:spcPct val="115000"/>
                        </a:lnSpc>
                        <a:spcAft>
                          <a:spcPts val="0"/>
                        </a:spcAft>
                      </a:pPr>
                      <a:r>
                        <a:rPr lang="es-ES" sz="1100" dirty="0">
                          <a:effectLst/>
                        </a:rPr>
                        <a:t>MODIFICACIONES DE PRODUCTOS DEL POA 2025</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a:txBody>
                    <a:bodyPr/>
                    <a:lstStyle/>
                    <a:p>
                      <a:pPr>
                        <a:lnSpc>
                          <a:spcPct val="115000"/>
                        </a:lnSpc>
                        <a:spcAft>
                          <a:spcPts val="0"/>
                        </a:spcAft>
                      </a:pPr>
                      <a:r>
                        <a:rPr lang="es-ES" sz="900" dirty="0">
                          <a:effectLst/>
                        </a:rPr>
                        <a:t>15 AL 19 DE ABRIL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extLst>
                  <a:ext uri="{0D108BD9-81ED-4DB2-BD59-A6C34878D82A}">
                    <a16:rowId xmlns:a16="http://schemas.microsoft.com/office/drawing/2014/main" val="10004"/>
                  </a:ext>
                </a:extLst>
              </a:tr>
              <a:tr h="635285">
                <a:tc>
                  <a:txBody>
                    <a:bodyPr/>
                    <a:lstStyle/>
                    <a:p>
                      <a:pPr>
                        <a:lnSpc>
                          <a:spcPct val="115000"/>
                        </a:lnSpc>
                        <a:spcAft>
                          <a:spcPts val="0"/>
                        </a:spcAft>
                      </a:pPr>
                      <a:r>
                        <a:rPr lang="es-ES" sz="1100" dirty="0">
                          <a:effectLst/>
                        </a:rPr>
                        <a:t>REGISTRO DE LAS METAS POA 2025 (EN SIREPOA)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13 DE MAYO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extLst>
                  <a:ext uri="{0D108BD9-81ED-4DB2-BD59-A6C34878D82A}">
                    <a16:rowId xmlns:a16="http://schemas.microsoft.com/office/drawing/2014/main" val="10005"/>
                  </a:ext>
                </a:extLst>
              </a:tr>
              <a:tr h="1098513">
                <a:tc>
                  <a:txBody>
                    <a:bodyPr/>
                    <a:lstStyle/>
                    <a:p>
                      <a:pPr>
                        <a:lnSpc>
                          <a:spcPct val="115000"/>
                        </a:lnSpc>
                        <a:spcAft>
                          <a:spcPts val="0"/>
                        </a:spcAft>
                      </a:pPr>
                      <a:r>
                        <a:rPr lang="es-ES" sz="1100" dirty="0">
                          <a:effectLst/>
                        </a:rPr>
                        <a:t>REGISTRO DE LA EJECUCIÓN DE LAS METAS POA 2024 (EN SIREPOA)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a:txBody>
                    <a:bodyPr/>
                    <a:lstStyle/>
                    <a:p>
                      <a:pPr>
                        <a:lnSpc>
                          <a:spcPct val="115000"/>
                        </a:lnSpc>
                        <a:spcAft>
                          <a:spcPts val="0"/>
                        </a:spcAft>
                      </a:pPr>
                      <a:r>
                        <a:rPr lang="es-ES" sz="900">
                          <a:effectLst/>
                        </a:rPr>
                        <a:t>4 DE ABRIL AL 15 DE ABRIL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04 DE JULIO AL 16 DE JULIO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03 DE OCTUBRE AL 15 DE OCTUBRE</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14 DE ENERO AL 22 DE ENERO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extLst>
                  <a:ext uri="{0D108BD9-81ED-4DB2-BD59-A6C34878D82A}">
                    <a16:rowId xmlns:a16="http://schemas.microsoft.com/office/drawing/2014/main" val="10006"/>
                  </a:ext>
                </a:extLst>
              </a:tr>
              <a:tr h="1098513">
                <a:tc>
                  <a:txBody>
                    <a:bodyPr/>
                    <a:lstStyle/>
                    <a:p>
                      <a:pPr>
                        <a:lnSpc>
                          <a:spcPct val="115000"/>
                        </a:lnSpc>
                        <a:spcAft>
                          <a:spcPts val="0"/>
                        </a:spcAft>
                      </a:pPr>
                      <a:r>
                        <a:rPr lang="es-ES" sz="1100" dirty="0">
                          <a:effectLst/>
                        </a:rPr>
                        <a:t>MODIFICACION  DE LAS METAS POA 2024 (EN SIREPOA)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solidFill>
                      <a:srgbClr val="00B0F0"/>
                    </a:solidFill>
                  </a:tcPr>
                </a:tc>
                <a:tc>
                  <a:txBody>
                    <a:bodyPr/>
                    <a:lstStyle/>
                    <a:p>
                      <a:pPr>
                        <a:lnSpc>
                          <a:spcPct val="115000"/>
                        </a:lnSpc>
                        <a:spcAft>
                          <a:spcPts val="0"/>
                        </a:spcAft>
                      </a:pPr>
                      <a:r>
                        <a:rPr lang="es-ES" sz="900">
                          <a:effectLst/>
                        </a:rPr>
                        <a:t>19 DE FEBRERO AL 24 DE FEBRERO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tc>
                  <a:txBody>
                    <a:bodyPr/>
                    <a:lstStyle/>
                    <a:p>
                      <a:pPr>
                        <a:lnSpc>
                          <a:spcPct val="115000"/>
                        </a:lnSpc>
                        <a:spcAft>
                          <a:spcPts val="0"/>
                        </a:spcAft>
                      </a:pPr>
                      <a:r>
                        <a:rPr lang="es-E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60" marR="3656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005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a:t>Preguntas y respuestas</a:t>
            </a:r>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2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2920" y="530352"/>
            <a:ext cx="8183880" cy="2754632"/>
          </a:xfrm>
        </p:spPr>
        <p:txBody>
          <a:bodyPr>
            <a:normAutofit lnSpcReduction="10000"/>
          </a:bodyPr>
          <a:lstStyle/>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r>
              <a:rPr lang="es-ES" sz="54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GRACIAS </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3851920" y="5798125"/>
            <a:ext cx="1146131" cy="1059875"/>
          </a:xfrm>
          <a:prstGeom prst="rect">
            <a:avLst/>
          </a:prstGeom>
        </p:spPr>
      </p:pic>
      <p:sp>
        <p:nvSpPr>
          <p:cNvPr id="6" name="CuadroTexto 5"/>
          <p:cNvSpPr txBox="1"/>
          <p:nvPr/>
        </p:nvSpPr>
        <p:spPr>
          <a:xfrm>
            <a:off x="4860032" y="6175787"/>
            <a:ext cx="4899098" cy="584775"/>
          </a:xfrm>
          <a:prstGeom prst="rect">
            <a:avLst/>
          </a:prstGeom>
          <a:noFill/>
        </p:spPr>
        <p:txBody>
          <a:bodyPr wrap="none" rtlCol="0">
            <a:spAutoFit/>
          </a:bodyPr>
          <a:lstStyle/>
          <a:p>
            <a:r>
              <a:rPr lang="es-ES" b="1" dirty="0"/>
              <a:t>ula</a:t>
            </a:r>
            <a:r>
              <a:rPr lang="es-ES" sz="1400" b="1" dirty="0"/>
              <a:t> Plandes</a:t>
            </a:r>
          </a:p>
          <a:p>
            <a:r>
              <a:rPr lang="es-ES" sz="1400" b="1" dirty="0"/>
              <a:t>Dirección General de Planificación y Desarrollo</a:t>
            </a:r>
          </a:p>
        </p:txBody>
      </p:sp>
    </p:spTree>
    <p:extLst>
      <p:ext uri="{BB962C8B-B14F-4D97-AF65-F5344CB8AC3E}">
        <p14:creationId xmlns:p14="http://schemas.microsoft.com/office/powerpoint/2010/main" val="12123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404664"/>
            <a:ext cx="6589199" cy="1280890"/>
          </a:xfrm>
        </p:spPr>
        <p:txBody>
          <a:bodyPr>
            <a:normAutofit/>
          </a:bodyPr>
          <a:lstStyle/>
          <a:p>
            <a:r>
              <a:rPr lang="es-ES" sz="2800" dirty="0"/>
              <a:t>Observaciones Facultades y Núcleos</a:t>
            </a:r>
          </a:p>
        </p:txBody>
      </p:sp>
      <p:pic>
        <p:nvPicPr>
          <p:cNvPr id="4" name="Imagen 3"/>
          <p:cNvPicPr>
            <a:picLocks noChangeAspect="1"/>
          </p:cNvPicPr>
          <p:nvPr/>
        </p:nvPicPr>
        <p:blipFill>
          <a:blip r:embed="rId2"/>
          <a:stretch>
            <a:fillRect/>
          </a:stretch>
        </p:blipFill>
        <p:spPr>
          <a:xfrm>
            <a:off x="611560" y="1685554"/>
            <a:ext cx="8236410" cy="3554276"/>
          </a:xfrm>
          <a:prstGeom prst="rect">
            <a:avLst/>
          </a:prstGeom>
        </p:spPr>
      </p:pic>
    </p:spTree>
    <p:extLst>
      <p:ext uri="{BB962C8B-B14F-4D97-AF65-F5344CB8AC3E}">
        <p14:creationId xmlns:p14="http://schemas.microsoft.com/office/powerpoint/2010/main" val="205012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80060" y="1700808"/>
            <a:ext cx="8183880" cy="1699632"/>
          </a:xfrm>
        </p:spPr>
        <p:txBody>
          <a:bodyPr>
            <a:normAutofit fontScale="90000"/>
          </a:bodyPr>
          <a:lstStyle/>
          <a:p>
            <a:pPr algn="ctr"/>
            <a:br>
              <a:rPr lang="es-ES" b="0" dirty="0"/>
            </a:br>
            <a:r>
              <a:rPr lang="es-ES" dirty="0"/>
              <a:t>LINEAMIENTOS</a:t>
            </a:r>
            <a:br>
              <a:rPr lang="es-VE" dirty="0"/>
            </a:br>
            <a:r>
              <a:rPr lang="es-ES" dirty="0"/>
              <a:t>MEMORIA Y CUENTA 2023</a:t>
            </a:r>
            <a:br>
              <a:rPr lang="es-VE" dirty="0"/>
            </a:br>
            <a:endParaRPr lang="es-ES" dirty="0"/>
          </a:p>
        </p:txBody>
      </p:sp>
      <p:sp>
        <p:nvSpPr>
          <p:cNvPr id="2" name="CuadroTexto 1"/>
          <p:cNvSpPr txBox="1"/>
          <p:nvPr/>
        </p:nvSpPr>
        <p:spPr>
          <a:xfrm>
            <a:off x="5292080" y="4941168"/>
            <a:ext cx="2552302" cy="369332"/>
          </a:xfrm>
          <a:prstGeom prst="rect">
            <a:avLst/>
          </a:prstGeom>
          <a:noFill/>
        </p:spPr>
        <p:txBody>
          <a:bodyPr wrap="none" rtlCol="0">
            <a:spAutoFit/>
          </a:bodyPr>
          <a:lstStyle/>
          <a:p>
            <a:r>
              <a:rPr lang="es-ES" dirty="0"/>
              <a:t>Econ. Erivan Rondón </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399222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0397" y="116632"/>
            <a:ext cx="7200800" cy="648072"/>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es-ES" sz="2200" b="1" dirty="0">
                <a:solidFill>
                  <a:schemeClr val="tx1"/>
                </a:solidFill>
                <a:latin typeface="+mj-lt"/>
                <a:ea typeface="+mj-ea"/>
                <a:cs typeface="+mj-cs"/>
              </a:rPr>
              <a:t>Lineamientos 2023:</a:t>
            </a:r>
          </a:p>
        </p:txBody>
      </p:sp>
      <p:sp>
        <p:nvSpPr>
          <p:cNvPr id="4" name="3 Rectángulo"/>
          <p:cNvSpPr/>
          <p:nvPr/>
        </p:nvSpPr>
        <p:spPr>
          <a:xfrm>
            <a:off x="1188515" y="764704"/>
            <a:ext cx="7488832" cy="5139869"/>
          </a:xfrm>
          <a:prstGeom prst="rect">
            <a:avLst/>
          </a:prstGeom>
        </p:spPr>
        <p:txBody>
          <a:bodyPr wrap="square">
            <a:spAutoFit/>
          </a:bodyPr>
          <a:lstStyle/>
          <a:p>
            <a:pPr algn="ctr"/>
            <a:r>
              <a:rPr lang="es-ES" b="1" dirty="0"/>
              <a:t>INTEGRANTES DEL EQUIPO DE CONTROL DE CALIDAD: (Total: 62)</a:t>
            </a:r>
          </a:p>
          <a:p>
            <a:pPr algn="ctr"/>
            <a:r>
              <a:rPr lang="es-ES" b="1" dirty="0"/>
              <a:t>11 Facultades, 4 Núcleos, 47 Dependencias</a:t>
            </a:r>
          </a:p>
          <a:p>
            <a:pPr lvl="2"/>
            <a:endParaRPr lang="es-ES" dirty="0"/>
          </a:p>
          <a:p>
            <a:pPr marL="1200150" lvl="2" indent="-285750">
              <a:buFont typeface="Wingdings" pitchFamily="2" charset="2"/>
              <a:buChar char="Ø"/>
            </a:pPr>
            <a:r>
              <a:rPr lang="es-ES" sz="1600" dirty="0"/>
              <a:t>Dr. </a:t>
            </a:r>
            <a:r>
              <a:rPr lang="es-ES" sz="1600" dirty="0" err="1"/>
              <a:t>Erivan</a:t>
            </a:r>
            <a:r>
              <a:rPr lang="es-ES" sz="1600" dirty="0"/>
              <a:t> Rondón (Coordinador)</a:t>
            </a:r>
          </a:p>
          <a:p>
            <a:pPr marL="1200150" lvl="2" indent="-285750">
              <a:buFont typeface="Wingdings" pitchFamily="2" charset="2"/>
              <a:buChar char="Ø"/>
            </a:pPr>
            <a:r>
              <a:rPr lang="es-ES" sz="1600" dirty="0" err="1"/>
              <a:t>M.Sc</a:t>
            </a:r>
            <a:r>
              <a:rPr lang="es-ES" sz="1600" dirty="0"/>
              <a:t>. </a:t>
            </a:r>
            <a:r>
              <a:rPr lang="es-ES" sz="1600" dirty="0" err="1"/>
              <a:t>Dorely</a:t>
            </a:r>
            <a:r>
              <a:rPr lang="es-ES" sz="1600" dirty="0"/>
              <a:t> Méndez</a:t>
            </a:r>
          </a:p>
          <a:p>
            <a:pPr marL="1200150" lvl="2" indent="-285750">
              <a:buFont typeface="Wingdings" pitchFamily="2" charset="2"/>
              <a:buChar char="Ø"/>
            </a:pPr>
            <a:r>
              <a:rPr lang="es-ES" sz="1600" dirty="0"/>
              <a:t>Arq. Mariana </a:t>
            </a:r>
            <a:r>
              <a:rPr lang="es-ES" sz="1600" dirty="0" err="1"/>
              <a:t>Altuve</a:t>
            </a:r>
            <a:endParaRPr lang="es-ES" sz="1600" dirty="0"/>
          </a:p>
          <a:p>
            <a:pPr marL="1200150" lvl="2" indent="-285750">
              <a:buFont typeface="Wingdings" pitchFamily="2" charset="2"/>
              <a:buChar char="Ø"/>
            </a:pPr>
            <a:r>
              <a:rPr lang="es-ES" sz="1600" dirty="0" err="1"/>
              <a:t>M.Sc</a:t>
            </a:r>
            <a:r>
              <a:rPr lang="es-ES" sz="1600" dirty="0"/>
              <a:t>. Alba Mercado</a:t>
            </a:r>
          </a:p>
          <a:p>
            <a:pPr marL="1200150" lvl="2" indent="-285750">
              <a:buFont typeface="Wingdings" pitchFamily="2" charset="2"/>
              <a:buChar char="Ø"/>
            </a:pPr>
            <a:r>
              <a:rPr lang="es-ES" sz="1600" dirty="0" err="1"/>
              <a:t>M.Sc</a:t>
            </a:r>
            <a:r>
              <a:rPr lang="es-ES" sz="1600" dirty="0"/>
              <a:t>. </a:t>
            </a:r>
            <a:r>
              <a:rPr lang="es-ES" sz="1600" dirty="0" err="1"/>
              <a:t>Maryory</a:t>
            </a:r>
            <a:r>
              <a:rPr lang="es-ES" sz="1600" dirty="0"/>
              <a:t> </a:t>
            </a:r>
            <a:r>
              <a:rPr lang="es-ES" sz="1600" dirty="0" err="1"/>
              <a:t>Dugarte</a:t>
            </a:r>
            <a:endParaRPr lang="es-ES" sz="1600" dirty="0"/>
          </a:p>
          <a:p>
            <a:pPr marL="1200150" lvl="2" indent="-285750">
              <a:buFont typeface="Wingdings" pitchFamily="2" charset="2"/>
              <a:buChar char="Ø"/>
            </a:pPr>
            <a:r>
              <a:rPr lang="es-ES" sz="1600" dirty="0" err="1"/>
              <a:t>M.Sc</a:t>
            </a:r>
            <a:r>
              <a:rPr lang="es-ES" sz="1600" dirty="0"/>
              <a:t>. Evelyn Salcedo</a:t>
            </a:r>
          </a:p>
          <a:p>
            <a:pPr marL="1200150" lvl="2" indent="-285750">
              <a:buFont typeface="Wingdings" pitchFamily="2" charset="2"/>
              <a:buChar char="Ø"/>
            </a:pPr>
            <a:r>
              <a:rPr lang="es-ES" sz="1600" dirty="0"/>
              <a:t>Econ. Freddy </a:t>
            </a:r>
            <a:r>
              <a:rPr lang="es-ES" sz="1600" dirty="0" err="1"/>
              <a:t>Villafraz</a:t>
            </a:r>
            <a:endParaRPr lang="es-ES" sz="1600" dirty="0"/>
          </a:p>
          <a:p>
            <a:pPr marL="1200150" lvl="2" indent="-285750">
              <a:buFont typeface="Wingdings" pitchFamily="2" charset="2"/>
              <a:buChar char="Ø"/>
            </a:pPr>
            <a:r>
              <a:rPr lang="es-ES" sz="1600" dirty="0" err="1"/>
              <a:t>M.Sc</a:t>
            </a:r>
            <a:r>
              <a:rPr lang="es-ES" sz="1600" dirty="0"/>
              <a:t>. </a:t>
            </a:r>
            <a:r>
              <a:rPr lang="es-ES" sz="1600" dirty="0" err="1"/>
              <a:t>Auresnelly</a:t>
            </a:r>
            <a:r>
              <a:rPr lang="es-ES" sz="1600" dirty="0"/>
              <a:t> Torres</a:t>
            </a:r>
          </a:p>
          <a:p>
            <a:pPr marL="1200150" lvl="2" indent="-285750">
              <a:buFont typeface="Wingdings" pitchFamily="2" charset="2"/>
              <a:buChar char="Ø"/>
            </a:pPr>
            <a:r>
              <a:rPr lang="es-ES" sz="1600" dirty="0"/>
              <a:t>Lcda. Yaneth Zambrano</a:t>
            </a:r>
          </a:p>
          <a:p>
            <a:pPr marL="1200150" lvl="2" indent="-285750">
              <a:buFont typeface="Wingdings" pitchFamily="2" charset="2"/>
              <a:buChar char="Ø"/>
            </a:pPr>
            <a:r>
              <a:rPr lang="es-ES" sz="1600" dirty="0" err="1"/>
              <a:t>M.Sc</a:t>
            </a:r>
            <a:r>
              <a:rPr lang="es-ES" sz="1600" dirty="0"/>
              <a:t>. Yadira Marquina</a:t>
            </a:r>
          </a:p>
          <a:p>
            <a:pPr marL="1200150" lvl="2" indent="-285750">
              <a:buFont typeface="Wingdings" pitchFamily="2" charset="2"/>
              <a:buChar char="Ø"/>
            </a:pPr>
            <a:r>
              <a:rPr lang="es-ES" sz="1600" dirty="0" err="1"/>
              <a:t>M.Sc</a:t>
            </a:r>
            <a:r>
              <a:rPr lang="es-ES" sz="1600" dirty="0"/>
              <a:t>. </a:t>
            </a:r>
            <a:r>
              <a:rPr lang="es-ES" sz="1600" dirty="0" err="1"/>
              <a:t>Neila</a:t>
            </a:r>
            <a:r>
              <a:rPr lang="es-ES" sz="1600" dirty="0"/>
              <a:t> Márquez</a:t>
            </a:r>
          </a:p>
          <a:p>
            <a:pPr marL="1200150" lvl="2" indent="-285750">
              <a:buFont typeface="Wingdings" pitchFamily="2" charset="2"/>
              <a:buChar char="Ø"/>
            </a:pPr>
            <a:r>
              <a:rPr lang="es-ES" sz="1600" dirty="0" err="1"/>
              <a:t>M.Sc</a:t>
            </a:r>
            <a:r>
              <a:rPr lang="es-ES" sz="1600" dirty="0"/>
              <a:t>. José Cerrada</a:t>
            </a:r>
          </a:p>
          <a:p>
            <a:pPr marL="1200150" lvl="2" indent="-285750">
              <a:buFont typeface="Wingdings" pitchFamily="2" charset="2"/>
              <a:buChar char="Ø"/>
            </a:pPr>
            <a:r>
              <a:rPr lang="es-ES" sz="1600" dirty="0"/>
              <a:t>Dr. </a:t>
            </a:r>
            <a:r>
              <a:rPr lang="es-ES" sz="1600" dirty="0" err="1"/>
              <a:t>Victor</a:t>
            </a:r>
            <a:r>
              <a:rPr lang="es-ES" sz="1600" dirty="0"/>
              <a:t> Salinas </a:t>
            </a:r>
          </a:p>
          <a:p>
            <a:pPr marL="1200150" lvl="2" indent="-285750">
              <a:buFont typeface="Wingdings" pitchFamily="2" charset="2"/>
              <a:buChar char="Ø"/>
            </a:pPr>
            <a:r>
              <a:rPr lang="es-ES" sz="1600" dirty="0" err="1"/>
              <a:t>M.Sc</a:t>
            </a:r>
            <a:r>
              <a:rPr lang="es-ES" sz="1600" dirty="0"/>
              <a:t>. Gladys Ramírez</a:t>
            </a:r>
          </a:p>
          <a:p>
            <a:pPr marL="1200150" lvl="2" indent="-285750">
              <a:buFont typeface="Wingdings" pitchFamily="2" charset="2"/>
              <a:buChar char="Ø"/>
            </a:pPr>
            <a:r>
              <a:rPr lang="es-ES" sz="1600" dirty="0" err="1"/>
              <a:t>M.Sc</a:t>
            </a:r>
            <a:r>
              <a:rPr lang="es-ES" sz="1600" dirty="0"/>
              <a:t>. Indira Arévalo</a:t>
            </a:r>
          </a:p>
          <a:p>
            <a:pPr marL="1200150" lvl="2" indent="-285750">
              <a:buFont typeface="Wingdings" pitchFamily="2" charset="2"/>
              <a:buChar char="Ø"/>
            </a:pPr>
            <a:r>
              <a:rPr lang="es-ES" sz="1600" dirty="0"/>
              <a:t>Ing. Adriana Villarreal</a:t>
            </a:r>
          </a:p>
          <a:p>
            <a:pPr algn="ctr"/>
            <a:endParaRPr lang="es-ES" dirty="0"/>
          </a:p>
        </p:txBody>
      </p:sp>
    </p:spTree>
    <p:extLst>
      <p:ext uri="{BB962C8B-B14F-4D97-AF65-F5344CB8AC3E}">
        <p14:creationId xmlns:p14="http://schemas.microsoft.com/office/powerpoint/2010/main" val="128171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556792"/>
            <a:ext cx="7892286" cy="3720020"/>
          </a:xfrm>
        </p:spPr>
        <p:txBody>
          <a:bodyPr>
            <a:normAutofit/>
          </a:bodyPr>
          <a:lstStyle/>
          <a:p>
            <a:pPr marL="0" indent="0" algn="just">
              <a:buNone/>
            </a:pPr>
            <a:r>
              <a:rPr lang="es-ES" sz="3600" dirty="0"/>
              <a:t>¿ Qué es la Memoria y Cuenta? </a:t>
            </a:r>
          </a:p>
          <a:p>
            <a:pPr marL="0" indent="0" algn="just">
              <a:buNone/>
            </a:pPr>
            <a:endParaRPr lang="es-ES" sz="3200" dirty="0"/>
          </a:p>
          <a:p>
            <a:pPr>
              <a:lnSpc>
                <a:spcPct val="80000"/>
              </a:lnSpc>
            </a:pPr>
            <a:r>
              <a:rPr lang="es-ES" sz="2400" dirty="0"/>
              <a:t>Documento Institucional.</a:t>
            </a:r>
          </a:p>
          <a:p>
            <a:pPr>
              <a:lnSpc>
                <a:spcPct val="80000"/>
              </a:lnSpc>
            </a:pPr>
            <a:r>
              <a:rPr lang="es-ES" sz="2400" dirty="0"/>
              <a:t>Informe Final de la Gestión Pública Anual.</a:t>
            </a:r>
          </a:p>
          <a:p>
            <a:pPr>
              <a:lnSpc>
                <a:spcPct val="80000"/>
              </a:lnSpc>
            </a:pPr>
            <a:r>
              <a:rPr lang="es-ES" sz="2400" dirty="0"/>
              <a:t>Rendición de Cuenta. </a:t>
            </a:r>
          </a:p>
        </p:txBody>
      </p:sp>
    </p:spTree>
    <p:extLst>
      <p:ext uri="{BB962C8B-B14F-4D97-AF65-F5344CB8AC3E}">
        <p14:creationId xmlns:p14="http://schemas.microsoft.com/office/powerpoint/2010/main" val="224624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99592" y="1556792"/>
            <a:ext cx="7892286" cy="3720020"/>
          </a:xfrm>
        </p:spPr>
        <p:txBody>
          <a:bodyPr>
            <a:normAutofit fontScale="92500"/>
          </a:bodyPr>
          <a:lstStyle/>
          <a:p>
            <a:pPr marL="0" indent="0" algn="just">
              <a:buNone/>
            </a:pPr>
            <a:r>
              <a:rPr lang="es-ES" sz="3600" dirty="0"/>
              <a:t>El propósito de la Memoria y Cuenta Institucional es el seguimiento, control y evaluación de la gestión. Además, es un documento administrativo que permite medir el logro de los planes y objetivos organizacionales. </a:t>
            </a:r>
            <a:endParaRPr lang="es-ES" sz="2400" dirty="0"/>
          </a:p>
        </p:txBody>
      </p:sp>
    </p:spTree>
    <p:extLst>
      <p:ext uri="{BB962C8B-B14F-4D97-AF65-F5344CB8AC3E}">
        <p14:creationId xmlns:p14="http://schemas.microsoft.com/office/powerpoint/2010/main" val="418339752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1421</TotalTime>
  <Words>2320</Words>
  <Application>Microsoft Office PowerPoint</Application>
  <PresentationFormat>Presentación en pantalla (4:3)</PresentationFormat>
  <Paragraphs>437</Paragraphs>
  <Slides>42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ＭＳ Ｐゴシック</vt:lpstr>
      <vt:lpstr>Arial</vt:lpstr>
      <vt:lpstr>Calibri</vt:lpstr>
      <vt:lpstr>Century Gothic</vt:lpstr>
      <vt:lpstr>Wingdings</vt:lpstr>
      <vt:lpstr>Wingdings 3</vt:lpstr>
      <vt:lpstr>Espiral</vt:lpstr>
      <vt:lpstr>Presentación de PowerPoint</vt:lpstr>
      <vt:lpstr>Objetivo</vt:lpstr>
      <vt:lpstr> RESULTADOS DE LA  REVISIÓN  MEMORIA Y CUENTA 2022 y SIREPOA 2023                                            Econ. Freddy Villafraz</vt:lpstr>
      <vt:lpstr>Presentación de PowerPoint</vt:lpstr>
      <vt:lpstr>Observaciones Facultades y Núcleos</vt:lpstr>
      <vt:lpstr> LINEAMIENTOS MEMORIA Y CUENTA 2023 </vt:lpstr>
      <vt:lpstr>Lineamientos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CUENTA  Cuadros presupuestarios y financieros</vt:lpstr>
      <vt:lpstr>Cuadro presupuestario y financiero -EGRESOS</vt:lpstr>
      <vt:lpstr>Cuadro presupuestario y financiero - INGRESOS</vt:lpstr>
      <vt:lpstr>Presentación de PowerPoint</vt:lpstr>
      <vt:lpstr>Preguntas y respuestas</vt:lpstr>
      <vt:lpstr>USO DEL SIREPOA  PARA LA ELABORACIÓN DE LA MEMORIA Y CUENTA 2023</vt:lpstr>
      <vt:lpstr>Presentación de PowerPoint</vt:lpstr>
      <vt:lpstr>Presentación de PowerPoint</vt:lpstr>
      <vt:lpstr>Presentación de PowerPoint</vt:lpstr>
      <vt:lpstr>Presentación de PowerPoint</vt:lpstr>
      <vt:lpstr>Presentación de PowerPoint</vt:lpstr>
      <vt:lpstr>Presentación de PowerPoint</vt:lpstr>
      <vt:lpstr>Analistas Responsables de Seguimiento y Control del POA 2025 por dependencias</vt:lpstr>
      <vt:lpstr>Analistas Responsables de Seguimiento y Control del POA 2025 por dependencias</vt:lpstr>
      <vt:lpstr>Preguntas y respuestas</vt:lpstr>
      <vt:lpstr>Estructura de POA 2024</vt:lpstr>
      <vt:lpstr>Presentación de PowerPoint</vt:lpstr>
      <vt:lpstr>Presentación de PowerPoint</vt:lpstr>
      <vt:lpstr>Presentación de PowerPoint</vt:lpstr>
      <vt:lpstr>Proyecto Socio-productivo Universidad de Los Andes 2024-2025</vt:lpstr>
      <vt:lpstr>Presentación de PowerPoint</vt:lpstr>
      <vt:lpstr>Preguntas y respuestas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REINA DUBOIS</dc:creator>
  <cp:lastModifiedBy>Maire</cp:lastModifiedBy>
  <cp:revision>155</cp:revision>
  <dcterms:created xsi:type="dcterms:W3CDTF">2019-11-28T14:34:48Z</dcterms:created>
  <dcterms:modified xsi:type="dcterms:W3CDTF">2024-01-25T13:23:54Z</dcterms:modified>
</cp:coreProperties>
</file>