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92" r:id="rId11"/>
    <p:sldId id="270" r:id="rId12"/>
    <p:sldId id="273" r:id="rId13"/>
    <p:sldId id="274" r:id="rId14"/>
    <p:sldId id="275" r:id="rId15"/>
    <p:sldId id="277" r:id="rId16"/>
    <p:sldId id="278" r:id="rId17"/>
    <p:sldId id="276" r:id="rId18"/>
    <p:sldId id="279" r:id="rId19"/>
    <p:sldId id="281" r:id="rId20"/>
    <p:sldId id="263" r:id="rId21"/>
    <p:sldId id="257" r:id="rId22"/>
    <p:sldId id="258" r:id="rId23"/>
    <p:sldId id="259" r:id="rId24"/>
    <p:sldId id="260" r:id="rId25"/>
    <p:sldId id="261" r:id="rId26"/>
    <p:sldId id="262" r:id="rId27"/>
    <p:sldId id="282" r:id="rId28"/>
    <p:sldId id="280" r:id="rId29"/>
    <p:sldId id="285" r:id="rId30"/>
    <p:sldId id="286" r:id="rId31"/>
    <p:sldId id="287" r:id="rId32"/>
    <p:sldId id="291" r:id="rId33"/>
    <p:sldId id="288" r:id="rId34"/>
    <p:sldId id="290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66B3B-6669-4D2D-9311-970625D57DB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VE"/>
        </a:p>
      </dgm:t>
    </dgm:pt>
    <dgm:pt modelId="{9536098C-D7CE-4BB9-BB5D-A3E87EBA5149}">
      <dgm:prSet custT="1"/>
      <dgm:spPr/>
      <dgm:t>
        <a:bodyPr/>
        <a:lstStyle/>
        <a:p>
          <a:r>
            <a:rPr lang="es-ES" sz="1600" b="0" dirty="0"/>
            <a:t>Incumplimiento en las fechas de entrega.</a:t>
          </a:r>
          <a:endParaRPr lang="es-VE" sz="1600" dirty="0"/>
        </a:p>
      </dgm:t>
    </dgm:pt>
    <dgm:pt modelId="{AF97CE04-209C-4FBD-ACBC-8CA50F6CCD80}" type="parTrans" cxnId="{06C238BC-099E-4B02-BCF2-05014A8A67CC}">
      <dgm:prSet/>
      <dgm:spPr/>
      <dgm:t>
        <a:bodyPr/>
        <a:lstStyle/>
        <a:p>
          <a:endParaRPr lang="es-VE"/>
        </a:p>
      </dgm:t>
    </dgm:pt>
    <dgm:pt modelId="{802FD0EE-E44A-4182-AEE0-27C3E5102EE0}" type="sibTrans" cxnId="{06C238BC-099E-4B02-BCF2-05014A8A67CC}">
      <dgm:prSet/>
      <dgm:spPr/>
      <dgm:t>
        <a:bodyPr/>
        <a:lstStyle/>
        <a:p>
          <a:endParaRPr lang="es-VE"/>
        </a:p>
      </dgm:t>
    </dgm:pt>
    <dgm:pt modelId="{2C6B059E-3942-44E9-AC90-B4ACA348B030}">
      <dgm:prSet custT="1"/>
      <dgm:spPr/>
      <dgm:t>
        <a:bodyPr/>
        <a:lstStyle/>
        <a:p>
          <a:r>
            <a:rPr lang="es-ES" sz="1600" b="0" dirty="0"/>
            <a:t>Problemas  de ortografía y redacción.</a:t>
          </a:r>
          <a:endParaRPr lang="es-VE" sz="1600" dirty="0"/>
        </a:p>
      </dgm:t>
    </dgm:pt>
    <dgm:pt modelId="{36B96E6B-8599-4FA0-BBE0-83E08D54B468}" type="parTrans" cxnId="{299C2B69-4176-4FB5-AC7E-12743000821E}">
      <dgm:prSet/>
      <dgm:spPr/>
      <dgm:t>
        <a:bodyPr/>
        <a:lstStyle/>
        <a:p>
          <a:endParaRPr lang="es-VE"/>
        </a:p>
      </dgm:t>
    </dgm:pt>
    <dgm:pt modelId="{8090A97B-6713-4DDF-82F3-CDBCFE6D09A0}" type="sibTrans" cxnId="{299C2B69-4176-4FB5-AC7E-12743000821E}">
      <dgm:prSet/>
      <dgm:spPr/>
      <dgm:t>
        <a:bodyPr/>
        <a:lstStyle/>
        <a:p>
          <a:endParaRPr lang="es-VE"/>
        </a:p>
      </dgm:t>
    </dgm:pt>
    <dgm:pt modelId="{13DA49BE-84F4-4E54-8624-C2A845D87939}">
      <dgm:prSet custT="1"/>
      <dgm:spPr/>
      <dgm:t>
        <a:bodyPr/>
        <a:lstStyle/>
        <a:p>
          <a:r>
            <a:rPr lang="es-ES" sz="1600" b="0" dirty="0" smtClean="0"/>
            <a:t>Estructura Organizacional </a:t>
          </a:r>
          <a:r>
            <a:rPr lang="es-ES" sz="1600" b="0" dirty="0"/>
            <a:t>desactualizados, revisar: Misión, Visión y Funciones (Aprobada por CU).</a:t>
          </a:r>
          <a:endParaRPr lang="es-VE" sz="1600" dirty="0"/>
        </a:p>
      </dgm:t>
    </dgm:pt>
    <dgm:pt modelId="{9C1927D2-AA0B-47E9-9A2C-60A220C396DD}" type="parTrans" cxnId="{FE092789-FC2D-45D2-8709-EC17945F74BD}">
      <dgm:prSet/>
      <dgm:spPr/>
      <dgm:t>
        <a:bodyPr/>
        <a:lstStyle/>
        <a:p>
          <a:endParaRPr lang="es-VE"/>
        </a:p>
      </dgm:t>
    </dgm:pt>
    <dgm:pt modelId="{624F63C7-A540-40D6-BB2E-8DA28B869EC3}" type="sibTrans" cxnId="{FE092789-FC2D-45D2-8709-EC17945F74BD}">
      <dgm:prSet/>
      <dgm:spPr/>
      <dgm:t>
        <a:bodyPr/>
        <a:lstStyle/>
        <a:p>
          <a:endParaRPr lang="es-VE"/>
        </a:p>
      </dgm:t>
    </dgm:pt>
    <dgm:pt modelId="{423ABE1E-9158-4AB6-86E6-E395AC7D6B1B}">
      <dgm:prSet custT="1"/>
      <dgm:spPr/>
      <dgm:t>
        <a:bodyPr/>
        <a:lstStyle/>
        <a:p>
          <a:r>
            <a:rPr lang="es-ES" sz="1600" b="0" dirty="0"/>
            <a:t>Modificación de datos a los registrados en el SIREPOA.</a:t>
          </a:r>
          <a:endParaRPr lang="es-VE" sz="1600" dirty="0"/>
        </a:p>
      </dgm:t>
    </dgm:pt>
    <dgm:pt modelId="{36F4811F-E6DB-4217-978A-A1FA2A1978D1}" type="parTrans" cxnId="{3E568FD6-F0B0-4716-BDEE-26233B64EFE8}">
      <dgm:prSet/>
      <dgm:spPr/>
      <dgm:t>
        <a:bodyPr/>
        <a:lstStyle/>
        <a:p>
          <a:endParaRPr lang="es-VE"/>
        </a:p>
      </dgm:t>
    </dgm:pt>
    <dgm:pt modelId="{29F0CDBE-D646-4A58-8B4C-192F8CDFDC52}" type="sibTrans" cxnId="{3E568FD6-F0B0-4716-BDEE-26233B64EFE8}">
      <dgm:prSet/>
      <dgm:spPr/>
      <dgm:t>
        <a:bodyPr/>
        <a:lstStyle/>
        <a:p>
          <a:endParaRPr lang="es-VE"/>
        </a:p>
      </dgm:t>
    </dgm:pt>
    <dgm:pt modelId="{0672ACC4-0527-4A0F-9100-D9F3668E27D0}">
      <dgm:prSet custT="1"/>
      <dgm:spPr/>
      <dgm:t>
        <a:bodyPr/>
        <a:lstStyle/>
        <a:p>
          <a:r>
            <a:rPr lang="es-ES" sz="1600" b="0" dirty="0"/>
            <a:t>El cuadro de metas sin vinculación financiera.</a:t>
          </a:r>
          <a:endParaRPr lang="es-VE" sz="1600" dirty="0"/>
        </a:p>
      </dgm:t>
    </dgm:pt>
    <dgm:pt modelId="{EB90155D-9372-47E8-829C-4CC0B7085BD3}" type="parTrans" cxnId="{4C0F5B6D-D77E-48C4-B71D-0E6548F06C16}">
      <dgm:prSet/>
      <dgm:spPr/>
      <dgm:t>
        <a:bodyPr/>
        <a:lstStyle/>
        <a:p>
          <a:endParaRPr lang="es-VE"/>
        </a:p>
      </dgm:t>
    </dgm:pt>
    <dgm:pt modelId="{82C16C6C-1B2A-426C-812C-F85BE5D632B9}" type="sibTrans" cxnId="{4C0F5B6D-D77E-48C4-B71D-0E6548F06C16}">
      <dgm:prSet/>
      <dgm:spPr/>
      <dgm:t>
        <a:bodyPr/>
        <a:lstStyle/>
        <a:p>
          <a:endParaRPr lang="es-VE"/>
        </a:p>
      </dgm:t>
    </dgm:pt>
    <dgm:pt modelId="{0318E4AC-2C00-42A8-B3CF-14A8DCD6A299}">
      <dgm:prSet custT="1"/>
      <dgm:spPr/>
      <dgm:t>
        <a:bodyPr/>
        <a:lstStyle/>
        <a:p>
          <a:r>
            <a:rPr lang="es-ES" sz="1600" b="0" dirty="0"/>
            <a:t>No se registraron datos en los cuadros presupuestarios y financieros,  sin comentarios.</a:t>
          </a:r>
          <a:endParaRPr lang="es-VE" sz="1600" dirty="0"/>
        </a:p>
      </dgm:t>
    </dgm:pt>
    <dgm:pt modelId="{A7241E74-1541-4382-B014-ABC48C968727}" type="parTrans" cxnId="{8FD33044-168D-4D69-9577-FB6AD9B061EC}">
      <dgm:prSet/>
      <dgm:spPr/>
      <dgm:t>
        <a:bodyPr/>
        <a:lstStyle/>
        <a:p>
          <a:endParaRPr lang="es-VE"/>
        </a:p>
      </dgm:t>
    </dgm:pt>
    <dgm:pt modelId="{748379E3-3474-4AAA-A0CC-D945153ACE45}" type="sibTrans" cxnId="{8FD33044-168D-4D69-9577-FB6AD9B061EC}">
      <dgm:prSet/>
      <dgm:spPr/>
      <dgm:t>
        <a:bodyPr/>
        <a:lstStyle/>
        <a:p>
          <a:endParaRPr lang="es-VE"/>
        </a:p>
      </dgm:t>
    </dgm:pt>
    <dgm:pt modelId="{53A885CB-CCC1-4BAD-976C-DEA27CDFFFD4}">
      <dgm:prSet custT="1"/>
      <dgm:spPr/>
      <dgm:t>
        <a:bodyPr/>
        <a:lstStyle/>
        <a:p>
          <a:r>
            <a:rPr lang="es-ES" sz="1600" b="0" dirty="0"/>
            <a:t>Clonación de texto de Memorias y Cuentas anteriores. </a:t>
          </a:r>
          <a:endParaRPr lang="es-VE" sz="1600" dirty="0"/>
        </a:p>
      </dgm:t>
    </dgm:pt>
    <dgm:pt modelId="{22ECBAE0-AD70-4799-B068-DC932DE4B0ED}" type="parTrans" cxnId="{D0A431FB-EF12-4CF9-B37A-C733C2DF43FC}">
      <dgm:prSet/>
      <dgm:spPr/>
      <dgm:t>
        <a:bodyPr/>
        <a:lstStyle/>
        <a:p>
          <a:endParaRPr lang="es-VE"/>
        </a:p>
      </dgm:t>
    </dgm:pt>
    <dgm:pt modelId="{01F53400-0C70-4622-A1BD-95BF6B4A4C73}" type="sibTrans" cxnId="{D0A431FB-EF12-4CF9-B37A-C733C2DF43FC}">
      <dgm:prSet/>
      <dgm:spPr/>
      <dgm:t>
        <a:bodyPr/>
        <a:lstStyle/>
        <a:p>
          <a:endParaRPr lang="es-VE"/>
        </a:p>
      </dgm:t>
    </dgm:pt>
    <dgm:pt modelId="{9B35AB49-345D-4BE0-9545-D3BECFDCDEB4}">
      <dgm:prSet custT="1"/>
      <dgm:spPr/>
      <dgm:t>
        <a:bodyPr/>
        <a:lstStyle/>
        <a:p>
          <a:r>
            <a:rPr lang="es-ES" sz="1600" b="0" dirty="0"/>
            <a:t>Los Productos ejecutados (cuantitativamente), no se relacionan con la  descripción. (cualitativamente).</a:t>
          </a:r>
          <a:endParaRPr lang="es-VE" sz="1600" dirty="0"/>
        </a:p>
      </dgm:t>
    </dgm:pt>
    <dgm:pt modelId="{44AEBA9E-5842-4205-B366-E109BD65EA36}" type="parTrans" cxnId="{2A37CF0F-647D-4920-B47E-D2DFE4B76796}">
      <dgm:prSet/>
      <dgm:spPr/>
      <dgm:t>
        <a:bodyPr/>
        <a:lstStyle/>
        <a:p>
          <a:endParaRPr lang="es-VE"/>
        </a:p>
      </dgm:t>
    </dgm:pt>
    <dgm:pt modelId="{4DC7B288-9924-4CD2-AF81-159B2C9C2C12}" type="sibTrans" cxnId="{2A37CF0F-647D-4920-B47E-D2DFE4B76796}">
      <dgm:prSet/>
      <dgm:spPr/>
      <dgm:t>
        <a:bodyPr/>
        <a:lstStyle/>
        <a:p>
          <a:endParaRPr lang="es-VE"/>
        </a:p>
      </dgm:t>
    </dgm:pt>
    <dgm:pt modelId="{DE9274DE-B437-48FF-B573-0239F89337BA}">
      <dgm:prSet custT="1"/>
      <dgm:spPr/>
      <dgm:t>
        <a:bodyPr/>
        <a:lstStyle/>
        <a:p>
          <a:r>
            <a:rPr lang="es-ES" sz="1600" b="0" dirty="0"/>
            <a:t>No existe ajuste de las metas planificadas, resaltando la poca disponibilidad presupuestaria asignada. Nota: Aprovechar los plazos de ajuste del POAI.</a:t>
          </a:r>
          <a:endParaRPr lang="es-VE" sz="1600" dirty="0"/>
        </a:p>
      </dgm:t>
    </dgm:pt>
    <dgm:pt modelId="{83012650-C8F3-4B04-B701-B08EE3078E55}" type="parTrans" cxnId="{4CE6FFF7-F4C6-469A-A433-98DCABF9A320}">
      <dgm:prSet/>
      <dgm:spPr/>
      <dgm:t>
        <a:bodyPr/>
        <a:lstStyle/>
        <a:p>
          <a:endParaRPr lang="es-VE"/>
        </a:p>
      </dgm:t>
    </dgm:pt>
    <dgm:pt modelId="{79FD4815-E07D-49F0-80A2-5BB174DA0290}" type="sibTrans" cxnId="{4CE6FFF7-F4C6-469A-A433-98DCABF9A320}">
      <dgm:prSet/>
      <dgm:spPr/>
      <dgm:t>
        <a:bodyPr/>
        <a:lstStyle/>
        <a:p>
          <a:endParaRPr lang="es-VE"/>
        </a:p>
      </dgm:t>
    </dgm:pt>
    <dgm:pt modelId="{E99FEFE1-D5AA-42DA-BB35-330469401894}" type="pres">
      <dgm:prSet presAssocID="{42066B3B-6669-4D2D-9311-970625D57D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EB3DCC-ACF0-4817-96C2-14A2C08B2C51}" type="pres">
      <dgm:prSet presAssocID="{9536098C-D7CE-4BB9-BB5D-A3E87EBA514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087A7D-4E80-4421-85F8-356A0DF2ED15}" type="pres">
      <dgm:prSet presAssocID="{802FD0EE-E44A-4182-AEE0-27C3E5102EE0}" presName="spacer" presStyleCnt="0"/>
      <dgm:spPr/>
    </dgm:pt>
    <dgm:pt modelId="{69C3B91D-D710-404F-A741-0517A0E186D8}" type="pres">
      <dgm:prSet presAssocID="{2C6B059E-3942-44E9-AC90-B4ACA348B03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E84134-31D3-48C7-A7DA-C5E46577ABDD}" type="pres">
      <dgm:prSet presAssocID="{8090A97B-6713-4DDF-82F3-CDBCFE6D09A0}" presName="spacer" presStyleCnt="0"/>
      <dgm:spPr/>
    </dgm:pt>
    <dgm:pt modelId="{A9D1D399-31C3-4824-96F8-BEA5E14FD8C9}" type="pres">
      <dgm:prSet presAssocID="{13DA49BE-84F4-4E54-8624-C2A845D8793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8CC48-9031-4370-819C-5A03859743FE}" type="pres">
      <dgm:prSet presAssocID="{624F63C7-A540-40D6-BB2E-8DA28B869EC3}" presName="spacer" presStyleCnt="0"/>
      <dgm:spPr/>
    </dgm:pt>
    <dgm:pt modelId="{1EE48B56-5579-49DE-856A-488C5B23BBF3}" type="pres">
      <dgm:prSet presAssocID="{423ABE1E-9158-4AB6-86E6-E395AC7D6B1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072F3B-289E-4F15-9561-C9FBE6D87C98}" type="pres">
      <dgm:prSet presAssocID="{29F0CDBE-D646-4A58-8B4C-192F8CDFDC52}" presName="spacer" presStyleCnt="0"/>
      <dgm:spPr/>
    </dgm:pt>
    <dgm:pt modelId="{B16012B7-8A23-411B-B132-85DFD07D547B}" type="pres">
      <dgm:prSet presAssocID="{0672ACC4-0527-4A0F-9100-D9F3668E27D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B30DFC-6E0E-4201-86A5-CDB604F8442E}" type="pres">
      <dgm:prSet presAssocID="{82C16C6C-1B2A-426C-812C-F85BE5D632B9}" presName="spacer" presStyleCnt="0"/>
      <dgm:spPr/>
    </dgm:pt>
    <dgm:pt modelId="{C7F9137C-6311-4E1E-887D-22C015319B07}" type="pres">
      <dgm:prSet presAssocID="{0318E4AC-2C00-42A8-B3CF-14A8DCD6A29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1C045D-5075-45C0-8D8F-D92602EAB7F5}" type="pres">
      <dgm:prSet presAssocID="{748379E3-3474-4AAA-A0CC-D945153ACE45}" presName="spacer" presStyleCnt="0"/>
      <dgm:spPr/>
    </dgm:pt>
    <dgm:pt modelId="{377EFC23-9E08-422D-9671-9610E59CA5C0}" type="pres">
      <dgm:prSet presAssocID="{53A885CB-CCC1-4BAD-976C-DEA27CDFFFD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AA5DB-1833-4B7B-9642-D682A365EAD8}" type="pres">
      <dgm:prSet presAssocID="{01F53400-0C70-4622-A1BD-95BF6B4A4C73}" presName="spacer" presStyleCnt="0"/>
      <dgm:spPr/>
    </dgm:pt>
    <dgm:pt modelId="{8135370D-EC2D-45A9-AD9D-35C5B5E23AA6}" type="pres">
      <dgm:prSet presAssocID="{9B35AB49-345D-4BE0-9545-D3BECFDCDEB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6EEEA-44B1-452D-AE4F-4FD7E6AB307E}" type="pres">
      <dgm:prSet presAssocID="{4DC7B288-9924-4CD2-AF81-159B2C9C2C12}" presName="spacer" presStyleCnt="0"/>
      <dgm:spPr/>
    </dgm:pt>
    <dgm:pt modelId="{A24E1B24-5F5A-4DFC-8FC4-7D6F10298264}" type="pres">
      <dgm:prSet presAssocID="{DE9274DE-B437-48FF-B573-0239F89337B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37CF0F-647D-4920-B47E-D2DFE4B76796}" srcId="{42066B3B-6669-4D2D-9311-970625D57DB9}" destId="{9B35AB49-345D-4BE0-9545-D3BECFDCDEB4}" srcOrd="7" destOrd="0" parTransId="{44AEBA9E-5842-4205-B366-E109BD65EA36}" sibTransId="{4DC7B288-9924-4CD2-AF81-159B2C9C2C12}"/>
    <dgm:cxn modelId="{D0A431FB-EF12-4CF9-B37A-C733C2DF43FC}" srcId="{42066B3B-6669-4D2D-9311-970625D57DB9}" destId="{53A885CB-CCC1-4BAD-976C-DEA27CDFFFD4}" srcOrd="6" destOrd="0" parTransId="{22ECBAE0-AD70-4799-B068-DC932DE4B0ED}" sibTransId="{01F53400-0C70-4622-A1BD-95BF6B4A4C73}"/>
    <dgm:cxn modelId="{4CE6FFF7-F4C6-469A-A433-98DCABF9A320}" srcId="{42066B3B-6669-4D2D-9311-970625D57DB9}" destId="{DE9274DE-B437-48FF-B573-0239F89337BA}" srcOrd="8" destOrd="0" parTransId="{83012650-C8F3-4B04-B701-B08EE3078E55}" sibTransId="{79FD4815-E07D-49F0-80A2-5BB174DA0290}"/>
    <dgm:cxn modelId="{AEEA6697-364D-4774-B069-3CD364403999}" type="presOf" srcId="{0672ACC4-0527-4A0F-9100-D9F3668E27D0}" destId="{B16012B7-8A23-411B-B132-85DFD07D547B}" srcOrd="0" destOrd="0" presId="urn:microsoft.com/office/officeart/2005/8/layout/vList2"/>
    <dgm:cxn modelId="{299C2B69-4176-4FB5-AC7E-12743000821E}" srcId="{42066B3B-6669-4D2D-9311-970625D57DB9}" destId="{2C6B059E-3942-44E9-AC90-B4ACA348B030}" srcOrd="1" destOrd="0" parTransId="{36B96E6B-8599-4FA0-BBE0-83E08D54B468}" sibTransId="{8090A97B-6713-4DDF-82F3-CDBCFE6D09A0}"/>
    <dgm:cxn modelId="{D7505C33-CC1D-451D-AEB3-7A14FC94CAC2}" type="presOf" srcId="{9536098C-D7CE-4BB9-BB5D-A3E87EBA5149}" destId="{E7EB3DCC-ACF0-4817-96C2-14A2C08B2C51}" srcOrd="0" destOrd="0" presId="urn:microsoft.com/office/officeart/2005/8/layout/vList2"/>
    <dgm:cxn modelId="{8FD33044-168D-4D69-9577-FB6AD9B061EC}" srcId="{42066B3B-6669-4D2D-9311-970625D57DB9}" destId="{0318E4AC-2C00-42A8-B3CF-14A8DCD6A299}" srcOrd="5" destOrd="0" parTransId="{A7241E74-1541-4382-B014-ABC48C968727}" sibTransId="{748379E3-3474-4AAA-A0CC-D945153ACE45}"/>
    <dgm:cxn modelId="{88143941-DC75-4A05-AB86-DB396E41FE23}" type="presOf" srcId="{0318E4AC-2C00-42A8-B3CF-14A8DCD6A299}" destId="{C7F9137C-6311-4E1E-887D-22C015319B07}" srcOrd="0" destOrd="0" presId="urn:microsoft.com/office/officeart/2005/8/layout/vList2"/>
    <dgm:cxn modelId="{676CC927-6E23-49E8-A9DD-14D7AFD21B2F}" type="presOf" srcId="{423ABE1E-9158-4AB6-86E6-E395AC7D6B1B}" destId="{1EE48B56-5579-49DE-856A-488C5B23BBF3}" srcOrd="0" destOrd="0" presId="urn:microsoft.com/office/officeart/2005/8/layout/vList2"/>
    <dgm:cxn modelId="{5E542E63-55FE-454A-97B1-4E6BDC3083C4}" type="presOf" srcId="{2C6B059E-3942-44E9-AC90-B4ACA348B030}" destId="{69C3B91D-D710-404F-A741-0517A0E186D8}" srcOrd="0" destOrd="0" presId="urn:microsoft.com/office/officeart/2005/8/layout/vList2"/>
    <dgm:cxn modelId="{4997BAA1-481C-4774-836A-1C84025F9073}" type="presOf" srcId="{13DA49BE-84F4-4E54-8624-C2A845D87939}" destId="{A9D1D399-31C3-4824-96F8-BEA5E14FD8C9}" srcOrd="0" destOrd="0" presId="urn:microsoft.com/office/officeart/2005/8/layout/vList2"/>
    <dgm:cxn modelId="{4C0F5B6D-D77E-48C4-B71D-0E6548F06C16}" srcId="{42066B3B-6669-4D2D-9311-970625D57DB9}" destId="{0672ACC4-0527-4A0F-9100-D9F3668E27D0}" srcOrd="4" destOrd="0" parTransId="{EB90155D-9372-47E8-829C-4CC0B7085BD3}" sibTransId="{82C16C6C-1B2A-426C-812C-F85BE5D632B9}"/>
    <dgm:cxn modelId="{90357220-CE3F-495D-A55F-4A0E5689667A}" type="presOf" srcId="{53A885CB-CCC1-4BAD-976C-DEA27CDFFFD4}" destId="{377EFC23-9E08-422D-9671-9610E59CA5C0}" srcOrd="0" destOrd="0" presId="urn:microsoft.com/office/officeart/2005/8/layout/vList2"/>
    <dgm:cxn modelId="{0B5B4BCB-77D1-4CAA-87ED-71D9FFAC83BE}" type="presOf" srcId="{42066B3B-6669-4D2D-9311-970625D57DB9}" destId="{E99FEFE1-D5AA-42DA-BB35-330469401894}" srcOrd="0" destOrd="0" presId="urn:microsoft.com/office/officeart/2005/8/layout/vList2"/>
    <dgm:cxn modelId="{D3195BD0-5129-4ED1-9A98-2436FD44A9EB}" type="presOf" srcId="{DE9274DE-B437-48FF-B573-0239F89337BA}" destId="{A24E1B24-5F5A-4DFC-8FC4-7D6F10298264}" srcOrd="0" destOrd="0" presId="urn:microsoft.com/office/officeart/2005/8/layout/vList2"/>
    <dgm:cxn modelId="{06C238BC-099E-4B02-BCF2-05014A8A67CC}" srcId="{42066B3B-6669-4D2D-9311-970625D57DB9}" destId="{9536098C-D7CE-4BB9-BB5D-A3E87EBA5149}" srcOrd="0" destOrd="0" parTransId="{AF97CE04-209C-4FBD-ACBC-8CA50F6CCD80}" sibTransId="{802FD0EE-E44A-4182-AEE0-27C3E5102EE0}"/>
    <dgm:cxn modelId="{3E568FD6-F0B0-4716-BDEE-26233B64EFE8}" srcId="{42066B3B-6669-4D2D-9311-970625D57DB9}" destId="{423ABE1E-9158-4AB6-86E6-E395AC7D6B1B}" srcOrd="3" destOrd="0" parTransId="{36F4811F-E6DB-4217-978A-A1FA2A1978D1}" sibTransId="{29F0CDBE-D646-4A58-8B4C-192F8CDFDC52}"/>
    <dgm:cxn modelId="{4A3B4C4A-3FCF-4117-B924-2FE5A9E48CED}" type="presOf" srcId="{9B35AB49-345D-4BE0-9545-D3BECFDCDEB4}" destId="{8135370D-EC2D-45A9-AD9D-35C5B5E23AA6}" srcOrd="0" destOrd="0" presId="urn:microsoft.com/office/officeart/2005/8/layout/vList2"/>
    <dgm:cxn modelId="{FE092789-FC2D-45D2-8709-EC17945F74BD}" srcId="{42066B3B-6669-4D2D-9311-970625D57DB9}" destId="{13DA49BE-84F4-4E54-8624-C2A845D87939}" srcOrd="2" destOrd="0" parTransId="{9C1927D2-AA0B-47E9-9A2C-60A220C396DD}" sibTransId="{624F63C7-A540-40D6-BB2E-8DA28B869EC3}"/>
    <dgm:cxn modelId="{8495527A-B377-4D73-B837-7A09753512AF}" type="presParOf" srcId="{E99FEFE1-D5AA-42DA-BB35-330469401894}" destId="{E7EB3DCC-ACF0-4817-96C2-14A2C08B2C51}" srcOrd="0" destOrd="0" presId="urn:microsoft.com/office/officeart/2005/8/layout/vList2"/>
    <dgm:cxn modelId="{94A91DDE-6955-45D0-9882-05E4E0474997}" type="presParOf" srcId="{E99FEFE1-D5AA-42DA-BB35-330469401894}" destId="{70087A7D-4E80-4421-85F8-356A0DF2ED15}" srcOrd="1" destOrd="0" presId="urn:microsoft.com/office/officeart/2005/8/layout/vList2"/>
    <dgm:cxn modelId="{65CBF577-8D14-4BF1-9083-CFCC9B07EDF1}" type="presParOf" srcId="{E99FEFE1-D5AA-42DA-BB35-330469401894}" destId="{69C3B91D-D710-404F-A741-0517A0E186D8}" srcOrd="2" destOrd="0" presId="urn:microsoft.com/office/officeart/2005/8/layout/vList2"/>
    <dgm:cxn modelId="{1264E6D6-F18D-4ABE-8577-38F86554545B}" type="presParOf" srcId="{E99FEFE1-D5AA-42DA-BB35-330469401894}" destId="{2EE84134-31D3-48C7-A7DA-C5E46577ABDD}" srcOrd="3" destOrd="0" presId="urn:microsoft.com/office/officeart/2005/8/layout/vList2"/>
    <dgm:cxn modelId="{6A590003-F10C-40E0-98D0-94DC600875D1}" type="presParOf" srcId="{E99FEFE1-D5AA-42DA-BB35-330469401894}" destId="{A9D1D399-31C3-4824-96F8-BEA5E14FD8C9}" srcOrd="4" destOrd="0" presId="urn:microsoft.com/office/officeart/2005/8/layout/vList2"/>
    <dgm:cxn modelId="{13ECADC8-E411-469F-903F-2A1EFC707C7F}" type="presParOf" srcId="{E99FEFE1-D5AA-42DA-BB35-330469401894}" destId="{93D8CC48-9031-4370-819C-5A03859743FE}" srcOrd="5" destOrd="0" presId="urn:microsoft.com/office/officeart/2005/8/layout/vList2"/>
    <dgm:cxn modelId="{5BCCB34F-A05B-4C90-BFDC-32F4C3BB4503}" type="presParOf" srcId="{E99FEFE1-D5AA-42DA-BB35-330469401894}" destId="{1EE48B56-5579-49DE-856A-488C5B23BBF3}" srcOrd="6" destOrd="0" presId="urn:microsoft.com/office/officeart/2005/8/layout/vList2"/>
    <dgm:cxn modelId="{F92C511A-69A7-4F7A-931D-7667CD58924F}" type="presParOf" srcId="{E99FEFE1-D5AA-42DA-BB35-330469401894}" destId="{AE072F3B-289E-4F15-9561-C9FBE6D87C98}" srcOrd="7" destOrd="0" presId="urn:microsoft.com/office/officeart/2005/8/layout/vList2"/>
    <dgm:cxn modelId="{30C6A071-CA5D-4B33-9A55-7CF3840FC662}" type="presParOf" srcId="{E99FEFE1-D5AA-42DA-BB35-330469401894}" destId="{B16012B7-8A23-411B-B132-85DFD07D547B}" srcOrd="8" destOrd="0" presId="urn:microsoft.com/office/officeart/2005/8/layout/vList2"/>
    <dgm:cxn modelId="{8FAEB2DF-CD25-414A-B7F1-F6588D9C7A7A}" type="presParOf" srcId="{E99FEFE1-D5AA-42DA-BB35-330469401894}" destId="{56B30DFC-6E0E-4201-86A5-CDB604F8442E}" srcOrd="9" destOrd="0" presId="urn:microsoft.com/office/officeart/2005/8/layout/vList2"/>
    <dgm:cxn modelId="{41156E17-B96C-496D-A5D8-A5A9C3B73C5E}" type="presParOf" srcId="{E99FEFE1-D5AA-42DA-BB35-330469401894}" destId="{C7F9137C-6311-4E1E-887D-22C015319B07}" srcOrd="10" destOrd="0" presId="urn:microsoft.com/office/officeart/2005/8/layout/vList2"/>
    <dgm:cxn modelId="{52CCD45A-CACB-4DFC-857A-4AC6B9D6BBDB}" type="presParOf" srcId="{E99FEFE1-D5AA-42DA-BB35-330469401894}" destId="{AC1C045D-5075-45C0-8D8F-D92602EAB7F5}" srcOrd="11" destOrd="0" presId="urn:microsoft.com/office/officeart/2005/8/layout/vList2"/>
    <dgm:cxn modelId="{8D94F82C-E683-470A-9D3F-87FDB642CCEC}" type="presParOf" srcId="{E99FEFE1-D5AA-42DA-BB35-330469401894}" destId="{377EFC23-9E08-422D-9671-9610E59CA5C0}" srcOrd="12" destOrd="0" presId="urn:microsoft.com/office/officeart/2005/8/layout/vList2"/>
    <dgm:cxn modelId="{2D02E96F-DA17-4EA7-96D1-C675183C9EFE}" type="presParOf" srcId="{E99FEFE1-D5AA-42DA-BB35-330469401894}" destId="{41FAA5DB-1833-4B7B-9642-D682A365EAD8}" srcOrd="13" destOrd="0" presId="urn:microsoft.com/office/officeart/2005/8/layout/vList2"/>
    <dgm:cxn modelId="{5259EE8A-A3BE-422B-9D71-ED7EEA4AC428}" type="presParOf" srcId="{E99FEFE1-D5AA-42DA-BB35-330469401894}" destId="{8135370D-EC2D-45A9-AD9D-35C5B5E23AA6}" srcOrd="14" destOrd="0" presId="urn:microsoft.com/office/officeart/2005/8/layout/vList2"/>
    <dgm:cxn modelId="{DC4B3BEF-B7B0-4D12-A66E-CC4C592F18CC}" type="presParOf" srcId="{E99FEFE1-D5AA-42DA-BB35-330469401894}" destId="{0BB6EEEA-44B1-452D-AE4F-4FD7E6AB307E}" srcOrd="15" destOrd="0" presId="urn:microsoft.com/office/officeart/2005/8/layout/vList2"/>
    <dgm:cxn modelId="{E68F5E14-AC9E-4D2D-A9B4-1B9C762238CF}" type="presParOf" srcId="{E99FEFE1-D5AA-42DA-BB35-330469401894}" destId="{A24E1B24-5F5A-4DFC-8FC4-7D6F1029826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06B0F-F206-41BA-960B-74436C0343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VE"/>
        </a:p>
      </dgm:t>
    </dgm:pt>
    <dgm:pt modelId="{5C350BA5-D28A-4E8C-AE9E-4C15D2860828}">
      <dgm:prSet/>
      <dgm:spPr/>
      <dgm:t>
        <a:bodyPr/>
        <a:lstStyle/>
        <a:p>
          <a:r>
            <a:rPr lang="es-ES" b="0" dirty="0"/>
            <a:t>Documento Institucional.</a:t>
          </a:r>
          <a:endParaRPr lang="es-VE" dirty="0"/>
        </a:p>
      </dgm:t>
    </dgm:pt>
    <dgm:pt modelId="{03C9B9FC-9F67-487C-9653-02DC4555FBB6}" type="parTrans" cxnId="{E367F4A8-EFC1-4A33-8230-5ADE040B668C}">
      <dgm:prSet/>
      <dgm:spPr/>
      <dgm:t>
        <a:bodyPr/>
        <a:lstStyle/>
        <a:p>
          <a:endParaRPr lang="es-VE"/>
        </a:p>
      </dgm:t>
    </dgm:pt>
    <dgm:pt modelId="{406C6FEE-A2CB-40FF-A5CF-57EA742D1EFE}" type="sibTrans" cxnId="{E367F4A8-EFC1-4A33-8230-5ADE040B668C}">
      <dgm:prSet/>
      <dgm:spPr/>
      <dgm:t>
        <a:bodyPr/>
        <a:lstStyle/>
        <a:p>
          <a:endParaRPr lang="es-VE"/>
        </a:p>
      </dgm:t>
    </dgm:pt>
    <dgm:pt modelId="{5F3F945D-25DC-483C-AC70-923DE066B466}">
      <dgm:prSet/>
      <dgm:spPr/>
      <dgm:t>
        <a:bodyPr/>
        <a:lstStyle/>
        <a:p>
          <a:r>
            <a:rPr lang="es-ES" b="0"/>
            <a:t>Informe Final de la Gestión Pública Anual.</a:t>
          </a:r>
          <a:endParaRPr lang="es-VE"/>
        </a:p>
      </dgm:t>
    </dgm:pt>
    <dgm:pt modelId="{13A8E67F-C74E-43C2-8001-EC2E2778C89E}" type="parTrans" cxnId="{003969BE-FBD2-403C-BFC4-5066CEF0EE99}">
      <dgm:prSet/>
      <dgm:spPr/>
      <dgm:t>
        <a:bodyPr/>
        <a:lstStyle/>
        <a:p>
          <a:endParaRPr lang="es-VE"/>
        </a:p>
      </dgm:t>
    </dgm:pt>
    <dgm:pt modelId="{2DCBDAAF-D071-45DC-9C71-FE0CB3F30467}" type="sibTrans" cxnId="{003969BE-FBD2-403C-BFC4-5066CEF0EE99}">
      <dgm:prSet/>
      <dgm:spPr/>
      <dgm:t>
        <a:bodyPr/>
        <a:lstStyle/>
        <a:p>
          <a:endParaRPr lang="es-VE"/>
        </a:p>
      </dgm:t>
    </dgm:pt>
    <dgm:pt modelId="{50569A28-E75F-4A52-A484-821BB420B45D}">
      <dgm:prSet/>
      <dgm:spPr/>
      <dgm:t>
        <a:bodyPr/>
        <a:lstStyle/>
        <a:p>
          <a:r>
            <a:rPr lang="es-ES" b="0"/>
            <a:t>Rendición de Cuenta. </a:t>
          </a:r>
          <a:endParaRPr lang="es-VE"/>
        </a:p>
      </dgm:t>
    </dgm:pt>
    <dgm:pt modelId="{DB8CF974-3E44-43A1-B85F-14C55056517A}" type="parTrans" cxnId="{954EC634-D059-4279-8F2B-A62760AB0BFE}">
      <dgm:prSet/>
      <dgm:spPr/>
      <dgm:t>
        <a:bodyPr/>
        <a:lstStyle/>
        <a:p>
          <a:endParaRPr lang="es-VE"/>
        </a:p>
      </dgm:t>
    </dgm:pt>
    <dgm:pt modelId="{1FEFD49D-42EA-4D9E-8E09-70CB50BC1712}" type="sibTrans" cxnId="{954EC634-D059-4279-8F2B-A62760AB0BFE}">
      <dgm:prSet/>
      <dgm:spPr/>
      <dgm:t>
        <a:bodyPr/>
        <a:lstStyle/>
        <a:p>
          <a:endParaRPr lang="es-VE"/>
        </a:p>
      </dgm:t>
    </dgm:pt>
    <dgm:pt modelId="{80CF58F4-3F2E-4651-A25D-8671F21521E4}" type="pres">
      <dgm:prSet presAssocID="{01C06B0F-F206-41BA-960B-74436C0343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245EC4-634F-4F9E-8934-10F84F1A7681}" type="pres">
      <dgm:prSet presAssocID="{5C350BA5-D28A-4E8C-AE9E-4C15D2860828}" presName="circ1" presStyleLbl="vennNode1" presStyleIdx="0" presStyleCnt="3"/>
      <dgm:spPr/>
      <dgm:t>
        <a:bodyPr/>
        <a:lstStyle/>
        <a:p>
          <a:endParaRPr lang="es-ES"/>
        </a:p>
      </dgm:t>
    </dgm:pt>
    <dgm:pt modelId="{D5F94BFD-24A1-4D7F-8781-3498D384B5B7}" type="pres">
      <dgm:prSet presAssocID="{5C350BA5-D28A-4E8C-AE9E-4C15D28608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8811E-5A74-48FF-A627-4AFD280E45F6}" type="pres">
      <dgm:prSet presAssocID="{5F3F945D-25DC-483C-AC70-923DE066B466}" presName="circ2" presStyleLbl="vennNode1" presStyleIdx="1" presStyleCnt="3"/>
      <dgm:spPr/>
      <dgm:t>
        <a:bodyPr/>
        <a:lstStyle/>
        <a:p>
          <a:endParaRPr lang="es-ES"/>
        </a:p>
      </dgm:t>
    </dgm:pt>
    <dgm:pt modelId="{EAC53E3B-8D7C-41A8-83A3-B6FFF8E6991D}" type="pres">
      <dgm:prSet presAssocID="{5F3F945D-25DC-483C-AC70-923DE066B4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A64789-AF0A-4C30-9ABD-F012234F1647}" type="pres">
      <dgm:prSet presAssocID="{50569A28-E75F-4A52-A484-821BB420B45D}" presName="circ3" presStyleLbl="vennNode1" presStyleIdx="2" presStyleCnt="3"/>
      <dgm:spPr/>
      <dgm:t>
        <a:bodyPr/>
        <a:lstStyle/>
        <a:p>
          <a:endParaRPr lang="es-ES"/>
        </a:p>
      </dgm:t>
    </dgm:pt>
    <dgm:pt modelId="{8872A098-6280-403E-8115-5EE7A4ACE2CA}" type="pres">
      <dgm:prSet presAssocID="{50569A28-E75F-4A52-A484-821BB420B4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29F642-3D16-41E2-BC32-D2885D43ECBA}" type="presOf" srcId="{5F3F945D-25DC-483C-AC70-923DE066B466}" destId="{EAC53E3B-8D7C-41A8-83A3-B6FFF8E6991D}" srcOrd="1" destOrd="0" presId="urn:microsoft.com/office/officeart/2005/8/layout/venn1"/>
    <dgm:cxn modelId="{E367F4A8-EFC1-4A33-8230-5ADE040B668C}" srcId="{01C06B0F-F206-41BA-960B-74436C03439C}" destId="{5C350BA5-D28A-4E8C-AE9E-4C15D2860828}" srcOrd="0" destOrd="0" parTransId="{03C9B9FC-9F67-487C-9653-02DC4555FBB6}" sibTransId="{406C6FEE-A2CB-40FF-A5CF-57EA742D1EFE}"/>
    <dgm:cxn modelId="{DE24ABBD-8087-40EE-8326-EA34B149AE37}" type="presOf" srcId="{50569A28-E75F-4A52-A484-821BB420B45D}" destId="{45A64789-AF0A-4C30-9ABD-F012234F1647}" srcOrd="0" destOrd="0" presId="urn:microsoft.com/office/officeart/2005/8/layout/venn1"/>
    <dgm:cxn modelId="{DEA6B43B-27A1-4E1E-8E83-38DE8C7C6445}" type="presOf" srcId="{50569A28-E75F-4A52-A484-821BB420B45D}" destId="{8872A098-6280-403E-8115-5EE7A4ACE2CA}" srcOrd="1" destOrd="0" presId="urn:microsoft.com/office/officeart/2005/8/layout/venn1"/>
    <dgm:cxn modelId="{A5F6347E-C044-46B5-A053-2206A87ECF92}" type="presOf" srcId="{5F3F945D-25DC-483C-AC70-923DE066B466}" destId="{3328811E-5A74-48FF-A627-4AFD280E45F6}" srcOrd="0" destOrd="0" presId="urn:microsoft.com/office/officeart/2005/8/layout/venn1"/>
    <dgm:cxn modelId="{1D576070-6602-4217-950A-F968A4CECBFD}" type="presOf" srcId="{5C350BA5-D28A-4E8C-AE9E-4C15D2860828}" destId="{6A245EC4-634F-4F9E-8934-10F84F1A7681}" srcOrd="0" destOrd="0" presId="urn:microsoft.com/office/officeart/2005/8/layout/venn1"/>
    <dgm:cxn modelId="{09F838E8-7796-439A-B68A-D1DFCB947B12}" type="presOf" srcId="{5C350BA5-D28A-4E8C-AE9E-4C15D2860828}" destId="{D5F94BFD-24A1-4D7F-8781-3498D384B5B7}" srcOrd="1" destOrd="0" presId="urn:microsoft.com/office/officeart/2005/8/layout/venn1"/>
    <dgm:cxn modelId="{003969BE-FBD2-403C-BFC4-5066CEF0EE99}" srcId="{01C06B0F-F206-41BA-960B-74436C03439C}" destId="{5F3F945D-25DC-483C-AC70-923DE066B466}" srcOrd="1" destOrd="0" parTransId="{13A8E67F-C74E-43C2-8001-EC2E2778C89E}" sibTransId="{2DCBDAAF-D071-45DC-9C71-FE0CB3F30467}"/>
    <dgm:cxn modelId="{954EC634-D059-4279-8F2B-A62760AB0BFE}" srcId="{01C06B0F-F206-41BA-960B-74436C03439C}" destId="{50569A28-E75F-4A52-A484-821BB420B45D}" srcOrd="2" destOrd="0" parTransId="{DB8CF974-3E44-43A1-B85F-14C55056517A}" sibTransId="{1FEFD49D-42EA-4D9E-8E09-70CB50BC1712}"/>
    <dgm:cxn modelId="{40B694EF-6283-4027-A636-3431E2B7DA85}" type="presOf" srcId="{01C06B0F-F206-41BA-960B-74436C03439C}" destId="{80CF58F4-3F2E-4651-A25D-8671F21521E4}" srcOrd="0" destOrd="0" presId="urn:microsoft.com/office/officeart/2005/8/layout/venn1"/>
    <dgm:cxn modelId="{EB74E8D2-DFD9-4948-9CFB-C1A019227DA8}" type="presParOf" srcId="{80CF58F4-3F2E-4651-A25D-8671F21521E4}" destId="{6A245EC4-634F-4F9E-8934-10F84F1A7681}" srcOrd="0" destOrd="0" presId="urn:microsoft.com/office/officeart/2005/8/layout/venn1"/>
    <dgm:cxn modelId="{583289B4-638B-456B-AD4C-43A7BE960EAE}" type="presParOf" srcId="{80CF58F4-3F2E-4651-A25D-8671F21521E4}" destId="{D5F94BFD-24A1-4D7F-8781-3498D384B5B7}" srcOrd="1" destOrd="0" presId="urn:microsoft.com/office/officeart/2005/8/layout/venn1"/>
    <dgm:cxn modelId="{40674280-D1DF-41D8-A762-A2FBC294BDDC}" type="presParOf" srcId="{80CF58F4-3F2E-4651-A25D-8671F21521E4}" destId="{3328811E-5A74-48FF-A627-4AFD280E45F6}" srcOrd="2" destOrd="0" presId="urn:microsoft.com/office/officeart/2005/8/layout/venn1"/>
    <dgm:cxn modelId="{1E34D5CF-5FD7-43B6-9C97-712A016FB4A0}" type="presParOf" srcId="{80CF58F4-3F2E-4651-A25D-8671F21521E4}" destId="{EAC53E3B-8D7C-41A8-83A3-B6FFF8E6991D}" srcOrd="3" destOrd="0" presId="urn:microsoft.com/office/officeart/2005/8/layout/venn1"/>
    <dgm:cxn modelId="{4185BA46-2C4D-44D8-905D-D127809C444A}" type="presParOf" srcId="{80CF58F4-3F2E-4651-A25D-8671F21521E4}" destId="{45A64789-AF0A-4C30-9ABD-F012234F1647}" srcOrd="4" destOrd="0" presId="urn:microsoft.com/office/officeart/2005/8/layout/venn1"/>
    <dgm:cxn modelId="{3B050ACB-31EB-4B0D-84A0-7D3C996FC26A}" type="presParOf" srcId="{80CF58F4-3F2E-4651-A25D-8671F21521E4}" destId="{8872A098-6280-403E-8115-5EE7A4ACE2C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D8792-303E-473B-BC71-6C65685C20F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FEC183E9-449F-4B1C-A140-0428A55AA51C}">
      <dgm:prSet custT="1"/>
      <dgm:spPr/>
      <dgm:t>
        <a:bodyPr/>
        <a:lstStyle/>
        <a:p>
          <a:pPr algn="ctr"/>
          <a:r>
            <a:rPr lang="es-ES" sz="1800" b="0" dirty="0"/>
            <a:t>Ejecución Presupuesto de Recursos (Ingresos). </a:t>
          </a:r>
          <a:endParaRPr lang="es-VE" sz="1800" dirty="0"/>
        </a:p>
      </dgm:t>
    </dgm:pt>
    <dgm:pt modelId="{77471DF8-38A9-42D6-92EF-FBA720F6E5B7}" type="parTrans" cxnId="{6989971D-7CDA-4307-AF56-7D6E38973CB3}">
      <dgm:prSet/>
      <dgm:spPr/>
      <dgm:t>
        <a:bodyPr/>
        <a:lstStyle/>
        <a:p>
          <a:endParaRPr lang="es-VE"/>
        </a:p>
      </dgm:t>
    </dgm:pt>
    <dgm:pt modelId="{558B12B1-9505-4BD4-B7CB-9DBD74EA5BA5}" type="sibTrans" cxnId="{6989971D-7CDA-4307-AF56-7D6E38973CB3}">
      <dgm:prSet/>
      <dgm:spPr/>
      <dgm:t>
        <a:bodyPr/>
        <a:lstStyle/>
        <a:p>
          <a:endParaRPr lang="es-VE"/>
        </a:p>
      </dgm:t>
    </dgm:pt>
    <dgm:pt modelId="{1EA3BD5A-86A5-404B-B986-39F50F2CE46C}">
      <dgm:prSet custT="1"/>
      <dgm:spPr/>
      <dgm:t>
        <a:bodyPr/>
        <a:lstStyle/>
        <a:p>
          <a:pPr algn="ctr"/>
          <a:r>
            <a:rPr lang="es-ES" sz="1800" b="0" dirty="0"/>
            <a:t>Ejecución Presupuesto de Egresos (Gastos). </a:t>
          </a:r>
          <a:endParaRPr lang="es-VE" sz="1800" dirty="0"/>
        </a:p>
      </dgm:t>
    </dgm:pt>
    <dgm:pt modelId="{B4AB272E-E0E1-46B3-B18E-89090003B1F0}" type="parTrans" cxnId="{837FCD24-F15D-4DDC-A17A-FD382CE1298E}">
      <dgm:prSet/>
      <dgm:spPr/>
      <dgm:t>
        <a:bodyPr/>
        <a:lstStyle/>
        <a:p>
          <a:endParaRPr lang="es-VE"/>
        </a:p>
      </dgm:t>
    </dgm:pt>
    <dgm:pt modelId="{4D0FD998-5838-4CC9-B30E-3FF56678E756}" type="sibTrans" cxnId="{837FCD24-F15D-4DDC-A17A-FD382CE1298E}">
      <dgm:prSet/>
      <dgm:spPr/>
      <dgm:t>
        <a:bodyPr/>
        <a:lstStyle/>
        <a:p>
          <a:endParaRPr lang="es-VE"/>
        </a:p>
      </dgm:t>
    </dgm:pt>
    <dgm:pt modelId="{99928D20-A870-452F-A543-2520218F66B1}">
      <dgm:prSet custT="1"/>
      <dgm:spPr/>
      <dgm:t>
        <a:bodyPr/>
        <a:lstStyle/>
        <a:p>
          <a:r>
            <a:rPr lang="es-ES" sz="1400" b="0" dirty="0"/>
            <a:t>Comentarios en relación a la ejecución presentada-soportes</a:t>
          </a:r>
          <a:r>
            <a:rPr lang="es-ES" sz="900" b="0" dirty="0"/>
            <a:t>.</a:t>
          </a:r>
          <a:endParaRPr lang="es-VE" sz="900" dirty="0"/>
        </a:p>
      </dgm:t>
    </dgm:pt>
    <dgm:pt modelId="{29E615EF-7B42-42E9-94F1-37FA7D49FD7A}" type="parTrans" cxnId="{C9E21A63-8368-48DE-9857-E5DE8FFC1A49}">
      <dgm:prSet/>
      <dgm:spPr/>
      <dgm:t>
        <a:bodyPr/>
        <a:lstStyle/>
        <a:p>
          <a:endParaRPr lang="es-VE"/>
        </a:p>
      </dgm:t>
    </dgm:pt>
    <dgm:pt modelId="{0FB2F47D-2A6E-4337-BA61-99EA2ED3E4E9}" type="sibTrans" cxnId="{C9E21A63-8368-48DE-9857-E5DE8FFC1A49}">
      <dgm:prSet/>
      <dgm:spPr/>
      <dgm:t>
        <a:bodyPr/>
        <a:lstStyle/>
        <a:p>
          <a:endParaRPr lang="es-VE"/>
        </a:p>
      </dgm:t>
    </dgm:pt>
    <dgm:pt modelId="{C4140799-D4D6-4568-9F46-1C3DD8ADBAB6}">
      <dgm:prSet custT="1"/>
      <dgm:spPr/>
      <dgm:t>
        <a:bodyPr/>
        <a:lstStyle/>
        <a:p>
          <a:pPr algn="ctr"/>
          <a:r>
            <a:rPr lang="es-ES" sz="2000" b="0" dirty="0"/>
            <a:t>Exposición de Motivos</a:t>
          </a:r>
          <a:endParaRPr lang="es-VE" sz="2000" dirty="0"/>
        </a:p>
      </dgm:t>
    </dgm:pt>
    <dgm:pt modelId="{26C1F4F6-E5C5-4A5E-8D65-8927B5048673}" type="parTrans" cxnId="{F59A4C44-C4B9-49F8-AA43-883D54D1F0BE}">
      <dgm:prSet/>
      <dgm:spPr/>
      <dgm:t>
        <a:bodyPr/>
        <a:lstStyle/>
        <a:p>
          <a:endParaRPr lang="es-VE"/>
        </a:p>
      </dgm:t>
    </dgm:pt>
    <dgm:pt modelId="{895402E6-9081-4ED1-AAEB-FFE252FD171D}" type="sibTrans" cxnId="{F59A4C44-C4B9-49F8-AA43-883D54D1F0BE}">
      <dgm:prSet/>
      <dgm:spPr/>
      <dgm:t>
        <a:bodyPr/>
        <a:lstStyle/>
        <a:p>
          <a:endParaRPr lang="es-VE"/>
        </a:p>
      </dgm:t>
    </dgm:pt>
    <dgm:pt modelId="{AA4457EE-396D-4DC8-A801-9984F9F57A96}">
      <dgm:prSet custT="1"/>
      <dgm:spPr/>
      <dgm:t>
        <a:bodyPr/>
        <a:lstStyle/>
        <a:p>
          <a:r>
            <a:rPr lang="es-ES" sz="1200" b="0" dirty="0"/>
            <a:t>Descripción del Presupuesto inicial aprobado y sus modificaciones, el Monto asignado para el Proyecto y Acciones Centralizadas.</a:t>
          </a:r>
          <a:endParaRPr lang="es-VE" sz="1200" dirty="0"/>
        </a:p>
      </dgm:t>
    </dgm:pt>
    <dgm:pt modelId="{379EC645-D19B-4119-81B9-DCF1103AB524}" type="parTrans" cxnId="{5659D19A-6F79-4796-8C8C-382C8FCC14A5}">
      <dgm:prSet/>
      <dgm:spPr/>
      <dgm:t>
        <a:bodyPr/>
        <a:lstStyle/>
        <a:p>
          <a:endParaRPr lang="es-VE"/>
        </a:p>
      </dgm:t>
    </dgm:pt>
    <dgm:pt modelId="{1D0A8E98-4608-48F1-8D89-D86D427A4DF8}" type="sibTrans" cxnId="{5659D19A-6F79-4796-8C8C-382C8FCC14A5}">
      <dgm:prSet/>
      <dgm:spPr/>
      <dgm:t>
        <a:bodyPr/>
        <a:lstStyle/>
        <a:p>
          <a:endParaRPr lang="es-VE"/>
        </a:p>
      </dgm:t>
    </dgm:pt>
    <dgm:pt modelId="{D12299D7-4FE6-45CF-BB6E-FF57C46D8E14}">
      <dgm:prSet custT="1"/>
      <dgm:spPr/>
      <dgm:t>
        <a:bodyPr/>
        <a:lstStyle/>
        <a:p>
          <a:r>
            <a:rPr lang="es-ES" sz="1200" b="0" dirty="0"/>
            <a:t>Conexión cualitativa y cuantitativa entre los proyectos y planes ejecutados</a:t>
          </a:r>
          <a:endParaRPr lang="es-VE" sz="1200" dirty="0"/>
        </a:p>
      </dgm:t>
    </dgm:pt>
    <dgm:pt modelId="{640AFD3C-124B-4591-A77C-1406A6D630C3}" type="parTrans" cxnId="{8524FB29-F69B-4DE3-B501-03DB2D14CD44}">
      <dgm:prSet/>
      <dgm:spPr/>
      <dgm:t>
        <a:bodyPr/>
        <a:lstStyle/>
        <a:p>
          <a:endParaRPr lang="es-VE"/>
        </a:p>
      </dgm:t>
    </dgm:pt>
    <dgm:pt modelId="{9D40A741-5115-4489-A734-9C580F2A6163}" type="sibTrans" cxnId="{8524FB29-F69B-4DE3-B501-03DB2D14CD44}">
      <dgm:prSet/>
      <dgm:spPr/>
      <dgm:t>
        <a:bodyPr/>
        <a:lstStyle/>
        <a:p>
          <a:endParaRPr lang="es-VE"/>
        </a:p>
      </dgm:t>
    </dgm:pt>
    <dgm:pt modelId="{46DBCFF4-D9A8-455E-A792-4936313029AC}">
      <dgm:prSet custT="1"/>
      <dgm:spPr/>
      <dgm:t>
        <a:bodyPr/>
        <a:lstStyle/>
        <a:p>
          <a:pPr>
            <a:buNone/>
          </a:pPr>
          <a:r>
            <a:rPr lang="es-ES" sz="1400" b="0" dirty="0"/>
            <a:t>Comentarios en relación a la ejecución presentada-soportes.</a:t>
          </a:r>
          <a:endParaRPr lang="es-VE" sz="1400" dirty="0"/>
        </a:p>
      </dgm:t>
    </dgm:pt>
    <dgm:pt modelId="{66FA80F5-5FA1-4E74-968B-9532DE57BF31}" type="parTrans" cxnId="{58BB4AC9-06E6-4CF1-8A89-83F9B9F136BD}">
      <dgm:prSet/>
      <dgm:spPr/>
      <dgm:t>
        <a:bodyPr/>
        <a:lstStyle/>
        <a:p>
          <a:endParaRPr lang="es-VE"/>
        </a:p>
      </dgm:t>
    </dgm:pt>
    <dgm:pt modelId="{2E805AAD-DAB0-4C28-9E7B-D938984A63AB}" type="sibTrans" cxnId="{58BB4AC9-06E6-4CF1-8A89-83F9B9F136BD}">
      <dgm:prSet/>
      <dgm:spPr/>
      <dgm:t>
        <a:bodyPr/>
        <a:lstStyle/>
        <a:p>
          <a:endParaRPr lang="es-VE"/>
        </a:p>
      </dgm:t>
    </dgm:pt>
    <dgm:pt modelId="{6A589256-E77D-4DEB-AFD7-D00A6AA7C890}" type="pres">
      <dgm:prSet presAssocID="{B21D8792-303E-473B-BC71-6C65685C20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286312-8002-4378-8DA5-6707406F2733}" type="pres">
      <dgm:prSet presAssocID="{C4140799-D4D6-4568-9F46-1C3DD8ADBAB6}" presName="composite" presStyleCnt="0"/>
      <dgm:spPr/>
    </dgm:pt>
    <dgm:pt modelId="{F4D5AD2A-19B8-4744-BB1D-54068B5091E5}" type="pres">
      <dgm:prSet presAssocID="{C4140799-D4D6-4568-9F46-1C3DD8ADBAB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D25D82-139E-47B5-BBFE-D7EC23381BF5}" type="pres">
      <dgm:prSet presAssocID="{C4140799-D4D6-4568-9F46-1C3DD8ADBAB6}" presName="parSh" presStyleLbl="node1" presStyleIdx="0" presStyleCnt="3"/>
      <dgm:spPr/>
      <dgm:t>
        <a:bodyPr/>
        <a:lstStyle/>
        <a:p>
          <a:endParaRPr lang="es-ES"/>
        </a:p>
      </dgm:t>
    </dgm:pt>
    <dgm:pt modelId="{8AF32704-3165-42A2-885C-686B32520207}" type="pres">
      <dgm:prSet presAssocID="{C4140799-D4D6-4568-9F46-1C3DD8ADBAB6}" presName="desTx" presStyleLbl="fgAcc1" presStyleIdx="0" presStyleCnt="3" custScaleX="110615" custScaleY="767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042BD-EAB5-4884-A55A-0302414B3A64}" type="pres">
      <dgm:prSet presAssocID="{895402E6-9081-4ED1-AAEB-FFE252FD171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83E83F5-4F5D-4197-A8A8-F383696475DA}" type="pres">
      <dgm:prSet presAssocID="{895402E6-9081-4ED1-AAEB-FFE252FD171D}" presName="connTx" presStyleLbl="sibTrans2D1" presStyleIdx="0" presStyleCnt="2"/>
      <dgm:spPr/>
      <dgm:t>
        <a:bodyPr/>
        <a:lstStyle/>
        <a:p>
          <a:endParaRPr lang="es-ES"/>
        </a:p>
      </dgm:t>
    </dgm:pt>
    <dgm:pt modelId="{024765AE-09A3-4D36-81CF-99837219DFBF}" type="pres">
      <dgm:prSet presAssocID="{FEC183E9-449F-4B1C-A140-0428A55AA51C}" presName="composite" presStyleCnt="0"/>
      <dgm:spPr/>
    </dgm:pt>
    <dgm:pt modelId="{77AC30CA-B0B8-4F2D-81F2-70C026372D7C}" type="pres">
      <dgm:prSet presAssocID="{FEC183E9-449F-4B1C-A140-0428A55AA51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D78854-9271-49B4-A97F-15DA35569444}" type="pres">
      <dgm:prSet presAssocID="{FEC183E9-449F-4B1C-A140-0428A55AA51C}" presName="parSh" presStyleLbl="node1" presStyleIdx="1" presStyleCnt="3"/>
      <dgm:spPr/>
      <dgm:t>
        <a:bodyPr/>
        <a:lstStyle/>
        <a:p>
          <a:endParaRPr lang="es-ES"/>
        </a:p>
      </dgm:t>
    </dgm:pt>
    <dgm:pt modelId="{838334E0-0A54-4F65-9F11-E1DF31FE3EFA}" type="pres">
      <dgm:prSet presAssocID="{FEC183E9-449F-4B1C-A140-0428A55AA51C}" presName="desTx" presStyleLbl="fgAcc1" presStyleIdx="1" presStyleCnt="3" custScaleY="752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03D9E7-66EE-4442-B498-1A59DEAFE3DD}" type="pres">
      <dgm:prSet presAssocID="{558B12B1-9505-4BD4-B7CB-9DBD74EA5BA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9483F39D-F163-4ADA-BF41-0F661DD47EE4}" type="pres">
      <dgm:prSet presAssocID="{558B12B1-9505-4BD4-B7CB-9DBD74EA5BA5}" presName="connTx" presStyleLbl="sibTrans2D1" presStyleIdx="1" presStyleCnt="2"/>
      <dgm:spPr/>
      <dgm:t>
        <a:bodyPr/>
        <a:lstStyle/>
        <a:p>
          <a:endParaRPr lang="es-ES"/>
        </a:p>
      </dgm:t>
    </dgm:pt>
    <dgm:pt modelId="{EB805EDE-2849-4D97-8DAC-878368BDA736}" type="pres">
      <dgm:prSet presAssocID="{1EA3BD5A-86A5-404B-B986-39F50F2CE46C}" presName="composite" presStyleCnt="0"/>
      <dgm:spPr/>
    </dgm:pt>
    <dgm:pt modelId="{C43987C8-94B5-4683-B031-D520C644C680}" type="pres">
      <dgm:prSet presAssocID="{1EA3BD5A-86A5-404B-B986-39F50F2CE46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091010-E8BE-4FA8-9783-A8CB9904BA69}" type="pres">
      <dgm:prSet presAssocID="{1EA3BD5A-86A5-404B-B986-39F50F2CE46C}" presName="parSh" presStyleLbl="node1" presStyleIdx="2" presStyleCnt="3"/>
      <dgm:spPr/>
      <dgm:t>
        <a:bodyPr/>
        <a:lstStyle/>
        <a:p>
          <a:endParaRPr lang="es-ES"/>
        </a:p>
      </dgm:t>
    </dgm:pt>
    <dgm:pt modelId="{48221763-06D6-4B62-83AC-52DA5F6D295E}" type="pres">
      <dgm:prSet presAssocID="{1EA3BD5A-86A5-404B-B986-39F50F2CE46C}" presName="desTx" presStyleLbl="fgAcc1" presStyleIdx="2" presStyleCnt="3" custScaleY="779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262ED2-3F29-4308-BDCC-E382CBEB508C}" type="presOf" srcId="{AA4457EE-396D-4DC8-A801-9984F9F57A96}" destId="{8AF32704-3165-42A2-885C-686B32520207}" srcOrd="0" destOrd="0" presId="urn:microsoft.com/office/officeart/2005/8/layout/process3"/>
    <dgm:cxn modelId="{5659D19A-6F79-4796-8C8C-382C8FCC14A5}" srcId="{C4140799-D4D6-4568-9F46-1C3DD8ADBAB6}" destId="{AA4457EE-396D-4DC8-A801-9984F9F57A96}" srcOrd="0" destOrd="0" parTransId="{379EC645-D19B-4119-81B9-DCF1103AB524}" sibTransId="{1D0A8E98-4608-48F1-8D89-D86D427A4DF8}"/>
    <dgm:cxn modelId="{BD59D75A-4BA6-4130-8388-255E51C68582}" type="presOf" srcId="{895402E6-9081-4ED1-AAEB-FFE252FD171D}" destId="{ADC042BD-EAB5-4884-A55A-0302414B3A64}" srcOrd="0" destOrd="0" presId="urn:microsoft.com/office/officeart/2005/8/layout/process3"/>
    <dgm:cxn modelId="{58BB4AC9-06E6-4CF1-8A89-83F9B9F136BD}" srcId="{1EA3BD5A-86A5-404B-B986-39F50F2CE46C}" destId="{46DBCFF4-D9A8-455E-A792-4936313029AC}" srcOrd="0" destOrd="0" parTransId="{66FA80F5-5FA1-4E74-968B-9532DE57BF31}" sibTransId="{2E805AAD-DAB0-4C28-9E7B-D938984A63AB}"/>
    <dgm:cxn modelId="{CE9263A0-CC30-4FF7-A2AF-DB8C9A32502F}" type="presOf" srcId="{B21D8792-303E-473B-BC71-6C65685C20F5}" destId="{6A589256-E77D-4DEB-AFD7-D00A6AA7C890}" srcOrd="0" destOrd="0" presId="urn:microsoft.com/office/officeart/2005/8/layout/process3"/>
    <dgm:cxn modelId="{CB680620-C1E7-42C3-BC9A-68750038B641}" type="presOf" srcId="{1EA3BD5A-86A5-404B-B986-39F50F2CE46C}" destId="{C43987C8-94B5-4683-B031-D520C644C680}" srcOrd="0" destOrd="0" presId="urn:microsoft.com/office/officeart/2005/8/layout/process3"/>
    <dgm:cxn modelId="{AA69265D-40D2-4E6F-BAAE-4CD374F0A3D7}" type="presOf" srcId="{558B12B1-9505-4BD4-B7CB-9DBD74EA5BA5}" destId="{9703D9E7-66EE-4442-B498-1A59DEAFE3DD}" srcOrd="0" destOrd="0" presId="urn:microsoft.com/office/officeart/2005/8/layout/process3"/>
    <dgm:cxn modelId="{ED4ACFBD-60C9-4E11-82CA-600A5BE5FA57}" type="presOf" srcId="{558B12B1-9505-4BD4-B7CB-9DBD74EA5BA5}" destId="{9483F39D-F163-4ADA-BF41-0F661DD47EE4}" srcOrd="1" destOrd="0" presId="urn:microsoft.com/office/officeart/2005/8/layout/process3"/>
    <dgm:cxn modelId="{698BABDC-C1EC-43FC-935D-26AF79C1B003}" type="presOf" srcId="{FEC183E9-449F-4B1C-A140-0428A55AA51C}" destId="{77AC30CA-B0B8-4F2D-81F2-70C026372D7C}" srcOrd="0" destOrd="0" presId="urn:microsoft.com/office/officeart/2005/8/layout/process3"/>
    <dgm:cxn modelId="{8507FD94-9DA4-46C0-A0B0-6C7D2C87D205}" type="presOf" srcId="{FEC183E9-449F-4B1C-A140-0428A55AA51C}" destId="{ABD78854-9271-49B4-A97F-15DA35569444}" srcOrd="1" destOrd="0" presId="urn:microsoft.com/office/officeart/2005/8/layout/process3"/>
    <dgm:cxn modelId="{928E6E1E-6C81-44C6-940E-C0B27B6FEC3F}" type="presOf" srcId="{1EA3BD5A-86A5-404B-B986-39F50F2CE46C}" destId="{AA091010-E8BE-4FA8-9783-A8CB9904BA69}" srcOrd="1" destOrd="0" presId="urn:microsoft.com/office/officeart/2005/8/layout/process3"/>
    <dgm:cxn modelId="{0B2CE433-F6C1-403A-84FC-955D4A99EE8C}" type="presOf" srcId="{C4140799-D4D6-4568-9F46-1C3DD8ADBAB6}" destId="{F4D5AD2A-19B8-4744-BB1D-54068B5091E5}" srcOrd="0" destOrd="0" presId="urn:microsoft.com/office/officeart/2005/8/layout/process3"/>
    <dgm:cxn modelId="{5C8B48DE-8947-455B-B2DD-FC770C97486D}" type="presOf" srcId="{D12299D7-4FE6-45CF-BB6E-FF57C46D8E14}" destId="{8AF32704-3165-42A2-885C-686B32520207}" srcOrd="0" destOrd="1" presId="urn:microsoft.com/office/officeart/2005/8/layout/process3"/>
    <dgm:cxn modelId="{EDE31295-E99A-4BDA-B0D8-55B8249BB56E}" type="presOf" srcId="{895402E6-9081-4ED1-AAEB-FFE252FD171D}" destId="{F83E83F5-4F5D-4197-A8A8-F383696475DA}" srcOrd="1" destOrd="0" presId="urn:microsoft.com/office/officeart/2005/8/layout/process3"/>
    <dgm:cxn modelId="{C9E21A63-8368-48DE-9857-E5DE8FFC1A49}" srcId="{FEC183E9-449F-4B1C-A140-0428A55AA51C}" destId="{99928D20-A870-452F-A543-2520218F66B1}" srcOrd="0" destOrd="0" parTransId="{29E615EF-7B42-42E9-94F1-37FA7D49FD7A}" sibTransId="{0FB2F47D-2A6E-4337-BA61-99EA2ED3E4E9}"/>
    <dgm:cxn modelId="{837FCD24-F15D-4DDC-A17A-FD382CE1298E}" srcId="{B21D8792-303E-473B-BC71-6C65685C20F5}" destId="{1EA3BD5A-86A5-404B-B986-39F50F2CE46C}" srcOrd="2" destOrd="0" parTransId="{B4AB272E-E0E1-46B3-B18E-89090003B1F0}" sibTransId="{4D0FD998-5838-4CC9-B30E-3FF56678E756}"/>
    <dgm:cxn modelId="{2CB5B771-A0AE-4903-B1A2-98900949B63F}" type="presOf" srcId="{99928D20-A870-452F-A543-2520218F66B1}" destId="{838334E0-0A54-4F65-9F11-E1DF31FE3EFA}" srcOrd="0" destOrd="0" presId="urn:microsoft.com/office/officeart/2005/8/layout/process3"/>
    <dgm:cxn modelId="{F59A4C44-C4B9-49F8-AA43-883D54D1F0BE}" srcId="{B21D8792-303E-473B-BC71-6C65685C20F5}" destId="{C4140799-D4D6-4568-9F46-1C3DD8ADBAB6}" srcOrd="0" destOrd="0" parTransId="{26C1F4F6-E5C5-4A5E-8D65-8927B5048673}" sibTransId="{895402E6-9081-4ED1-AAEB-FFE252FD171D}"/>
    <dgm:cxn modelId="{ED5EF0B9-B0D2-4912-863F-A7B87E9EBD2A}" type="presOf" srcId="{46DBCFF4-D9A8-455E-A792-4936313029AC}" destId="{48221763-06D6-4B62-83AC-52DA5F6D295E}" srcOrd="0" destOrd="0" presId="urn:microsoft.com/office/officeart/2005/8/layout/process3"/>
    <dgm:cxn modelId="{6989971D-7CDA-4307-AF56-7D6E38973CB3}" srcId="{B21D8792-303E-473B-BC71-6C65685C20F5}" destId="{FEC183E9-449F-4B1C-A140-0428A55AA51C}" srcOrd="1" destOrd="0" parTransId="{77471DF8-38A9-42D6-92EF-FBA720F6E5B7}" sibTransId="{558B12B1-9505-4BD4-B7CB-9DBD74EA5BA5}"/>
    <dgm:cxn modelId="{8524FB29-F69B-4DE3-B501-03DB2D14CD44}" srcId="{C4140799-D4D6-4568-9F46-1C3DD8ADBAB6}" destId="{D12299D7-4FE6-45CF-BB6E-FF57C46D8E14}" srcOrd="1" destOrd="0" parTransId="{640AFD3C-124B-4591-A77C-1406A6D630C3}" sibTransId="{9D40A741-5115-4489-A734-9C580F2A6163}"/>
    <dgm:cxn modelId="{A0FF9049-2D82-47DB-983E-AD6CEBECCFF4}" type="presOf" srcId="{C4140799-D4D6-4568-9F46-1C3DD8ADBAB6}" destId="{D6D25D82-139E-47B5-BBFE-D7EC23381BF5}" srcOrd="1" destOrd="0" presId="urn:microsoft.com/office/officeart/2005/8/layout/process3"/>
    <dgm:cxn modelId="{98D2FB11-C224-459B-B59B-ADBCAC84167F}" type="presParOf" srcId="{6A589256-E77D-4DEB-AFD7-D00A6AA7C890}" destId="{A7286312-8002-4378-8DA5-6707406F2733}" srcOrd="0" destOrd="0" presId="urn:microsoft.com/office/officeart/2005/8/layout/process3"/>
    <dgm:cxn modelId="{9FECFE4F-4DA6-4E0E-AC62-55BA8A0643A9}" type="presParOf" srcId="{A7286312-8002-4378-8DA5-6707406F2733}" destId="{F4D5AD2A-19B8-4744-BB1D-54068B5091E5}" srcOrd="0" destOrd="0" presId="urn:microsoft.com/office/officeart/2005/8/layout/process3"/>
    <dgm:cxn modelId="{BA263F9F-7E94-4B92-B713-6FD4103DFCA2}" type="presParOf" srcId="{A7286312-8002-4378-8DA5-6707406F2733}" destId="{D6D25D82-139E-47B5-BBFE-D7EC23381BF5}" srcOrd="1" destOrd="0" presId="urn:microsoft.com/office/officeart/2005/8/layout/process3"/>
    <dgm:cxn modelId="{1D471E73-07AC-44DB-81F5-4D21AA851255}" type="presParOf" srcId="{A7286312-8002-4378-8DA5-6707406F2733}" destId="{8AF32704-3165-42A2-885C-686B32520207}" srcOrd="2" destOrd="0" presId="urn:microsoft.com/office/officeart/2005/8/layout/process3"/>
    <dgm:cxn modelId="{BB224503-39B2-4DBD-8BB0-6F198CAB888F}" type="presParOf" srcId="{6A589256-E77D-4DEB-AFD7-D00A6AA7C890}" destId="{ADC042BD-EAB5-4884-A55A-0302414B3A64}" srcOrd="1" destOrd="0" presId="urn:microsoft.com/office/officeart/2005/8/layout/process3"/>
    <dgm:cxn modelId="{085A489D-BCD2-4AAC-80DC-8F8EDE9825A0}" type="presParOf" srcId="{ADC042BD-EAB5-4884-A55A-0302414B3A64}" destId="{F83E83F5-4F5D-4197-A8A8-F383696475DA}" srcOrd="0" destOrd="0" presId="urn:microsoft.com/office/officeart/2005/8/layout/process3"/>
    <dgm:cxn modelId="{E48A959C-3EF8-48CF-B2EC-69FAB86F268B}" type="presParOf" srcId="{6A589256-E77D-4DEB-AFD7-D00A6AA7C890}" destId="{024765AE-09A3-4D36-81CF-99837219DFBF}" srcOrd="2" destOrd="0" presId="urn:microsoft.com/office/officeart/2005/8/layout/process3"/>
    <dgm:cxn modelId="{63B8EEAC-66A5-4F84-8106-CB3CCCC48E8C}" type="presParOf" srcId="{024765AE-09A3-4D36-81CF-99837219DFBF}" destId="{77AC30CA-B0B8-4F2D-81F2-70C026372D7C}" srcOrd="0" destOrd="0" presId="urn:microsoft.com/office/officeart/2005/8/layout/process3"/>
    <dgm:cxn modelId="{ABC21DC8-2916-4494-83AB-06FB1E7B1B6E}" type="presParOf" srcId="{024765AE-09A3-4D36-81CF-99837219DFBF}" destId="{ABD78854-9271-49B4-A97F-15DA35569444}" srcOrd="1" destOrd="0" presId="urn:microsoft.com/office/officeart/2005/8/layout/process3"/>
    <dgm:cxn modelId="{F01AC8F0-517C-472F-9DFA-B247E865862C}" type="presParOf" srcId="{024765AE-09A3-4D36-81CF-99837219DFBF}" destId="{838334E0-0A54-4F65-9F11-E1DF31FE3EFA}" srcOrd="2" destOrd="0" presId="urn:microsoft.com/office/officeart/2005/8/layout/process3"/>
    <dgm:cxn modelId="{BB79B699-2BFB-4C2D-87E2-D13A83F2B7DC}" type="presParOf" srcId="{6A589256-E77D-4DEB-AFD7-D00A6AA7C890}" destId="{9703D9E7-66EE-4442-B498-1A59DEAFE3DD}" srcOrd="3" destOrd="0" presId="urn:microsoft.com/office/officeart/2005/8/layout/process3"/>
    <dgm:cxn modelId="{DE1BD2CB-6E6A-4DE5-9164-46032714B806}" type="presParOf" srcId="{9703D9E7-66EE-4442-B498-1A59DEAFE3DD}" destId="{9483F39D-F163-4ADA-BF41-0F661DD47EE4}" srcOrd="0" destOrd="0" presId="urn:microsoft.com/office/officeart/2005/8/layout/process3"/>
    <dgm:cxn modelId="{1A0F89D0-0982-4278-9488-2E3063764172}" type="presParOf" srcId="{6A589256-E77D-4DEB-AFD7-D00A6AA7C890}" destId="{EB805EDE-2849-4D97-8DAC-878368BDA736}" srcOrd="4" destOrd="0" presId="urn:microsoft.com/office/officeart/2005/8/layout/process3"/>
    <dgm:cxn modelId="{3190CD37-B086-44C3-B2B4-BC9531E9869D}" type="presParOf" srcId="{EB805EDE-2849-4D97-8DAC-878368BDA736}" destId="{C43987C8-94B5-4683-B031-D520C644C680}" srcOrd="0" destOrd="0" presId="urn:microsoft.com/office/officeart/2005/8/layout/process3"/>
    <dgm:cxn modelId="{00564B4D-7324-4C8C-8CD2-BFCEA41EB81F}" type="presParOf" srcId="{EB805EDE-2849-4D97-8DAC-878368BDA736}" destId="{AA091010-E8BE-4FA8-9783-A8CB9904BA69}" srcOrd="1" destOrd="0" presId="urn:microsoft.com/office/officeart/2005/8/layout/process3"/>
    <dgm:cxn modelId="{014231B0-73AF-41AC-B083-4C6C6E35660B}" type="presParOf" srcId="{EB805EDE-2849-4D97-8DAC-878368BDA736}" destId="{48221763-06D6-4B62-83AC-52DA5F6D295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E5DF5-55AB-4F1E-B5C8-DBD12C5B8840}" type="doc">
      <dgm:prSet loTypeId="urn:microsoft.com/office/officeart/2005/8/layout/hProcess1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EFFCD748-5720-4903-946C-46B70F4B6B6C}">
      <dgm:prSet/>
      <dgm:spPr/>
      <dgm:t>
        <a:bodyPr/>
        <a:lstStyle/>
        <a:p>
          <a:r>
            <a:rPr lang="es-MX" dirty="0"/>
            <a:t>Debe estar en el Plan de Compras</a:t>
          </a:r>
          <a:endParaRPr lang="es-VE" dirty="0"/>
        </a:p>
      </dgm:t>
    </dgm:pt>
    <dgm:pt modelId="{F98A6A7E-22CA-47E9-B30A-6C08D4B85B7E}" type="parTrans" cxnId="{59C17856-8A36-44BE-9959-AC46032AB54F}">
      <dgm:prSet/>
      <dgm:spPr/>
      <dgm:t>
        <a:bodyPr/>
        <a:lstStyle/>
        <a:p>
          <a:endParaRPr lang="es-VE"/>
        </a:p>
      </dgm:t>
    </dgm:pt>
    <dgm:pt modelId="{A934C317-7E12-432B-A9DE-1261488C3896}" type="sibTrans" cxnId="{59C17856-8A36-44BE-9959-AC46032AB54F}">
      <dgm:prSet/>
      <dgm:spPr/>
      <dgm:t>
        <a:bodyPr/>
        <a:lstStyle/>
        <a:p>
          <a:endParaRPr lang="es-VE"/>
        </a:p>
      </dgm:t>
    </dgm:pt>
    <dgm:pt modelId="{08C1A4EA-552F-4E9A-8915-763BFD130C27}">
      <dgm:prSet/>
      <dgm:spPr/>
      <dgm:t>
        <a:bodyPr/>
        <a:lstStyle/>
        <a:p>
          <a:r>
            <a:rPr lang="es-MX" dirty="0"/>
            <a:t>Convocatoria</a:t>
          </a:r>
        </a:p>
        <a:p>
          <a:r>
            <a:rPr lang="es-MX" dirty="0"/>
            <a:t> Concursos Contratos Macro-Dependencias</a:t>
          </a:r>
          <a:endParaRPr lang="es-VE" dirty="0"/>
        </a:p>
      </dgm:t>
    </dgm:pt>
    <dgm:pt modelId="{6DBF0BA6-37E7-4FB2-B866-583FEA84D829}" type="parTrans" cxnId="{768087FA-1013-488E-9BF2-70ED5D7E8B04}">
      <dgm:prSet/>
      <dgm:spPr/>
      <dgm:t>
        <a:bodyPr/>
        <a:lstStyle/>
        <a:p>
          <a:endParaRPr lang="es-VE"/>
        </a:p>
      </dgm:t>
    </dgm:pt>
    <dgm:pt modelId="{13E595E0-3017-4CC5-A323-01188BC489A8}" type="sibTrans" cxnId="{768087FA-1013-488E-9BF2-70ED5D7E8B04}">
      <dgm:prSet/>
      <dgm:spPr/>
      <dgm:t>
        <a:bodyPr/>
        <a:lstStyle/>
        <a:p>
          <a:endParaRPr lang="es-VE"/>
        </a:p>
      </dgm:t>
    </dgm:pt>
    <dgm:pt modelId="{A62F568B-BBF5-4512-8FD3-622CBEC3343A}">
      <dgm:prSet/>
      <dgm:spPr/>
      <dgm:t>
        <a:bodyPr/>
        <a:lstStyle/>
        <a:p>
          <a:r>
            <a:rPr lang="es-MX"/>
            <a:t>Tramites en la Oficina de Compras</a:t>
          </a:r>
          <a:endParaRPr lang="es-VE" dirty="0"/>
        </a:p>
      </dgm:t>
    </dgm:pt>
    <dgm:pt modelId="{535C457A-BF79-4820-8BE1-48823988ED21}" type="parTrans" cxnId="{E44911C5-C7EC-4A07-A05D-893644F3B378}">
      <dgm:prSet/>
      <dgm:spPr/>
      <dgm:t>
        <a:bodyPr/>
        <a:lstStyle/>
        <a:p>
          <a:endParaRPr lang="es-VE"/>
        </a:p>
      </dgm:t>
    </dgm:pt>
    <dgm:pt modelId="{9CA08BA8-AF95-4D2D-9578-EA37082DD76A}" type="sibTrans" cxnId="{E44911C5-C7EC-4A07-A05D-893644F3B378}">
      <dgm:prSet/>
      <dgm:spPr/>
      <dgm:t>
        <a:bodyPr/>
        <a:lstStyle/>
        <a:p>
          <a:endParaRPr lang="es-VE"/>
        </a:p>
      </dgm:t>
    </dgm:pt>
    <dgm:pt modelId="{28CF03A2-61D3-42D0-9C9B-6D41795C57BF}" type="pres">
      <dgm:prSet presAssocID="{A9FE5DF5-55AB-4F1E-B5C8-DBD12C5B88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92FDA0-E9BF-40FF-9BD4-A7900C850953}" type="pres">
      <dgm:prSet presAssocID="{A9FE5DF5-55AB-4F1E-B5C8-DBD12C5B8840}" presName="arrow" presStyleLbl="bgShp" presStyleIdx="0" presStyleCnt="1"/>
      <dgm:spPr/>
    </dgm:pt>
    <dgm:pt modelId="{C552136C-C751-4418-A93C-4D27A54011F8}" type="pres">
      <dgm:prSet presAssocID="{A9FE5DF5-55AB-4F1E-B5C8-DBD12C5B8840}" presName="points" presStyleCnt="0"/>
      <dgm:spPr/>
    </dgm:pt>
    <dgm:pt modelId="{D1825D86-0C7F-467C-94E6-9B0A709133B8}" type="pres">
      <dgm:prSet presAssocID="{EFFCD748-5720-4903-946C-46B70F4B6B6C}" presName="compositeA" presStyleCnt="0"/>
      <dgm:spPr/>
    </dgm:pt>
    <dgm:pt modelId="{21F94350-840C-4247-91B9-E0B55DDA2B9D}" type="pres">
      <dgm:prSet presAssocID="{EFFCD748-5720-4903-946C-46B70F4B6B6C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D7E620-0221-4CAE-B1B0-5D2D1B0B851F}" type="pres">
      <dgm:prSet presAssocID="{EFFCD748-5720-4903-946C-46B70F4B6B6C}" presName="circleA" presStyleLbl="node1" presStyleIdx="0" presStyleCnt="3"/>
      <dgm:spPr/>
    </dgm:pt>
    <dgm:pt modelId="{87A8FD68-902C-4932-A27C-671CBDCCC7E8}" type="pres">
      <dgm:prSet presAssocID="{EFFCD748-5720-4903-946C-46B70F4B6B6C}" presName="spaceA" presStyleCnt="0"/>
      <dgm:spPr/>
    </dgm:pt>
    <dgm:pt modelId="{CE4B8BF0-66F3-47CB-AB65-B2BA814E53EB}" type="pres">
      <dgm:prSet presAssocID="{A934C317-7E12-432B-A9DE-1261488C3896}" presName="space" presStyleCnt="0"/>
      <dgm:spPr/>
    </dgm:pt>
    <dgm:pt modelId="{422B933D-B3C2-4E93-8BD9-5CCF2BCD7694}" type="pres">
      <dgm:prSet presAssocID="{08C1A4EA-552F-4E9A-8915-763BFD130C27}" presName="compositeB" presStyleCnt="0"/>
      <dgm:spPr/>
    </dgm:pt>
    <dgm:pt modelId="{298E0ADF-90B8-4FE5-B802-9F8295563C19}" type="pres">
      <dgm:prSet presAssocID="{08C1A4EA-552F-4E9A-8915-763BFD130C27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80F430-23DC-4C2A-B310-7F0B2F22B3AB}" type="pres">
      <dgm:prSet presAssocID="{08C1A4EA-552F-4E9A-8915-763BFD130C27}" presName="circleB" presStyleLbl="node1" presStyleIdx="1" presStyleCnt="3"/>
      <dgm:spPr/>
    </dgm:pt>
    <dgm:pt modelId="{102515FC-2050-4E95-9FF4-FC04C31553EE}" type="pres">
      <dgm:prSet presAssocID="{08C1A4EA-552F-4E9A-8915-763BFD130C27}" presName="spaceB" presStyleCnt="0"/>
      <dgm:spPr/>
    </dgm:pt>
    <dgm:pt modelId="{86701390-2BFE-4793-B677-FD99289B7473}" type="pres">
      <dgm:prSet presAssocID="{13E595E0-3017-4CC5-A323-01188BC489A8}" presName="space" presStyleCnt="0"/>
      <dgm:spPr/>
    </dgm:pt>
    <dgm:pt modelId="{51C4C140-9DCC-4E0E-B1E5-217A56B40C21}" type="pres">
      <dgm:prSet presAssocID="{A62F568B-BBF5-4512-8FD3-622CBEC3343A}" presName="compositeA" presStyleCnt="0"/>
      <dgm:spPr/>
    </dgm:pt>
    <dgm:pt modelId="{4A11708D-15E3-49DA-9C09-E03368335DB0}" type="pres">
      <dgm:prSet presAssocID="{A62F568B-BBF5-4512-8FD3-622CBEC3343A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F9038E-ECEA-43AF-B268-1043FEA33DF8}" type="pres">
      <dgm:prSet presAssocID="{A62F568B-BBF5-4512-8FD3-622CBEC3343A}" presName="circleA" presStyleLbl="node1" presStyleIdx="2" presStyleCnt="3"/>
      <dgm:spPr/>
    </dgm:pt>
    <dgm:pt modelId="{C42D1B68-AD99-4EEB-9DB4-736FAB5B7FF6}" type="pres">
      <dgm:prSet presAssocID="{A62F568B-BBF5-4512-8FD3-622CBEC3343A}" presName="spaceA" presStyleCnt="0"/>
      <dgm:spPr/>
    </dgm:pt>
  </dgm:ptLst>
  <dgm:cxnLst>
    <dgm:cxn modelId="{E44911C5-C7EC-4A07-A05D-893644F3B378}" srcId="{A9FE5DF5-55AB-4F1E-B5C8-DBD12C5B8840}" destId="{A62F568B-BBF5-4512-8FD3-622CBEC3343A}" srcOrd="2" destOrd="0" parTransId="{535C457A-BF79-4820-8BE1-48823988ED21}" sibTransId="{9CA08BA8-AF95-4D2D-9578-EA37082DD76A}"/>
    <dgm:cxn modelId="{84D66E58-A241-4700-ACAC-CA7295516C94}" type="presOf" srcId="{08C1A4EA-552F-4E9A-8915-763BFD130C27}" destId="{298E0ADF-90B8-4FE5-B802-9F8295563C19}" srcOrd="0" destOrd="0" presId="urn:microsoft.com/office/officeart/2005/8/layout/hProcess11"/>
    <dgm:cxn modelId="{6BDB9B5F-045D-456F-A813-67CCA6BD38E3}" type="presOf" srcId="{A9FE5DF5-55AB-4F1E-B5C8-DBD12C5B8840}" destId="{28CF03A2-61D3-42D0-9C9B-6D41795C57BF}" srcOrd="0" destOrd="0" presId="urn:microsoft.com/office/officeart/2005/8/layout/hProcess11"/>
    <dgm:cxn modelId="{768087FA-1013-488E-9BF2-70ED5D7E8B04}" srcId="{A9FE5DF5-55AB-4F1E-B5C8-DBD12C5B8840}" destId="{08C1A4EA-552F-4E9A-8915-763BFD130C27}" srcOrd="1" destOrd="0" parTransId="{6DBF0BA6-37E7-4FB2-B866-583FEA84D829}" sibTransId="{13E595E0-3017-4CC5-A323-01188BC489A8}"/>
    <dgm:cxn modelId="{00CF1366-CF2F-4656-A475-EFF38DFC9C42}" type="presOf" srcId="{EFFCD748-5720-4903-946C-46B70F4B6B6C}" destId="{21F94350-840C-4247-91B9-E0B55DDA2B9D}" srcOrd="0" destOrd="0" presId="urn:microsoft.com/office/officeart/2005/8/layout/hProcess11"/>
    <dgm:cxn modelId="{59C17856-8A36-44BE-9959-AC46032AB54F}" srcId="{A9FE5DF5-55AB-4F1E-B5C8-DBD12C5B8840}" destId="{EFFCD748-5720-4903-946C-46B70F4B6B6C}" srcOrd="0" destOrd="0" parTransId="{F98A6A7E-22CA-47E9-B30A-6C08D4B85B7E}" sibTransId="{A934C317-7E12-432B-A9DE-1261488C3896}"/>
    <dgm:cxn modelId="{EA60E5E0-7967-4F19-AC72-28823ECB34B7}" type="presOf" srcId="{A62F568B-BBF5-4512-8FD3-622CBEC3343A}" destId="{4A11708D-15E3-49DA-9C09-E03368335DB0}" srcOrd="0" destOrd="0" presId="urn:microsoft.com/office/officeart/2005/8/layout/hProcess11"/>
    <dgm:cxn modelId="{16C7B5ED-9AB3-4D3A-A841-D7F43A4D4338}" type="presParOf" srcId="{28CF03A2-61D3-42D0-9C9B-6D41795C57BF}" destId="{AA92FDA0-E9BF-40FF-9BD4-A7900C850953}" srcOrd="0" destOrd="0" presId="urn:microsoft.com/office/officeart/2005/8/layout/hProcess11"/>
    <dgm:cxn modelId="{0906DBCE-41AA-4126-B1F1-148CD01FE34D}" type="presParOf" srcId="{28CF03A2-61D3-42D0-9C9B-6D41795C57BF}" destId="{C552136C-C751-4418-A93C-4D27A54011F8}" srcOrd="1" destOrd="0" presId="urn:microsoft.com/office/officeart/2005/8/layout/hProcess11"/>
    <dgm:cxn modelId="{3C744157-393A-417B-AB27-3EBD9AFBDA8D}" type="presParOf" srcId="{C552136C-C751-4418-A93C-4D27A54011F8}" destId="{D1825D86-0C7F-467C-94E6-9B0A709133B8}" srcOrd="0" destOrd="0" presId="urn:microsoft.com/office/officeart/2005/8/layout/hProcess11"/>
    <dgm:cxn modelId="{673C662B-64CD-418A-98B5-B9F60AAF7BB5}" type="presParOf" srcId="{D1825D86-0C7F-467C-94E6-9B0A709133B8}" destId="{21F94350-840C-4247-91B9-E0B55DDA2B9D}" srcOrd="0" destOrd="0" presId="urn:microsoft.com/office/officeart/2005/8/layout/hProcess11"/>
    <dgm:cxn modelId="{989B4E78-1159-4CB4-A33D-246721F0F738}" type="presParOf" srcId="{D1825D86-0C7F-467C-94E6-9B0A709133B8}" destId="{39D7E620-0221-4CAE-B1B0-5D2D1B0B851F}" srcOrd="1" destOrd="0" presId="urn:microsoft.com/office/officeart/2005/8/layout/hProcess11"/>
    <dgm:cxn modelId="{5313AB9E-DA97-48D9-8F6F-5912EC16A33D}" type="presParOf" srcId="{D1825D86-0C7F-467C-94E6-9B0A709133B8}" destId="{87A8FD68-902C-4932-A27C-671CBDCCC7E8}" srcOrd="2" destOrd="0" presId="urn:microsoft.com/office/officeart/2005/8/layout/hProcess11"/>
    <dgm:cxn modelId="{4DFE25ED-A17B-4E50-960D-AA1F9356DD4F}" type="presParOf" srcId="{C552136C-C751-4418-A93C-4D27A54011F8}" destId="{CE4B8BF0-66F3-47CB-AB65-B2BA814E53EB}" srcOrd="1" destOrd="0" presId="urn:microsoft.com/office/officeart/2005/8/layout/hProcess11"/>
    <dgm:cxn modelId="{2C275FF6-4462-4E4B-A136-C36C42A7EC24}" type="presParOf" srcId="{C552136C-C751-4418-A93C-4D27A54011F8}" destId="{422B933D-B3C2-4E93-8BD9-5CCF2BCD7694}" srcOrd="2" destOrd="0" presId="urn:microsoft.com/office/officeart/2005/8/layout/hProcess11"/>
    <dgm:cxn modelId="{A090481D-2EBE-44EB-876E-9520AE1616DF}" type="presParOf" srcId="{422B933D-B3C2-4E93-8BD9-5CCF2BCD7694}" destId="{298E0ADF-90B8-4FE5-B802-9F8295563C19}" srcOrd="0" destOrd="0" presId="urn:microsoft.com/office/officeart/2005/8/layout/hProcess11"/>
    <dgm:cxn modelId="{C7BBF669-33BF-4C64-9C71-DAA0D0DEFD97}" type="presParOf" srcId="{422B933D-B3C2-4E93-8BD9-5CCF2BCD7694}" destId="{1B80F430-23DC-4C2A-B310-7F0B2F22B3AB}" srcOrd="1" destOrd="0" presId="urn:microsoft.com/office/officeart/2005/8/layout/hProcess11"/>
    <dgm:cxn modelId="{13E105F1-1DDC-47E8-BAF4-5CE0B130108F}" type="presParOf" srcId="{422B933D-B3C2-4E93-8BD9-5CCF2BCD7694}" destId="{102515FC-2050-4E95-9FF4-FC04C31553EE}" srcOrd="2" destOrd="0" presId="urn:microsoft.com/office/officeart/2005/8/layout/hProcess11"/>
    <dgm:cxn modelId="{0E501204-1B75-4577-8E4D-3A67D8A5E90E}" type="presParOf" srcId="{C552136C-C751-4418-A93C-4D27A54011F8}" destId="{86701390-2BFE-4793-B677-FD99289B7473}" srcOrd="3" destOrd="0" presId="urn:microsoft.com/office/officeart/2005/8/layout/hProcess11"/>
    <dgm:cxn modelId="{54B3BDFB-A66F-425C-8570-556A5E4D7953}" type="presParOf" srcId="{C552136C-C751-4418-A93C-4D27A54011F8}" destId="{51C4C140-9DCC-4E0E-B1E5-217A56B40C21}" srcOrd="4" destOrd="0" presId="urn:microsoft.com/office/officeart/2005/8/layout/hProcess11"/>
    <dgm:cxn modelId="{D072D97D-483C-43FB-87E4-432CD30C6CA9}" type="presParOf" srcId="{51C4C140-9DCC-4E0E-B1E5-217A56B40C21}" destId="{4A11708D-15E3-49DA-9C09-E03368335DB0}" srcOrd="0" destOrd="0" presId="urn:microsoft.com/office/officeart/2005/8/layout/hProcess11"/>
    <dgm:cxn modelId="{4C5923BA-64F6-4C45-881F-112DC0A295B4}" type="presParOf" srcId="{51C4C140-9DCC-4E0E-B1E5-217A56B40C21}" destId="{72F9038E-ECEA-43AF-B268-1043FEA33DF8}" srcOrd="1" destOrd="0" presId="urn:microsoft.com/office/officeart/2005/8/layout/hProcess11"/>
    <dgm:cxn modelId="{9F8D0EFD-F420-433E-B2E8-208EB149FBF3}" type="presParOf" srcId="{51C4C140-9DCC-4E0E-B1E5-217A56B40C21}" destId="{C42D1B68-AD99-4EEB-9DB4-736FAB5B7F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B3DCC-ACF0-4817-96C2-14A2C08B2C51}">
      <dsp:nvSpPr>
        <dsp:cNvPr id="0" name=""/>
        <dsp:cNvSpPr/>
      </dsp:nvSpPr>
      <dsp:spPr>
        <a:xfrm>
          <a:off x="0" y="1703"/>
          <a:ext cx="10668711" cy="595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Incumplimiento en las fechas de entrega.</a:t>
          </a:r>
          <a:endParaRPr lang="es-VE" sz="1600" kern="1200" dirty="0"/>
        </a:p>
      </dsp:txBody>
      <dsp:txXfrm>
        <a:off x="29047" y="30750"/>
        <a:ext cx="10610617" cy="536939"/>
      </dsp:txXfrm>
    </dsp:sp>
    <dsp:sp modelId="{69C3B91D-D710-404F-A741-0517A0E186D8}">
      <dsp:nvSpPr>
        <dsp:cNvPr id="0" name=""/>
        <dsp:cNvSpPr/>
      </dsp:nvSpPr>
      <dsp:spPr>
        <a:xfrm>
          <a:off x="0" y="610940"/>
          <a:ext cx="10668711" cy="595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Problemas  de ortografía y redacción.</a:t>
          </a:r>
          <a:endParaRPr lang="es-VE" sz="1600" kern="1200" dirty="0"/>
        </a:p>
      </dsp:txBody>
      <dsp:txXfrm>
        <a:off x="29047" y="639987"/>
        <a:ext cx="10610617" cy="536939"/>
      </dsp:txXfrm>
    </dsp:sp>
    <dsp:sp modelId="{A9D1D399-31C3-4824-96F8-BEA5E14FD8C9}">
      <dsp:nvSpPr>
        <dsp:cNvPr id="0" name=""/>
        <dsp:cNvSpPr/>
      </dsp:nvSpPr>
      <dsp:spPr>
        <a:xfrm>
          <a:off x="0" y="1220176"/>
          <a:ext cx="10668711" cy="595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Estructura Organizacional </a:t>
          </a:r>
          <a:r>
            <a:rPr lang="es-ES" sz="1600" b="0" kern="1200" dirty="0"/>
            <a:t>desactualizados, revisar: Misión, Visión y Funciones (Aprobada por CU).</a:t>
          </a:r>
          <a:endParaRPr lang="es-VE" sz="1600" kern="1200" dirty="0"/>
        </a:p>
      </dsp:txBody>
      <dsp:txXfrm>
        <a:off x="29047" y="1249223"/>
        <a:ext cx="10610617" cy="536939"/>
      </dsp:txXfrm>
    </dsp:sp>
    <dsp:sp modelId="{1EE48B56-5579-49DE-856A-488C5B23BBF3}">
      <dsp:nvSpPr>
        <dsp:cNvPr id="0" name=""/>
        <dsp:cNvSpPr/>
      </dsp:nvSpPr>
      <dsp:spPr>
        <a:xfrm>
          <a:off x="0" y="1829412"/>
          <a:ext cx="10668711" cy="595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Modificación de datos a los registrados en el SIREPOA.</a:t>
          </a:r>
          <a:endParaRPr lang="es-VE" sz="1600" kern="1200" dirty="0"/>
        </a:p>
      </dsp:txBody>
      <dsp:txXfrm>
        <a:off x="29047" y="1858459"/>
        <a:ext cx="10610617" cy="536939"/>
      </dsp:txXfrm>
    </dsp:sp>
    <dsp:sp modelId="{B16012B7-8A23-411B-B132-85DFD07D547B}">
      <dsp:nvSpPr>
        <dsp:cNvPr id="0" name=""/>
        <dsp:cNvSpPr/>
      </dsp:nvSpPr>
      <dsp:spPr>
        <a:xfrm>
          <a:off x="0" y="2438649"/>
          <a:ext cx="10668711" cy="595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El cuadro de metas sin vinculación financiera.</a:t>
          </a:r>
          <a:endParaRPr lang="es-VE" sz="1600" kern="1200" dirty="0"/>
        </a:p>
      </dsp:txBody>
      <dsp:txXfrm>
        <a:off x="29047" y="2467696"/>
        <a:ext cx="10610617" cy="536939"/>
      </dsp:txXfrm>
    </dsp:sp>
    <dsp:sp modelId="{C7F9137C-6311-4E1E-887D-22C015319B07}">
      <dsp:nvSpPr>
        <dsp:cNvPr id="0" name=""/>
        <dsp:cNvSpPr/>
      </dsp:nvSpPr>
      <dsp:spPr>
        <a:xfrm>
          <a:off x="0" y="3047885"/>
          <a:ext cx="10668711" cy="595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No se registraron datos en los cuadros presupuestarios y financieros,  sin comentarios.</a:t>
          </a:r>
          <a:endParaRPr lang="es-VE" sz="1600" kern="1200" dirty="0"/>
        </a:p>
      </dsp:txBody>
      <dsp:txXfrm>
        <a:off x="29047" y="3076932"/>
        <a:ext cx="10610617" cy="536939"/>
      </dsp:txXfrm>
    </dsp:sp>
    <dsp:sp modelId="{377EFC23-9E08-422D-9671-9610E59CA5C0}">
      <dsp:nvSpPr>
        <dsp:cNvPr id="0" name=""/>
        <dsp:cNvSpPr/>
      </dsp:nvSpPr>
      <dsp:spPr>
        <a:xfrm>
          <a:off x="0" y="3657122"/>
          <a:ext cx="10668711" cy="595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Clonación de texto de Memorias y Cuentas anteriores. </a:t>
          </a:r>
          <a:endParaRPr lang="es-VE" sz="1600" kern="1200" dirty="0"/>
        </a:p>
      </dsp:txBody>
      <dsp:txXfrm>
        <a:off x="29047" y="3686169"/>
        <a:ext cx="10610617" cy="536939"/>
      </dsp:txXfrm>
    </dsp:sp>
    <dsp:sp modelId="{8135370D-EC2D-45A9-AD9D-35C5B5E23AA6}">
      <dsp:nvSpPr>
        <dsp:cNvPr id="0" name=""/>
        <dsp:cNvSpPr/>
      </dsp:nvSpPr>
      <dsp:spPr>
        <a:xfrm>
          <a:off x="0" y="4266358"/>
          <a:ext cx="10668711" cy="595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Los Productos ejecutados (cuantitativamente), no se relacionan con la  descripción. (cualitativamente).</a:t>
          </a:r>
          <a:endParaRPr lang="es-VE" sz="1600" kern="1200" dirty="0"/>
        </a:p>
      </dsp:txBody>
      <dsp:txXfrm>
        <a:off x="29047" y="4295405"/>
        <a:ext cx="10610617" cy="536939"/>
      </dsp:txXfrm>
    </dsp:sp>
    <dsp:sp modelId="{A24E1B24-5F5A-4DFC-8FC4-7D6F10298264}">
      <dsp:nvSpPr>
        <dsp:cNvPr id="0" name=""/>
        <dsp:cNvSpPr/>
      </dsp:nvSpPr>
      <dsp:spPr>
        <a:xfrm>
          <a:off x="0" y="4875594"/>
          <a:ext cx="10668711" cy="595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/>
            <a:t>No existe ajuste de las metas planificadas, resaltando la poca disponibilidad presupuestaria asignada. Nota: Aprovechar los plazos de ajuste del POAI.</a:t>
          </a:r>
          <a:endParaRPr lang="es-VE" sz="1600" kern="1200" dirty="0"/>
        </a:p>
      </dsp:txBody>
      <dsp:txXfrm>
        <a:off x="29047" y="4904641"/>
        <a:ext cx="10610617" cy="536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45EC4-634F-4F9E-8934-10F84F1A7681}">
      <dsp:nvSpPr>
        <dsp:cNvPr id="0" name=""/>
        <dsp:cNvSpPr/>
      </dsp:nvSpPr>
      <dsp:spPr>
        <a:xfrm>
          <a:off x="2830104" y="46493"/>
          <a:ext cx="2231712" cy="22317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dirty="0"/>
            <a:t>Documento Institucional.</a:t>
          </a:r>
          <a:endParaRPr lang="es-VE" sz="1900" kern="1200" dirty="0"/>
        </a:p>
      </dsp:txBody>
      <dsp:txXfrm>
        <a:off x="3127665" y="437043"/>
        <a:ext cx="1636588" cy="1004270"/>
      </dsp:txXfrm>
    </dsp:sp>
    <dsp:sp modelId="{3328811E-5A74-48FF-A627-4AFD280E45F6}">
      <dsp:nvSpPr>
        <dsp:cNvPr id="0" name=""/>
        <dsp:cNvSpPr/>
      </dsp:nvSpPr>
      <dsp:spPr>
        <a:xfrm>
          <a:off x="3635380" y="1441313"/>
          <a:ext cx="2231712" cy="22317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/>
            <a:t>Informe Final de la Gestión Pública Anual.</a:t>
          </a:r>
          <a:endParaRPr lang="es-VE" sz="1900" kern="1200"/>
        </a:p>
      </dsp:txBody>
      <dsp:txXfrm>
        <a:off x="4317912" y="2017839"/>
        <a:ext cx="1339027" cy="1227441"/>
      </dsp:txXfrm>
    </dsp:sp>
    <dsp:sp modelId="{45A64789-AF0A-4C30-9ABD-F012234F1647}">
      <dsp:nvSpPr>
        <dsp:cNvPr id="0" name=""/>
        <dsp:cNvSpPr/>
      </dsp:nvSpPr>
      <dsp:spPr>
        <a:xfrm>
          <a:off x="2024827" y="1441313"/>
          <a:ext cx="2231712" cy="22317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/>
            <a:t>Rendición de Cuenta. </a:t>
          </a:r>
          <a:endParaRPr lang="es-VE" sz="1900" kern="1200"/>
        </a:p>
      </dsp:txBody>
      <dsp:txXfrm>
        <a:off x="2234980" y="2017839"/>
        <a:ext cx="1339027" cy="1227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F9230-81CD-4726-854F-82319AA2AD72}" type="datetimeFigureOut">
              <a:rPr lang="es-VE" smtClean="0"/>
              <a:t>28-01-2025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D703-C359-4E05-92C2-42665DA00DC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9507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D703-C359-4E05-92C2-42665DA00DC9}" type="slidenum">
              <a:rPr lang="es-VE" smtClean="0"/>
              <a:t>24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177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EEA76C-809F-EDDD-7786-608DBE029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AFCF3E6-C877-D8A5-BC87-DE1D37C5B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F6F4FA-2C95-0B64-9FF5-BF4C5903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C6DA4F-1C07-A76A-906E-C15C1556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D30A719-C8AE-A0B7-8AA6-FCD37F61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9E4D1C-5B17-C5B3-5A3C-54010A46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BEED90E-2F7E-D31C-B8B9-1A735FDCA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2E019C8-E7F8-66FE-4F43-60C6D476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6621063-132C-FE1E-0EF1-4F9E8111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FD60D2-237D-1DA9-F161-0BD0450C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DCCE19A-6BD9-A25A-5B0A-8AA13DAD4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7E72579-CC6D-DD29-2C83-61E6C4B20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12C10-3E58-28C3-1BE6-21F5FA1A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719752-DDDB-BB8B-8630-9CA8DBF6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CA7163-D1D1-DCB5-0864-C1BD33AA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40D0FB-CB3C-6C1D-16EF-78480B5D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B598569-A1D9-9EA1-2162-D352B8D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11086A-34AE-771C-3BAE-9FFD150D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852F19-3C33-61C0-994B-646F9B90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952E36-0B60-6DF5-C6C2-4AD50E69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E30073-B091-E9ED-C98C-BB5C4F9B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6F7B5AC-7167-B358-A945-E07A1B95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69D44A-A38F-C07F-03EC-6E1E2BBC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1B1D5E8-03CA-D99D-BBD9-3403690D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F2E1F1-44B4-8021-FA46-A6F21533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2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6A5E17-361B-6B45-BCCD-BE364777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D4A76F-D9E5-09B2-70FE-EE18F4869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F9E7896-416B-228C-FE22-4DC9D404D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DA31AC2-41D6-6CB4-6946-6BDB2D19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89FDE12-44B4-61FB-0127-CA52EF88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583C05-1110-07B3-6933-DA19CB5E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E5144F-FA68-C609-3834-91F96625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3168BAC-9AD7-C4EF-D596-46524E44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47634B2-3CF5-F256-7683-FB214F7D2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D1045-E75D-AB8A-4AF4-E87D35186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71B2AAD-1CEE-4B16-668F-0493BD2F0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15C681D-89FE-30ED-6DBC-21BB94F8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A9EF381-819B-C1A4-5A99-BB57CD7E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4688D3C-1F89-A5FB-28BD-B5348072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E17E13-44C6-CFCB-8119-200979CD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F096926-D159-2F3A-EE8A-490B84CD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C599443-A682-7716-1072-31D7D030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007DB98-0CBB-E5A8-6294-77E9E43C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8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E9CB87F-9CFC-2FF2-A9DF-919CAD49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2608FE3-491A-1B8F-4610-C74149BB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350F10C-9CCC-2236-28A6-40B0A5E5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E3F884-5782-E045-29F4-0E9F2D76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6A8CCA-29AD-2067-3EE5-90AEFBCE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74BA4BC-0C3C-58B8-9A94-2FE0D698B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6D5DEF4-3D7D-07A5-CDE6-D1047F60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0A11C7-666F-9317-1D77-0037FA94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AF46B6B-0399-DE2A-5CD7-1EEB9B90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5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9A0D5A-5120-D97C-7D48-0F5266F5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9E0AC6E-3B6C-599F-C883-EB2BBD1B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D218B42-6174-2DD1-6812-35CE4FEFA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711C8E8-58D1-37A2-18E1-782DCFCE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BF0D9C8-F21A-1885-4CAA-DC43DD80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CE7243E-EAEB-C071-0F92-3093408B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3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66FDF2D-F566-6B85-47DD-E742D6CB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D4D09A5-F4D2-B8F6-9784-89C975C61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6969B4-BFD0-90C8-9376-804B64ED7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3A75-1EF4-4B62-A973-9B9C8E4BFF8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3390E7-B1CD-840D-D835-FD1DEA99E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E4A0E2B-DC0B-1F1A-8B1C-E34BA02B0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28FD6-2686-4E83-81E9-A14FC1711C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7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hyperlink" Target="Cuadro-Presupuestario-y-Financiero-MyC-2024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E831FA-B7FA-BE35-40CE-B71161F5A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8"/>
          <a:stretch/>
        </p:blipFill>
        <p:spPr>
          <a:xfrm>
            <a:off x="6203852" y="0"/>
            <a:ext cx="5864246" cy="6858000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C318F9A2-AE59-433A-9D70-AF2179EC85EF}"/>
              </a:ext>
            </a:extLst>
          </p:cNvPr>
          <p:cNvSpPr/>
          <p:nvPr/>
        </p:nvSpPr>
        <p:spPr>
          <a:xfrm>
            <a:off x="533270" y="483925"/>
            <a:ext cx="5328269" cy="40177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dirty="0"/>
              <a:t/>
            </a:r>
            <a:br>
              <a:rPr sz="2800" dirty="0"/>
            </a:br>
            <a:r>
              <a:rPr lang="es-VE" sz="4400" b="1" strike="noStrike" spc="-1" dirty="0">
                <a:solidFill>
                  <a:srgbClr val="000000"/>
                </a:solidFill>
                <a:latin typeface="Calibri Light"/>
              </a:rPr>
              <a:t>Lineamientos Memoria y Cuenta 2024 </a:t>
            </a: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VE" sz="4400" b="1" strike="noStrike" spc="-1" dirty="0">
                <a:solidFill>
                  <a:srgbClr val="000000"/>
                </a:solidFill>
                <a:latin typeface="Calibri Light"/>
              </a:rPr>
              <a:t> POA-SIREPOA 2025</a:t>
            </a:r>
            <a:r>
              <a:rPr sz="2800" dirty="0"/>
              <a:t/>
            </a:r>
            <a:br>
              <a:rPr sz="2800" dirty="0"/>
            </a:br>
            <a:endParaRPr lang="es-E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xmlns="" id="{5B4EFA89-FB2A-4731-94A7-DD86A81D4F08}"/>
              </a:ext>
            </a:extLst>
          </p:cNvPr>
          <p:cNvPicPr/>
          <p:nvPr/>
        </p:nvPicPr>
        <p:blipFill>
          <a:blip r:embed="rId3"/>
          <a:srcRect l="7359" r="59399"/>
          <a:stretch/>
        </p:blipFill>
        <p:spPr>
          <a:xfrm>
            <a:off x="1243272" y="5708747"/>
            <a:ext cx="1145880" cy="1059480"/>
          </a:xfrm>
          <a:prstGeom prst="rect">
            <a:avLst/>
          </a:prstGeom>
          <a:ln w="0">
            <a:noFill/>
          </a:ln>
        </p:spPr>
      </p:pic>
      <p:sp>
        <p:nvSpPr>
          <p:cNvPr id="6" name="CuadroTexto 8">
            <a:extLst>
              <a:ext uri="{FF2B5EF4-FFF2-40B4-BE49-F238E27FC236}">
                <a16:creationId xmlns:a16="http://schemas.microsoft.com/office/drawing/2014/main" xmlns="" id="{E1E2DC31-426D-4C53-B449-1867822C270E}"/>
              </a:ext>
            </a:extLst>
          </p:cNvPr>
          <p:cNvSpPr/>
          <p:nvPr/>
        </p:nvSpPr>
        <p:spPr>
          <a:xfrm>
            <a:off x="2505072" y="6143181"/>
            <a:ext cx="36313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 dirty="0" err="1">
                <a:solidFill>
                  <a:srgbClr val="000000"/>
                </a:solidFill>
                <a:latin typeface="Calibri"/>
              </a:rPr>
              <a:t>ula</a:t>
            </a:r>
            <a:r>
              <a:rPr lang="es-ES" sz="1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1400" b="1" strike="noStrike" spc="-1" dirty="0" err="1">
                <a:solidFill>
                  <a:srgbClr val="000000"/>
                </a:solidFill>
                <a:latin typeface="Calibri"/>
              </a:rPr>
              <a:t>Plandes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1" strike="noStrike" spc="-1" dirty="0">
                <a:solidFill>
                  <a:srgbClr val="000000"/>
                </a:solidFill>
                <a:latin typeface="Calibri"/>
              </a:rPr>
              <a:t>Dirección General de Planificación y Desarrollo</a:t>
            </a:r>
            <a:endParaRPr lang="es-E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5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586F395D-53BD-40FA-A04B-A7169C29BED2}"/>
              </a:ext>
            </a:extLst>
          </p:cNvPr>
          <p:cNvSpPr txBox="1">
            <a:spLocks/>
          </p:cNvSpPr>
          <p:nvPr/>
        </p:nvSpPr>
        <p:spPr>
          <a:xfrm>
            <a:off x="1613769" y="1432938"/>
            <a:ext cx="8107006" cy="3420415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5400" b="1" spc="-1" dirty="0">
                <a:latin typeface="Calibri"/>
              </a:rPr>
              <a:t>Memoria</a:t>
            </a:r>
            <a:r>
              <a:rPr lang="es-ES" sz="5400" b="1" spc="-1" dirty="0">
                <a:solidFill>
                  <a:srgbClr val="404040"/>
                </a:solidFill>
                <a:latin typeface="Calibri"/>
              </a:rPr>
              <a:t> </a:t>
            </a:r>
            <a:r>
              <a:rPr lang="es-ES" sz="5400" spc="-1" dirty="0">
                <a:solidFill>
                  <a:srgbClr val="404040"/>
                </a:solidFill>
                <a:latin typeface="Calibri"/>
              </a:rPr>
              <a:t> </a:t>
            </a:r>
          </a:p>
          <a:p>
            <a:pPr algn="just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3600" spc="-1" dirty="0">
              <a:solidFill>
                <a:srgbClr val="404040"/>
              </a:solidFill>
              <a:latin typeface="Calibri"/>
            </a:endParaRPr>
          </a:p>
          <a:p>
            <a:pPr algn="just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3300" spc="-1" dirty="0">
              <a:solidFill>
                <a:srgbClr val="404040"/>
              </a:solidFill>
              <a:latin typeface="Calibri"/>
            </a:endParaRPr>
          </a:p>
          <a:p>
            <a:pPr algn="just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3300" spc="-1" dirty="0">
                <a:solidFill>
                  <a:srgbClr val="404040"/>
                </a:solidFill>
                <a:latin typeface="Calibri"/>
              </a:rPr>
              <a:t>                                            </a:t>
            </a:r>
            <a:r>
              <a:rPr lang="es-ES" sz="2400" spc="-1" dirty="0">
                <a:latin typeface="Calibri"/>
              </a:rPr>
              <a:t>Econ. Freddy Villafraz </a:t>
            </a:r>
          </a:p>
          <a:p>
            <a:pPr algn="just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3300" spc="-1" dirty="0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5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7049902B-DCC0-4FCC-8389-161B8D72C0C7}"/>
              </a:ext>
            </a:extLst>
          </p:cNvPr>
          <p:cNvGrpSpPr/>
          <p:nvPr/>
        </p:nvGrpSpPr>
        <p:grpSpPr>
          <a:xfrm>
            <a:off x="548268" y="176329"/>
            <a:ext cx="11095466" cy="704448"/>
            <a:chOff x="-379829" y="-111903"/>
            <a:chExt cx="8271749" cy="70444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101AC249-2658-4E62-9388-89E997CC890D}"/>
                </a:ext>
              </a:extLst>
            </p:cNvPr>
            <p:cNvSpPr/>
            <p:nvPr/>
          </p:nvSpPr>
          <p:spPr>
            <a:xfrm>
              <a:off x="0" y="650"/>
              <a:ext cx="7891920" cy="5918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A3707B17-8616-4F24-8C7F-5DBCC9C9D790}"/>
                </a:ext>
              </a:extLst>
            </p:cNvPr>
            <p:cNvSpPr txBox="1"/>
            <p:nvPr/>
          </p:nvSpPr>
          <p:spPr>
            <a:xfrm>
              <a:off x="-379829" y="-111903"/>
              <a:ext cx="8271748" cy="5918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/>
                <a:t>Estructura de Memoria y Cuenta 2024</a:t>
              </a:r>
              <a:endParaRPr lang="es-VE" sz="2400" kern="1200" dirty="0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0C12A7-7079-4C57-821E-F75CC66FBE03}"/>
              </a:ext>
            </a:extLst>
          </p:cNvPr>
          <p:cNvSpPr/>
          <p:nvPr/>
        </p:nvSpPr>
        <p:spPr>
          <a:xfrm>
            <a:off x="866254" y="712957"/>
            <a:ext cx="7891920" cy="5918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75185DA-7F1B-409D-9B6D-F3BEB3EAC3D4}"/>
              </a:ext>
            </a:extLst>
          </p:cNvPr>
          <p:cNvSpPr txBox="1"/>
          <p:nvPr/>
        </p:nvSpPr>
        <p:spPr>
          <a:xfrm>
            <a:off x="548267" y="764254"/>
            <a:ext cx="11095466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1- Información General:   Portada, </a:t>
            </a:r>
            <a:r>
              <a:rPr lang="es-MX" dirty="0" smtClean="0"/>
              <a:t>Estructura Organizacional, </a:t>
            </a:r>
            <a:r>
              <a:rPr lang="es-MX" dirty="0"/>
              <a:t>Marco normativo institucional (Creación , Misión, Visión, funciones, Línea de acción).</a:t>
            </a:r>
          </a:p>
          <a:p>
            <a:r>
              <a:rPr lang="es-MX" dirty="0"/>
              <a:t>2- Memoria: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Logros Institucionales,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Logros del Proyectos Socio productivos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Logros POA (Gestión administrativa, Formación de Estudiantes, Investigación y Creación Intelectual, entre otros)</a:t>
            </a:r>
          </a:p>
          <a:p>
            <a:r>
              <a:rPr lang="es-MX" dirty="0"/>
              <a:t>3- Cuenta: Cuadros Financieros</a:t>
            </a:r>
          </a:p>
          <a:p>
            <a:r>
              <a:rPr lang="es-MX" dirty="0"/>
              <a:t>4-Obstaculos</a:t>
            </a:r>
          </a:p>
          <a:p>
            <a:r>
              <a:rPr lang="es-MX" dirty="0"/>
              <a:t>5- Anexos. 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C041EA3D-4F0D-4A8A-AF34-06FAC660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60" y="2128812"/>
            <a:ext cx="8958438" cy="318877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946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pic>
        <p:nvPicPr>
          <p:cNvPr id="5" name="Imagen 1">
            <a:extLst>
              <a:ext uri="{FF2B5EF4-FFF2-40B4-BE49-F238E27FC236}">
                <a16:creationId xmlns:a16="http://schemas.microsoft.com/office/drawing/2014/main" xmlns="" id="{59F8394D-AF1A-4BB8-83CC-AE56507BF5F4}"/>
              </a:ext>
            </a:extLst>
          </p:cNvPr>
          <p:cNvPicPr/>
          <p:nvPr/>
        </p:nvPicPr>
        <p:blipFill>
          <a:blip r:embed="rId3"/>
          <a:srcRect b="71898"/>
          <a:stretch/>
        </p:blipFill>
        <p:spPr>
          <a:xfrm>
            <a:off x="1315388" y="1311840"/>
            <a:ext cx="8532000" cy="13856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xmlns="" id="{0B4159EE-AACA-49F8-B966-280E1E49B9DA}"/>
              </a:ext>
            </a:extLst>
          </p:cNvPr>
          <p:cNvSpPr/>
          <p:nvPr/>
        </p:nvSpPr>
        <p:spPr>
          <a:xfrm>
            <a:off x="1486748" y="209101"/>
            <a:ext cx="8189280" cy="128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262626"/>
                </a:solidFill>
                <a:latin typeface="Century Gothic"/>
              </a:rPr>
              <a:t>Proyecto Socio-productivo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262626"/>
                </a:solidFill>
                <a:latin typeface="Century Gothic"/>
              </a:rPr>
              <a:t>Universidad de Los Andes 2024-2025</a:t>
            </a:r>
            <a:endParaRPr lang="es-E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xmlns="" id="{6AEFCB18-D94E-4E34-B49E-2415AE07543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963028" y="3279960"/>
            <a:ext cx="6768360" cy="2902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042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D780F56B-4E2B-4B52-96DF-856B43A4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3" y="1907640"/>
            <a:ext cx="8183520" cy="150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000" b="1" strike="noStrike" spc="-52" dirty="0">
                <a:latin typeface="Calibri" panose="020F0502020204030204" pitchFamily="34" charset="0"/>
              </a:rPr>
              <a:t>La Cuenta </a:t>
            </a:r>
            <a:r>
              <a:rPr sz="4000" dirty="0">
                <a:latin typeface="Calibri" panose="020F0502020204030204" pitchFamily="34" charset="0"/>
              </a:rPr>
              <a:t/>
            </a:r>
            <a:br>
              <a:rPr sz="4000" dirty="0">
                <a:latin typeface="Calibri" panose="020F0502020204030204" pitchFamily="34" charset="0"/>
              </a:rPr>
            </a:br>
            <a:r>
              <a:rPr lang="es-ES" sz="4000" b="1" strike="noStrike" spc="-52" dirty="0">
                <a:latin typeface="Calibri" panose="020F0502020204030204" pitchFamily="34" charset="0"/>
              </a:rPr>
              <a:t>Cuadros presupuestarios y financieros</a:t>
            </a:r>
            <a:endParaRPr lang="es-ES" sz="4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xmlns="" id="{96F2973E-4389-4DD2-8100-BA840D4F65C0}"/>
              </a:ext>
            </a:extLst>
          </p:cNvPr>
          <p:cNvSpPr txBox="1">
            <a:spLocks/>
          </p:cNvSpPr>
          <p:nvPr/>
        </p:nvSpPr>
        <p:spPr>
          <a:xfrm>
            <a:off x="5826453" y="4653000"/>
            <a:ext cx="4536000" cy="647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0240" lvl="2" indent="-2858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Wingdings" charset="2"/>
              <a:buChar char=""/>
            </a:pPr>
            <a:r>
              <a:rPr lang="es-ES" sz="2400" kern="0" spc="-1">
                <a:solidFill>
                  <a:sysClr val="windowText" lastClr="000000"/>
                </a:solidFill>
                <a:latin typeface="Calibri"/>
              </a:rPr>
              <a:t>M.Sc. Evelyn Salcedo</a:t>
            </a:r>
            <a:endParaRPr lang="es-ES" sz="2400" kern="0" spc="-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94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hlinkClick r:id="rId2" action="ppaction://hlinkfile"/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F634F82-A952-4870-A01B-652CBD7002A6}"/>
              </a:ext>
            </a:extLst>
          </p:cNvPr>
          <p:cNvSpPr txBox="1"/>
          <p:nvPr/>
        </p:nvSpPr>
        <p:spPr>
          <a:xfrm>
            <a:off x="2027972" y="867295"/>
            <a:ext cx="7831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0" strike="noStrike" spc="-1" dirty="0">
                <a:latin typeface="Calibri"/>
              </a:rPr>
              <a:t>3. La Cuenta (Cuadro </a:t>
            </a:r>
            <a:r>
              <a:rPr lang="es-ES" sz="2800" spc="-1" dirty="0">
                <a:latin typeface="Calibri"/>
              </a:rPr>
              <a:t>P</a:t>
            </a:r>
            <a:r>
              <a:rPr lang="es-ES" sz="2800" b="0" strike="noStrike" spc="-1" dirty="0">
                <a:latin typeface="Calibri"/>
              </a:rPr>
              <a:t>resupuestario y Financiero)</a:t>
            </a:r>
            <a:endParaRPr lang="es-ES" sz="2800" b="0" strike="noStrike" spc="-1" dirty="0">
              <a:latin typeface="Arial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7735FC82-66ED-41E8-BC5D-471F7C989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282500"/>
              </p:ext>
            </p:extLst>
          </p:nvPr>
        </p:nvGraphicFramePr>
        <p:xfrm>
          <a:off x="1479309" y="2188923"/>
          <a:ext cx="8818241" cy="335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lecha: a la derecha 1">
            <a:hlinkClick r:id="rId2" action="ppaction://hlinkfile"/>
            <a:extLst>
              <a:ext uri="{FF2B5EF4-FFF2-40B4-BE49-F238E27FC236}">
                <a16:creationId xmlns:a16="http://schemas.microsoft.com/office/drawing/2014/main" xmlns="" id="{EBC4A38E-B53E-4CE3-9877-6A9FCFA2839C}"/>
              </a:ext>
            </a:extLst>
          </p:cNvPr>
          <p:cNvSpPr/>
          <p:nvPr/>
        </p:nvSpPr>
        <p:spPr>
          <a:xfrm>
            <a:off x="1479309" y="5990705"/>
            <a:ext cx="1207620" cy="350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9151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26FF2208-9FC8-4530-953D-40A6596F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50" y="1907640"/>
            <a:ext cx="8183520" cy="150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1" strike="noStrike" spc="-52" dirty="0">
                <a:latin typeface="Calibri Light"/>
              </a:rPr>
              <a:t>Lineamientos de </a:t>
            </a:r>
            <a:r>
              <a:rPr lang="es-ES" sz="4800" b="1" strike="noStrike" spc="-52" dirty="0" err="1">
                <a:latin typeface="Calibri Light"/>
              </a:rPr>
              <a:t>MyC</a:t>
            </a:r>
            <a:endParaRPr lang="es-ES" sz="4800" b="1" strike="noStrike" spc="-1" dirty="0">
              <a:latin typeface="Calibri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xmlns="" id="{E4A6B362-102D-44FB-AFF6-09668B970961}"/>
              </a:ext>
            </a:extLst>
          </p:cNvPr>
          <p:cNvSpPr txBox="1">
            <a:spLocks/>
          </p:cNvSpPr>
          <p:nvPr/>
        </p:nvSpPr>
        <p:spPr>
          <a:xfrm>
            <a:off x="5924930" y="4653000"/>
            <a:ext cx="4536000" cy="647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0240" lvl="2" indent="-28584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9CB38"/>
              </a:buClr>
              <a:buFont typeface="Wingdings" charset="2"/>
              <a:buChar char=""/>
            </a:pPr>
            <a:r>
              <a:rPr lang="es-ES" sz="2400" kern="0" spc="-1">
                <a:solidFill>
                  <a:sysClr val="windowText" lastClr="000000"/>
                </a:solidFill>
                <a:latin typeface="Calibri"/>
              </a:rPr>
              <a:t>PhD. Victor Salinas </a:t>
            </a:r>
            <a:endParaRPr lang="es-ES" sz="2400" kern="0" spc="-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06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pic>
        <p:nvPicPr>
          <p:cNvPr id="3" name="Picture 16" descr="TEXTO INSTRUCTIVO">
            <a:extLst>
              <a:ext uri="{FF2B5EF4-FFF2-40B4-BE49-F238E27FC236}">
                <a16:creationId xmlns:a16="http://schemas.microsoft.com/office/drawing/2014/main" xmlns="" id="{E20A9D96-3B26-49EC-B05A-792B7888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93" y="4600342"/>
            <a:ext cx="2726394" cy="15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0D9251BD-A174-44B8-86DC-40CABA9F33C2}"/>
              </a:ext>
            </a:extLst>
          </p:cNvPr>
          <p:cNvSpPr/>
          <p:nvPr/>
        </p:nvSpPr>
        <p:spPr>
          <a:xfrm>
            <a:off x="2849656" y="571246"/>
            <a:ext cx="5789614" cy="647640"/>
          </a:xfrm>
          <a:prstGeom prst="rect">
            <a:avLst/>
          </a:prstGeom>
          <a:gradFill rotWithShape="0">
            <a:gsLst>
              <a:gs pos="0">
                <a:srgbClr val="9AD8C5"/>
              </a:gs>
              <a:gs pos="100000">
                <a:srgbClr val="B0E7D5"/>
              </a:gs>
            </a:gsLst>
            <a:path path="circle">
              <a:fillToRect l="50000" t="50000" r="50000" b="50000"/>
            </a:path>
          </a:gradFill>
          <a:ln>
            <a:solidFill>
              <a:srgbClr val="44C1A3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200" b="1" strike="noStrike" spc="-1" dirty="0">
                <a:solidFill>
                  <a:srgbClr val="000000"/>
                </a:solidFill>
                <a:latin typeface="Calibri Light"/>
              </a:rPr>
              <a:t>INSTRUCTIVOS PLANDES 2025</a:t>
            </a:r>
            <a:endParaRPr lang="es-E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330C54D-030A-499B-BF3D-5D417CFC07B1}"/>
              </a:ext>
            </a:extLst>
          </p:cNvPr>
          <p:cNvSpPr txBox="1"/>
          <p:nvPr/>
        </p:nvSpPr>
        <p:spPr>
          <a:xfrm>
            <a:off x="1458747" y="2688603"/>
            <a:ext cx="380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INSTRUCTIVO 1: ELABORACIÓN DE MEMORIA Y CUENTA.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CC3FF75-9FC4-436E-840D-7DEDCD5E5CF1}"/>
              </a:ext>
            </a:extLst>
          </p:cNvPr>
          <p:cNvSpPr txBox="1"/>
          <p:nvPr/>
        </p:nvSpPr>
        <p:spPr>
          <a:xfrm>
            <a:off x="6590304" y="2545132"/>
            <a:ext cx="362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Lineamientos, normas y condiciones para dar contenido a la estructura…</a:t>
            </a:r>
            <a:endParaRPr lang="es-ES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088182DE-FA0A-48F4-89EA-C61C6B26D164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266472" y="3006797"/>
            <a:ext cx="1323832" cy="4972"/>
          </a:xfrm>
          <a:prstGeom prst="straightConnector1">
            <a:avLst/>
          </a:prstGeom>
          <a:ln w="7620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BB8F174-C192-437B-964A-6F85141A457F}"/>
              </a:ext>
            </a:extLst>
          </p:cNvPr>
          <p:cNvSpPr txBox="1"/>
          <p:nvPr/>
        </p:nvSpPr>
        <p:spPr>
          <a:xfrm>
            <a:off x="1458745" y="5443152"/>
            <a:ext cx="38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INSTRUCTIVO 2: CUENTAS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294DC14-52B3-4F47-B7E1-C4C82E0A4478}"/>
              </a:ext>
            </a:extLst>
          </p:cNvPr>
          <p:cNvSpPr txBox="1"/>
          <p:nvPr/>
        </p:nvSpPr>
        <p:spPr>
          <a:xfrm>
            <a:off x="1458745" y="4105387"/>
            <a:ext cx="38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CUENTAS (ARCHIVO EXCEL) .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BBE4BF7E-17E4-4FB0-A151-615B63C025FC}"/>
              </a:ext>
            </a:extLst>
          </p:cNvPr>
          <p:cNvCxnSpPr>
            <a:stCxn id="10" idx="0"/>
            <a:endCxn id="6" idx="2"/>
          </p:cNvCxnSpPr>
          <p:nvPr/>
        </p:nvCxnSpPr>
        <p:spPr>
          <a:xfrm flipV="1">
            <a:off x="3362608" y="3334934"/>
            <a:ext cx="2" cy="7704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00D3CFCB-0DBF-408F-BF1A-960458A2EAAD}"/>
              </a:ext>
            </a:extLst>
          </p:cNvPr>
          <p:cNvCxnSpPr/>
          <p:nvPr/>
        </p:nvCxnSpPr>
        <p:spPr>
          <a:xfrm flipV="1">
            <a:off x="3362605" y="4690850"/>
            <a:ext cx="2" cy="7704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ABD1E612-DA0A-475F-8E2A-824A7791E07D}"/>
              </a:ext>
            </a:extLst>
          </p:cNvPr>
          <p:cNvCxnSpPr/>
          <p:nvPr/>
        </p:nvCxnSpPr>
        <p:spPr>
          <a:xfrm flipH="1">
            <a:off x="3062358" y="3473433"/>
            <a:ext cx="16846" cy="6319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81420B00-10B3-4551-B642-EB156947B311}"/>
              </a:ext>
            </a:extLst>
          </p:cNvPr>
          <p:cNvCxnSpPr/>
          <p:nvPr/>
        </p:nvCxnSpPr>
        <p:spPr>
          <a:xfrm>
            <a:off x="5266471" y="4278426"/>
            <a:ext cx="132383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0B9D23CE-54D0-4DA2-AAC7-D0F99F8EA355}"/>
              </a:ext>
            </a:extLst>
          </p:cNvPr>
          <p:cNvSpPr txBox="1"/>
          <p:nvPr/>
        </p:nvSpPr>
        <p:spPr>
          <a:xfrm>
            <a:off x="6795183" y="4059220"/>
            <a:ext cx="362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Instrumento auxiliar…</a:t>
            </a:r>
            <a:endParaRPr lang="es-ES" dirty="0"/>
          </a:p>
        </p:txBody>
      </p:sp>
      <p:pic>
        <p:nvPicPr>
          <p:cNvPr id="16" name="Picture 14" descr="POA: cómo diseñar un Plan Operativo Anual para tus proyectos">
            <a:extLst>
              <a:ext uri="{FF2B5EF4-FFF2-40B4-BE49-F238E27FC236}">
                <a16:creationId xmlns:a16="http://schemas.microsoft.com/office/drawing/2014/main" xmlns="" id="{3661A1FE-AC76-4970-89D8-A9EEB5E1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3" y="142991"/>
            <a:ext cx="2014419" cy="12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xmlns="" id="{38046616-036B-4D04-904C-AC1E61875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78932"/>
              </p:ext>
            </p:extLst>
          </p:nvPr>
        </p:nvGraphicFramePr>
        <p:xfrm>
          <a:off x="6275216" y="1691972"/>
          <a:ext cx="4148947" cy="684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4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1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68220" algn="l"/>
                        </a:tabLst>
                      </a:pPr>
                      <a:r>
                        <a:rPr lang="es-AR" sz="1400" dirty="0">
                          <a:effectLst/>
                        </a:rPr>
                        <a:t>ENTREGA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68220" algn="l"/>
                        </a:tabLst>
                      </a:pPr>
                      <a:r>
                        <a:rPr lang="es-AR" sz="1400" dirty="0">
                          <a:effectLst/>
                        </a:rPr>
                        <a:t>REVISIÓN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68220" algn="l"/>
                        </a:tabLst>
                      </a:pPr>
                      <a:r>
                        <a:rPr lang="es-AR" sz="1400">
                          <a:effectLst/>
                        </a:rPr>
                        <a:t>PRESENTACIÓN FINAL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68220" algn="l"/>
                        </a:tabLst>
                      </a:pPr>
                      <a:r>
                        <a:rPr lang="es-AR" sz="1400">
                          <a:effectLst/>
                        </a:rPr>
                        <a:t>03/02/2025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68220" algn="l"/>
                        </a:tabLst>
                      </a:pPr>
                      <a:r>
                        <a:rPr lang="es-AR" sz="1400">
                          <a:effectLst/>
                        </a:rPr>
                        <a:t>10/02/2025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68220" algn="l"/>
                        </a:tabLst>
                      </a:pPr>
                      <a:r>
                        <a:rPr lang="es-AR" sz="1400" dirty="0">
                          <a:effectLst/>
                        </a:rPr>
                        <a:t>14/02/2025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85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F4831B61-B60B-4D18-8C42-A5874DA8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139" y="1972496"/>
            <a:ext cx="8183520" cy="1051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3600" b="1" strike="noStrike" spc="-52" dirty="0">
                <a:latin typeface="Calibri Light"/>
              </a:rPr>
              <a:t>Momentos de la Planificación</a:t>
            </a:r>
            <a:r>
              <a:rPr sz="3600" b="1" dirty="0"/>
              <a:t/>
            </a:r>
            <a:br>
              <a:rPr sz="3600" b="1" dirty="0"/>
            </a:br>
            <a:r>
              <a:rPr lang="es-ES" sz="3600" b="1" strike="noStrike" spc="-52" dirty="0">
                <a:latin typeface="Calibri Light"/>
              </a:rPr>
              <a:t>Cronograma de actividades 2025</a:t>
            </a:r>
            <a:endParaRPr lang="es-ES" sz="3600" b="1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808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6196E243-10B2-41BE-BCBF-B5D885D65898}"/>
              </a:ext>
            </a:extLst>
          </p:cNvPr>
          <p:cNvSpPr txBox="1">
            <a:spLocks/>
          </p:cNvSpPr>
          <p:nvPr/>
        </p:nvSpPr>
        <p:spPr>
          <a:xfrm>
            <a:off x="1811848" y="183156"/>
            <a:ext cx="8183520" cy="64520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es-ES" sz="3600" b="1" spc="-52" dirty="0">
                <a:latin typeface="Calibri Light"/>
              </a:rPr>
              <a:t>Cronograma de Actividades 2025</a:t>
            </a:r>
            <a:endParaRPr lang="es-ES" sz="3600" b="1" spc="-1" dirty="0">
              <a:latin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936677"/>
              </p:ext>
            </p:extLst>
          </p:nvPr>
        </p:nvGraphicFramePr>
        <p:xfrm>
          <a:off x="1503948" y="720079"/>
          <a:ext cx="8349915" cy="565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4052"/>
                <a:gridCol w="2995863"/>
              </a:tblGrid>
              <a:tr h="173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effectLst/>
                        </a:rPr>
                        <a:t>DESCRIPCIÓN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effectLst/>
                        </a:rPr>
                        <a:t>FECHAS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1569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Registro de la Ejecución del </a:t>
                      </a:r>
                      <a:r>
                        <a:rPr lang="es-ES" sz="1600" u="none" strike="noStrike" dirty="0" err="1">
                          <a:effectLst/>
                        </a:rPr>
                        <a:t>Sirepoa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hasta el 29/01/2025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 smtClean="0">
                          <a:effectLst/>
                        </a:rPr>
                        <a:t>Recepción </a:t>
                      </a:r>
                      <a:r>
                        <a:rPr lang="es-ES" sz="1600" u="none" strike="noStrike" dirty="0">
                          <a:effectLst/>
                        </a:rPr>
                        <a:t>de Memoria y Cuenta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hasta el 04/02/2025 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82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Reporte de entrega de Memoria y Cuenta 2024 al Rectorado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05/02/2025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Devolución con observaciones Memoria y Cuenta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10/02/2025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Entrega Final Memoria y Cuenta 2024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14/02/2025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Charla de Proyectos </a:t>
                      </a:r>
                      <a:r>
                        <a:rPr lang="es-ES" sz="1600" u="none" strike="noStrike" dirty="0" err="1">
                          <a:effectLst/>
                        </a:rPr>
                        <a:t>Socioproductivos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26/02/2025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Enviar a Consejo Universitario Memoria Institucional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06/03/2025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Reporte de Ejecución 1er. Trimestre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1/04 al 11/04/2025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Entrega de Proyectos </a:t>
                      </a:r>
                      <a:r>
                        <a:rPr lang="es-ES" sz="1600" u="none" strike="noStrike" dirty="0" err="1">
                          <a:effectLst/>
                        </a:rPr>
                        <a:t>SocioProductivos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08/04 al 11/04/2025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82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Entrega de Ejecución 1er. Trimestre al Consejo Universitario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28/04/2025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Registro POA 2026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02/05/25 AL 16/05/25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 dirty="0">
                          <a:effectLst/>
                        </a:rPr>
                        <a:t>Modificación POA 1er. Semestre 2025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19/05/25 AL 30/05/25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Reporte de Ejecución 2º trimestre 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1/06/25 al 11/07/25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82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Entrega de Ejecución 2do Trimestre al Consejo Universitario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04/08/2025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Reporte de Ejecución 3º trimestre 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01/10/25 al 14/10/25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82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Entrega de Ejecución 3er. Trimestre al Consejo Universitario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30/10/2025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Modificación POA 2026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03/11/25 al 07/11/25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Modificación POA 2º Semestre 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10/11/25 al 14/11/25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65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Reporte de Ejecución 4º trimestre 2025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12/01/26 al 23/01/26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  <a:tr h="282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u="none" strike="noStrike">
                          <a:effectLst/>
                        </a:rPr>
                        <a:t>Entrega de Ejecución 4to. Trimestre al Consejo Universitario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05/02/2026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17" marR="4317" marT="4317" marB="0" anchor="ctr"/>
                </a:tc>
              </a:tr>
            </a:tbl>
          </a:graphicData>
        </a:graphic>
      </p:graphicFrame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906280" y="6125040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59930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F10FB6AB-72D5-4061-BF99-44479E74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777" y="1575581"/>
            <a:ext cx="8183520" cy="3068225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VE" dirty="0"/>
              <a:t>Sistema de Registro del Plan Operativo Anual de la Universidad de Los Andes 2025</a:t>
            </a:r>
            <a:r>
              <a:rPr sz="4800" b="1" dirty="0"/>
              <a:t/>
            </a:r>
            <a:br>
              <a:rPr sz="4800" b="1" dirty="0"/>
            </a:br>
            <a:r>
              <a:rPr lang="es-ES" sz="4800" b="1" strike="noStrike" spc="-52" dirty="0">
                <a:latin typeface="Calibri Light"/>
              </a:rPr>
              <a:t> </a:t>
            </a:r>
            <a:endParaRPr lang="es-ES" sz="2700" b="1" strike="noStrike" spc="-1" dirty="0">
              <a:latin typeface="Calibri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xmlns="" id="{EDCA54F3-6320-4946-83C4-48C53C20884F}"/>
              </a:ext>
            </a:extLst>
          </p:cNvPr>
          <p:cNvSpPr txBox="1">
            <a:spLocks/>
          </p:cNvSpPr>
          <p:nvPr/>
        </p:nvSpPr>
        <p:spPr>
          <a:xfrm>
            <a:off x="6923742" y="5609604"/>
            <a:ext cx="4536000" cy="647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2000" spc="-1" dirty="0">
                <a:latin typeface="Calibri"/>
              </a:rPr>
              <a:t>Ing. Yarley </a:t>
            </a:r>
            <a:r>
              <a:rPr lang="es-ES" sz="2000" spc="-1" dirty="0" err="1">
                <a:latin typeface="Calibri"/>
              </a:rPr>
              <a:t>carmona</a:t>
            </a:r>
            <a:endParaRPr lang="es-ES" sz="2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2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CBC41045-F31C-4446-9DD2-80886740AB8C}"/>
              </a:ext>
            </a:extLst>
          </p:cNvPr>
          <p:cNvSpPr/>
          <p:nvPr/>
        </p:nvSpPr>
        <p:spPr>
          <a:xfrm>
            <a:off x="611640" y="2133000"/>
            <a:ext cx="8064360" cy="35379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es-E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Econ. M.Sc. </a:t>
            </a:r>
            <a:r>
              <a:rPr lang="es-ES" sz="2400" b="0" strike="noStrike" spc="-1">
                <a:latin typeface="Calibri"/>
              </a:rPr>
              <a:t>Evelyn Salcedo </a:t>
            </a:r>
            <a:endParaRPr lang="es-ES" sz="2400" b="0" strike="noStrike" spc="-1" dirty="0"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Econ. M.Sc. Auresnelly Torres</a:t>
            </a:r>
            <a:endParaRPr lang="es-ES" sz="2400" b="0" strike="noStrike" spc="-1" dirty="0"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 err="1">
                <a:latin typeface="Calibri"/>
              </a:rPr>
              <a:t>Pltgo</a:t>
            </a:r>
            <a:r>
              <a:rPr lang="es-ES" sz="2400" b="0" strike="noStrike" spc="-1" dirty="0">
                <a:latin typeface="Calibri"/>
              </a:rPr>
              <a:t>. PhD. Víctor Salinas </a:t>
            </a:r>
            <a:endParaRPr lang="es-ES" sz="2400" b="0" strike="noStrike" spc="-1" dirty="0"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Lcda. Yeislan Nataly Gutiérrez</a:t>
            </a:r>
            <a:endParaRPr lang="es-ES" sz="2400" b="0" strike="noStrike" spc="-1" dirty="0"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Ing.  Yarley Carmona </a:t>
            </a:r>
            <a:endParaRPr lang="es-ES" sz="2400" b="0" strike="noStrike" spc="-1" dirty="0">
              <a:latin typeface="Arial"/>
            </a:endParaRPr>
          </a:p>
          <a:p>
            <a:pPr marL="1200240" lvl="2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s-ES" sz="2400" b="0" strike="noStrike" spc="-1" dirty="0">
                <a:latin typeface="Calibri"/>
              </a:rPr>
              <a:t>Econ. Freddy Villafraz (Coordinador)</a:t>
            </a:r>
            <a:endParaRPr lang="es-ES" sz="24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xmlns="" id="{1627C08F-1527-46B4-8FEB-8B717469CCBC}"/>
              </a:ext>
            </a:extLst>
          </p:cNvPr>
          <p:cNvSpPr txBox="1">
            <a:spLocks/>
          </p:cNvSpPr>
          <p:nvPr/>
        </p:nvSpPr>
        <p:spPr>
          <a:xfrm>
            <a:off x="1969560" y="415102"/>
            <a:ext cx="7543440" cy="1316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32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32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128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128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128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128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12800" b="1" spc="-52" dirty="0">
                <a:solidFill>
                  <a:srgbClr val="404040"/>
                </a:solidFill>
                <a:latin typeface="Calibri"/>
              </a:rPr>
              <a:t/>
            </a:r>
            <a:br>
              <a:rPr lang="es-ES" sz="12800" b="1" spc="-52" dirty="0">
                <a:solidFill>
                  <a:srgbClr val="404040"/>
                </a:solidFill>
                <a:latin typeface="Calibri"/>
              </a:rPr>
            </a:br>
            <a:r>
              <a:rPr lang="es-ES" sz="12800" b="1" spc="-52" dirty="0">
                <a:solidFill>
                  <a:schemeClr val="tx1"/>
                </a:solidFill>
                <a:latin typeface="Calibri"/>
              </a:rPr>
              <a:t>INTEGRANTES DEL EQUIPO DE CONTROL DE CALIDAD: 11 Facultades, 4 Núcleos, 47 Dependencias (Total: 63)</a:t>
            </a:r>
            <a:endParaRPr lang="es-ES" sz="3200" spc="-1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xmlns="" id="{9CFD6B12-C22F-4A10-B0F0-85A3E514B36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6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3E67FF2-6B34-4849-8658-E08A733C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" y="0"/>
            <a:ext cx="12033505" cy="6858000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CEC08F34-56B2-4226-A9C2-46067B1B8D30}"/>
              </a:ext>
            </a:extLst>
          </p:cNvPr>
          <p:cNvSpPr/>
          <p:nvPr/>
        </p:nvSpPr>
        <p:spPr>
          <a:xfrm>
            <a:off x="4303412" y="4153405"/>
            <a:ext cx="8484120" cy="297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dirty="0"/>
              <a:t/>
            </a:r>
            <a:br>
              <a:rPr sz="2800" dirty="0"/>
            </a:br>
            <a:endParaRPr lang="es-E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xmlns="" id="{9035AC0B-9207-498E-8F85-81C43D027A6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8827032" y="6125040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60839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C7173F-04AF-AC45-8EAD-A3B9BF599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F403011-4B14-E7B9-F24B-DEFF5C17E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23"/>
            <a:ext cx="12192000" cy="6717553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B65CA01-AFB9-4031-BD55-DD24410504A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33797" y="5920289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14034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907ED0-D236-D9CA-9EA8-448ABF75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F78E527-9DAF-9A68-F2D2-05A4336A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64"/>
            <a:ext cx="12192000" cy="6808272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F35ED745-5C6D-48C2-AE67-D645BE9AA71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4463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0071CD-5EAD-0CA3-CAB0-9B15D97AB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A6BA0F6-0FDF-9301-4E9A-E89F7E24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27"/>
            <a:ext cx="12192000" cy="653194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1FBA3ECA-CABF-4894-8915-EBD92A095CB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92442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922745-D8E3-4C8B-987A-ED2569F14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A9E91C3-44E1-0B5C-107F-BE4303B8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" y="0"/>
            <a:ext cx="12181584" cy="6858000"/>
          </a:xfrm>
          <a:prstGeom prst="rect">
            <a:avLst/>
          </a:prstGeo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xmlns="" id="{F7408A97-3AE5-446D-ACCC-8D95223DD1F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676000" y="6231988"/>
            <a:ext cx="3285720" cy="57600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8443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D86610-5CE1-70F3-EBED-A9F30030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F3E3AF7-E055-FEB1-8C2D-17ADCC37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"/>
            <a:ext cx="12192000" cy="6847694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1E735345-F88E-4E3A-AFF3-78DF3E5F5A4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9744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710B2A-AA1C-FB85-842E-2E58BBFA3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5E8334-62C9-6256-3156-D3B1A57B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2" y="0"/>
            <a:ext cx="12026276" cy="6858000"/>
          </a:xfrm>
          <a:prstGeom prst="rect">
            <a:avLst/>
          </a:prstGeo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xmlns="" id="{2BCD8303-5E36-4F01-8AE6-95F4D502B5F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6216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E4CE6AEC-CFAE-4733-A949-10BFA3C6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18" y="1817751"/>
            <a:ext cx="8183520" cy="1051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VE" sz="4800" b="1" strike="noStrike" spc="-52" dirty="0">
                <a:latin typeface="Calibri Light"/>
              </a:rPr>
              <a:t>POA-SIREPOA 2025</a:t>
            </a:r>
            <a:r>
              <a:rPr sz="4800" b="1" dirty="0"/>
              <a:t/>
            </a:r>
            <a:br>
              <a:rPr sz="4800" b="1" dirty="0"/>
            </a:br>
            <a:r>
              <a:rPr lang="es-ES" sz="4800" b="1" strike="noStrike" spc="-52" dirty="0">
                <a:latin typeface="Calibri Light"/>
              </a:rPr>
              <a:t> </a:t>
            </a:r>
            <a:r>
              <a:rPr lang="es-ES" sz="2700" b="1" strike="noStrike" spc="-52" dirty="0">
                <a:latin typeface="Calibri Light"/>
              </a:rPr>
              <a:t>PARA LA ELABORACIÓN DE LA MEMORIA Y CUENTA 2024</a:t>
            </a:r>
            <a:endParaRPr lang="es-ES" sz="2700" b="1" strike="noStrike" spc="-1" dirty="0">
              <a:latin typeface="Calibri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xmlns="" id="{5836F122-7739-48B1-99E7-B75596178E8B}"/>
              </a:ext>
            </a:extLst>
          </p:cNvPr>
          <p:cNvSpPr txBox="1">
            <a:spLocks/>
          </p:cNvSpPr>
          <p:nvPr/>
        </p:nvSpPr>
        <p:spPr>
          <a:xfrm>
            <a:off x="6290695" y="4638933"/>
            <a:ext cx="4536000" cy="647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2000" spc="-1" dirty="0">
                <a:latin typeface="Calibri"/>
              </a:rPr>
              <a:t>Ing. Yarley </a:t>
            </a:r>
            <a:r>
              <a:rPr lang="es-ES" sz="2000" spc="-1" dirty="0" err="1">
                <a:latin typeface="Calibri"/>
              </a:rPr>
              <a:t>carmona</a:t>
            </a:r>
            <a:endParaRPr lang="es-ES" sz="2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617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xmlns="" id="{1998E1E7-B331-49B4-8BBD-B23ACD1ACDD5}"/>
              </a:ext>
            </a:extLst>
          </p:cNvPr>
          <p:cNvSpPr txBox="1">
            <a:spLocks/>
          </p:cNvSpPr>
          <p:nvPr/>
        </p:nvSpPr>
        <p:spPr>
          <a:xfrm>
            <a:off x="2202176" y="809314"/>
            <a:ext cx="7426800" cy="520272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91440"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</a:pPr>
            <a:r>
              <a:rPr lang="es-VE" sz="2000" spc="-1">
                <a:solidFill>
                  <a:srgbClr val="404040"/>
                </a:solidFill>
                <a:latin typeface="Calibri"/>
              </a:rPr>
              <a:t>1. Ingresar a sirepoa.ula.ve</a:t>
            </a:r>
            <a:endParaRPr lang="es-ES" sz="2000" spc="-1">
              <a:solidFill>
                <a:srgbClr val="404040"/>
              </a:solidFill>
              <a:latin typeface="Calibri"/>
            </a:endParaRPr>
          </a:p>
          <a:p>
            <a:pPr>
              <a:spcBef>
                <a:spcPts val="1199"/>
              </a:spcBef>
              <a:spcAft>
                <a:spcPts val="201"/>
              </a:spcAft>
            </a:pPr>
            <a:endParaRPr lang="es-ES" sz="2000" spc="-1">
              <a:solidFill>
                <a:srgbClr val="404040"/>
              </a:solidFill>
              <a:latin typeface="Calibri"/>
            </a:endParaRPr>
          </a:p>
          <a:p>
            <a:pPr>
              <a:spcBef>
                <a:spcPts val="1199"/>
              </a:spcBef>
              <a:spcAft>
                <a:spcPts val="201"/>
              </a:spcAft>
            </a:pPr>
            <a:endParaRPr lang="es-ES" sz="2000" spc="-1">
              <a:solidFill>
                <a:srgbClr val="404040"/>
              </a:solidFill>
              <a:latin typeface="Calibri"/>
            </a:endParaRPr>
          </a:p>
          <a:p>
            <a:pPr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VE" sz="2000" spc="-1">
                <a:solidFill>
                  <a:srgbClr val="404040"/>
                </a:solidFill>
                <a:latin typeface="Calibri"/>
              </a:rPr>
              <a:t> </a:t>
            </a:r>
            <a:endParaRPr lang="es-ES" sz="2000" spc="-1">
              <a:solidFill>
                <a:srgbClr val="404040"/>
              </a:solidFill>
              <a:latin typeface="Calibri"/>
            </a:endParaRPr>
          </a:p>
          <a:p>
            <a:pPr marL="91440" indent="-91440"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Font typeface="Calibri"/>
              <a:buChar char=" "/>
              <a:tabLst>
                <a:tab pos="0" algn="l"/>
              </a:tabLst>
            </a:pPr>
            <a:r>
              <a:rPr lang="es-VE" sz="2000" spc="-1">
                <a:solidFill>
                  <a:srgbClr val="404040"/>
                </a:solidFill>
                <a:latin typeface="Calibri"/>
              </a:rPr>
              <a:t>2. Registrarse con su código de usuario y clave</a:t>
            </a:r>
            <a:endParaRPr lang="es-ES" sz="2000" spc="-1">
              <a:solidFill>
                <a:srgbClr val="404040"/>
              </a:solidFill>
              <a:latin typeface="Calibri"/>
            </a:endParaRPr>
          </a:p>
          <a:p>
            <a:pPr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2000" spc="-1">
              <a:solidFill>
                <a:srgbClr val="404040"/>
              </a:solidFill>
              <a:latin typeface="Calibri"/>
            </a:endParaRPr>
          </a:p>
          <a:p>
            <a:pPr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2000" spc="-1" dirty="0">
              <a:solidFill>
                <a:srgbClr val="404040"/>
              </a:solidFill>
              <a:latin typeface="Calibri"/>
            </a:endParaRPr>
          </a:p>
        </p:txBody>
      </p:sp>
      <p:grpSp>
        <p:nvGrpSpPr>
          <p:cNvPr id="7" name="12 Grupo">
            <a:extLst>
              <a:ext uri="{FF2B5EF4-FFF2-40B4-BE49-F238E27FC236}">
                <a16:creationId xmlns:a16="http://schemas.microsoft.com/office/drawing/2014/main" xmlns="" id="{B7F102D8-2A99-4F61-8962-39D17CD0197C}"/>
              </a:ext>
            </a:extLst>
          </p:cNvPr>
          <p:cNvGrpSpPr/>
          <p:nvPr/>
        </p:nvGrpSpPr>
        <p:grpSpPr>
          <a:xfrm>
            <a:off x="3587816" y="3564034"/>
            <a:ext cx="3585600" cy="2511000"/>
            <a:chOff x="2645280" y="3285000"/>
            <a:chExt cx="3585600" cy="2511000"/>
          </a:xfrm>
        </p:grpSpPr>
        <p:pic>
          <p:nvPicPr>
            <p:cNvPr id="8" name="8 Imagen">
              <a:extLst>
                <a:ext uri="{FF2B5EF4-FFF2-40B4-BE49-F238E27FC236}">
                  <a16:creationId xmlns:a16="http://schemas.microsoft.com/office/drawing/2014/main" xmlns="" id="{20E66812-EEA7-48F4-B86D-7C48E5900AF9}"/>
                </a:ext>
              </a:extLst>
            </p:cNvPr>
            <p:cNvPicPr/>
            <p:nvPr/>
          </p:nvPicPr>
          <p:blipFill>
            <a:blip r:embed="rId3"/>
            <a:srcRect l="22113" t="15551" r="13965" b="5182"/>
            <a:stretch/>
          </p:blipFill>
          <p:spPr>
            <a:xfrm>
              <a:off x="2645280" y="3285000"/>
              <a:ext cx="3585600" cy="2511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xmlns="" id="{2012CA5D-7C74-424F-9A61-C4F87DFA759C}"/>
                </a:ext>
              </a:extLst>
            </p:cNvPr>
            <p:cNvSpPr/>
            <p:nvPr/>
          </p:nvSpPr>
          <p:spPr>
            <a:xfrm>
              <a:off x="3737880" y="4911840"/>
              <a:ext cx="1133280" cy="415080"/>
            </a:xfrm>
            <a:prstGeom prst="rect">
              <a:avLst/>
            </a:prstGeom>
            <a:noFill/>
            <a:ln w="63500">
              <a:solidFill>
                <a:srgbClr val="7030A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 upright="1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" name="Grupo 1">
            <a:extLst>
              <a:ext uri="{FF2B5EF4-FFF2-40B4-BE49-F238E27FC236}">
                <a16:creationId xmlns:a16="http://schemas.microsoft.com/office/drawing/2014/main" xmlns="" id="{0A1AE43A-5909-41AA-AB20-D65D2325EB64}"/>
              </a:ext>
            </a:extLst>
          </p:cNvPr>
          <p:cNvGrpSpPr/>
          <p:nvPr/>
        </p:nvGrpSpPr>
        <p:grpSpPr>
          <a:xfrm>
            <a:off x="2202176" y="1547674"/>
            <a:ext cx="7056360" cy="287640"/>
            <a:chOff x="1259640" y="1268640"/>
            <a:chExt cx="7056360" cy="28764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B474E648-F69D-4157-B225-5E0CB4831B2F}"/>
                </a:ext>
              </a:extLst>
            </p:cNvPr>
            <p:cNvSpPr/>
            <p:nvPr/>
          </p:nvSpPr>
          <p:spPr>
            <a:xfrm>
              <a:off x="1259640" y="1268640"/>
              <a:ext cx="7056360" cy="287640"/>
            </a:xfrm>
            <a:prstGeom prst="rect">
              <a:avLst/>
            </a:prstGeom>
            <a:noFill/>
            <a:ln w="63500">
              <a:solidFill>
                <a:srgbClr val="7030A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 upright="1">
              <a:noAutofit/>
            </a:bodyPr>
            <a:lstStyle/>
            <a:p>
              <a:pPr>
                <a:lnSpc>
                  <a:spcPct val="100000"/>
                </a:lnSpc>
              </a:pPr>
              <a:endParaRPr lang="es-E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2" name="Imagen 6">
              <a:extLst>
                <a:ext uri="{FF2B5EF4-FFF2-40B4-BE49-F238E27FC236}">
                  <a16:creationId xmlns:a16="http://schemas.microsoft.com/office/drawing/2014/main" xmlns="" id="{4947E5FC-577C-47B4-8717-157D9FE9BD81}"/>
                </a:ext>
              </a:extLst>
            </p:cNvPr>
            <p:cNvPicPr/>
            <p:nvPr/>
          </p:nvPicPr>
          <p:blipFill>
            <a:blip r:embed="rId4"/>
            <a:srcRect l="-531" t="4685" r="14285" b="89493"/>
            <a:stretch/>
          </p:blipFill>
          <p:spPr>
            <a:xfrm>
              <a:off x="1468800" y="1268640"/>
              <a:ext cx="6631200" cy="287640"/>
            </a:xfrm>
            <a:prstGeom prst="rect">
              <a:avLst/>
            </a:prstGeom>
            <a:ln w="0"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07082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5F4CDA73-3950-480F-89CF-9D5AE209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318" y="564175"/>
            <a:ext cx="8183520" cy="1051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s-ES" sz="4800" b="1" strike="noStrike" spc="-52" dirty="0">
                <a:solidFill>
                  <a:srgbClr val="404040"/>
                </a:solidFill>
                <a:latin typeface="Calibri Light"/>
              </a:rPr>
              <a:t>Preguntas y respuestas</a:t>
            </a:r>
            <a:endParaRPr lang="es-ES" sz="48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03F97913-E4E3-4F96-A74B-588F2E2C808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187078" y="2182625"/>
            <a:ext cx="2448000" cy="306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9004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9833578-C6FF-4069-8559-57A49CDB6E4D}"/>
              </a:ext>
            </a:extLst>
          </p:cNvPr>
          <p:cNvSpPr txBox="1"/>
          <p:nvPr/>
        </p:nvSpPr>
        <p:spPr>
          <a:xfrm>
            <a:off x="961292" y="1720840"/>
            <a:ext cx="102694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strike="noStrike" spc="-52" dirty="0">
                <a:latin typeface="Calibri"/>
              </a:rPr>
              <a:t>RESULTADOS DE LA 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MX" sz="4000" b="1" strike="noStrike" spc="-52" dirty="0">
                <a:latin typeface="Calibri"/>
              </a:rPr>
              <a:t>REVISIÓN 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MX" sz="4000" b="1" strike="noStrike" spc="-52" dirty="0">
                <a:latin typeface="Calibri"/>
              </a:rPr>
              <a:t>MEMORIA Y CUENTA 2023</a:t>
            </a:r>
            <a:r>
              <a:rPr lang="es-MX" sz="4800" dirty="0"/>
              <a:t/>
            </a:r>
            <a:br>
              <a:rPr lang="es-MX" sz="4800" dirty="0"/>
            </a:br>
            <a:r>
              <a:rPr lang="es-MX" sz="4800" dirty="0"/>
              <a:t/>
            </a:r>
            <a:br>
              <a:rPr lang="es-MX" sz="4800" dirty="0"/>
            </a:br>
            <a:r>
              <a:rPr lang="es-MX" sz="4800" b="0" strike="noStrike" spc="-52" dirty="0">
                <a:latin typeface="Calibri"/>
              </a:rPr>
              <a:t>                                        </a:t>
            </a:r>
            <a:r>
              <a:rPr lang="es-MX" sz="2800" b="0" strike="noStrike" spc="-52" dirty="0">
                <a:latin typeface="Calibri"/>
              </a:rPr>
              <a:t>Econ. Freddy </a:t>
            </a:r>
            <a:r>
              <a:rPr lang="es-MX" sz="2800" b="0" strike="noStrike" spc="-52" dirty="0" err="1">
                <a:latin typeface="Calibri"/>
              </a:rPr>
              <a:t>Villafraz</a:t>
            </a:r>
            <a:endParaRPr lang="es-VE" sz="4000" dirty="0"/>
          </a:p>
        </p:txBody>
      </p:sp>
    </p:spTree>
    <p:extLst>
      <p:ext uri="{BB962C8B-B14F-4D97-AF65-F5344CB8AC3E}">
        <p14:creationId xmlns:p14="http://schemas.microsoft.com/office/powerpoint/2010/main" val="23405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DF8699FA-6A0B-4A93-A7BC-63388336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207" y="1730022"/>
            <a:ext cx="8183520" cy="1511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lang="es-ES" sz="4800" b="1" strike="noStrike" spc="-52" dirty="0">
                <a:solidFill>
                  <a:srgbClr val="404040"/>
                </a:solidFill>
                <a:latin typeface="Calibri Light"/>
              </a:rPr>
              <a:t>Estructura de Proyecto y Acciones Centralizadas 2025</a:t>
            </a:r>
            <a:endParaRPr lang="es-ES" sz="48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xmlns="" id="{395AF0EB-A2FE-4C04-883D-1C3FD0879DD7}"/>
              </a:ext>
            </a:extLst>
          </p:cNvPr>
          <p:cNvSpPr txBox="1">
            <a:spLocks/>
          </p:cNvSpPr>
          <p:nvPr/>
        </p:nvSpPr>
        <p:spPr>
          <a:xfrm>
            <a:off x="6545576" y="5127978"/>
            <a:ext cx="4536000" cy="64764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2000" spc="-1" dirty="0" err="1">
                <a:solidFill>
                  <a:srgbClr val="404040"/>
                </a:solidFill>
                <a:latin typeface="Calibri"/>
              </a:rPr>
              <a:t>MSc</a:t>
            </a:r>
            <a:r>
              <a:rPr lang="es-ES" sz="2000" spc="-1" dirty="0">
                <a:solidFill>
                  <a:srgbClr val="404040"/>
                </a:solidFill>
                <a:latin typeface="Calibri"/>
              </a:rPr>
              <a:t>. Evelyn Salcedo</a:t>
            </a:r>
          </a:p>
        </p:txBody>
      </p:sp>
    </p:spTree>
    <p:extLst>
      <p:ext uri="{BB962C8B-B14F-4D97-AF65-F5344CB8AC3E}">
        <p14:creationId xmlns:p14="http://schemas.microsoft.com/office/powerpoint/2010/main" val="1251635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D2FAA7A-D8AD-4677-A24A-C8B293A1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70" y="50006"/>
            <a:ext cx="8560080" cy="1450440"/>
          </a:xfrm>
        </p:spPr>
        <p:txBody>
          <a:bodyPr>
            <a:normAutofit/>
          </a:bodyPr>
          <a:lstStyle/>
          <a:p>
            <a:pPr algn="ctr"/>
            <a:r>
              <a:rPr lang="es-VE" sz="2800" b="1" dirty="0"/>
              <a:t>Estructura del proyecto y Acciones Centralizadas 2025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2D73621F-6363-4CE6-9EEE-141EA4547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16509"/>
              </p:ext>
            </p:extLst>
          </p:nvPr>
        </p:nvGraphicFramePr>
        <p:xfrm>
          <a:off x="590844" y="1153551"/>
          <a:ext cx="10583590" cy="50054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02656">
                  <a:extLst>
                    <a:ext uri="{9D8B030D-6E8A-4147-A177-3AD203B41FA5}">
                      <a16:colId xmlns:a16="http://schemas.microsoft.com/office/drawing/2014/main" xmlns="" val="970684843"/>
                    </a:ext>
                  </a:extLst>
                </a:gridCol>
                <a:gridCol w="2329758">
                  <a:extLst>
                    <a:ext uri="{9D8B030D-6E8A-4147-A177-3AD203B41FA5}">
                      <a16:colId xmlns:a16="http://schemas.microsoft.com/office/drawing/2014/main" xmlns="" val="3354174150"/>
                    </a:ext>
                  </a:extLst>
                </a:gridCol>
                <a:gridCol w="961612">
                  <a:extLst>
                    <a:ext uri="{9D8B030D-6E8A-4147-A177-3AD203B41FA5}">
                      <a16:colId xmlns:a16="http://schemas.microsoft.com/office/drawing/2014/main" xmlns="" val="1679371702"/>
                    </a:ext>
                  </a:extLst>
                </a:gridCol>
                <a:gridCol w="883431">
                  <a:extLst>
                    <a:ext uri="{9D8B030D-6E8A-4147-A177-3AD203B41FA5}">
                      <a16:colId xmlns:a16="http://schemas.microsoft.com/office/drawing/2014/main" xmlns="" val="3897506507"/>
                    </a:ext>
                  </a:extLst>
                </a:gridCol>
                <a:gridCol w="879522">
                  <a:extLst>
                    <a:ext uri="{9D8B030D-6E8A-4147-A177-3AD203B41FA5}">
                      <a16:colId xmlns:a16="http://schemas.microsoft.com/office/drawing/2014/main" xmlns="" val="2849931467"/>
                    </a:ext>
                  </a:extLst>
                </a:gridCol>
                <a:gridCol w="727072">
                  <a:extLst>
                    <a:ext uri="{9D8B030D-6E8A-4147-A177-3AD203B41FA5}">
                      <a16:colId xmlns:a16="http://schemas.microsoft.com/office/drawing/2014/main" xmlns="" val="3945972206"/>
                    </a:ext>
                  </a:extLst>
                </a:gridCol>
                <a:gridCol w="533578">
                  <a:extLst>
                    <a:ext uri="{9D8B030D-6E8A-4147-A177-3AD203B41FA5}">
                      <a16:colId xmlns:a16="http://schemas.microsoft.com/office/drawing/2014/main" xmlns="" val="3374780107"/>
                    </a:ext>
                  </a:extLst>
                </a:gridCol>
                <a:gridCol w="803297">
                  <a:extLst>
                    <a:ext uri="{9D8B030D-6E8A-4147-A177-3AD203B41FA5}">
                      <a16:colId xmlns:a16="http://schemas.microsoft.com/office/drawing/2014/main" xmlns="" val="3316042446"/>
                    </a:ext>
                  </a:extLst>
                </a:gridCol>
                <a:gridCol w="533578">
                  <a:extLst>
                    <a:ext uri="{9D8B030D-6E8A-4147-A177-3AD203B41FA5}">
                      <a16:colId xmlns:a16="http://schemas.microsoft.com/office/drawing/2014/main" xmlns="" val="940242955"/>
                    </a:ext>
                  </a:extLst>
                </a:gridCol>
                <a:gridCol w="533578">
                  <a:extLst>
                    <a:ext uri="{9D8B030D-6E8A-4147-A177-3AD203B41FA5}">
                      <a16:colId xmlns:a16="http://schemas.microsoft.com/office/drawing/2014/main" xmlns="" val="3830650568"/>
                    </a:ext>
                  </a:extLst>
                </a:gridCol>
                <a:gridCol w="533578">
                  <a:extLst>
                    <a:ext uri="{9D8B030D-6E8A-4147-A177-3AD203B41FA5}">
                      <a16:colId xmlns:a16="http://schemas.microsoft.com/office/drawing/2014/main" xmlns="" val="738331035"/>
                    </a:ext>
                  </a:extLst>
                </a:gridCol>
                <a:gridCol w="861930">
                  <a:extLst>
                    <a:ext uri="{9D8B030D-6E8A-4147-A177-3AD203B41FA5}">
                      <a16:colId xmlns:a16="http://schemas.microsoft.com/office/drawing/2014/main" xmlns="" val="1686804948"/>
                    </a:ext>
                  </a:extLst>
                </a:gridCol>
              </a:tblGrid>
              <a:tr h="46703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</a:rPr>
                        <a:t>4. CONSOLIDADO DE PROYECTOS Y ACCIONES CENTRALIZADAS POR PARTIDAS DE EGRESOS</a:t>
                      </a:r>
                      <a:endParaRPr lang="es-ES" sz="105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9915604"/>
                  </a:ext>
                </a:extLst>
              </a:tr>
              <a:tr h="4317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4.1 NOMBRE DE LA INSTITUCIÓN ULA</a:t>
                      </a:r>
                      <a:endParaRPr lang="es-E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4.2 DENOMINACIÓN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4.3 PARTIDAS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4.4  TOTAL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extLst>
                  <a:ext uri="{0D108BD9-81ED-4DB2-BD59-A6C34878D82A}">
                    <a16:rowId xmlns:a16="http://schemas.microsoft.com/office/drawing/2014/main" xmlns="" val="4257618158"/>
                  </a:ext>
                </a:extLst>
              </a:tr>
              <a:tr h="178001"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4.01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4.02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4.03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4.04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4.05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4.07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4.08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>
                          <a:effectLst/>
                        </a:rPr>
                        <a:t>4.11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4.12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 v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780235"/>
                  </a:ext>
                </a:extLst>
              </a:tr>
              <a:tr h="688243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700" u="none" strike="noStrike">
                          <a:effectLst/>
                        </a:rPr>
                        <a:t>PR1</a:t>
                      </a:r>
                      <a:endParaRPr lang="es-VE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>
                          <a:effectLst/>
                        </a:rPr>
                        <a:t>Investigacion y desarrollo de sistemas fotovoltaicos operados de forma mixta y capaces de alcanzar eficiencia y eficacia en la continuidad electrica en organizaciones publicas y privadas  </a:t>
                      </a:r>
                      <a:endParaRPr lang="es-E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1.582,00 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 dirty="0">
                          <a:effectLst/>
                        </a:rPr>
                        <a:t>915.553,00 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 dirty="0">
                          <a:effectLst/>
                        </a:rPr>
                        <a:t>532.160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 dirty="0">
                          <a:effectLst/>
                        </a:rPr>
                        <a:t>1.449.295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extLst>
                  <a:ext uri="{0D108BD9-81ED-4DB2-BD59-A6C34878D82A}">
                    <a16:rowId xmlns:a16="http://schemas.microsoft.com/office/drawing/2014/main" xmlns="" val="3706302656"/>
                  </a:ext>
                </a:extLst>
              </a:tr>
              <a:tr h="688243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700" u="none" strike="noStrike">
                          <a:effectLst/>
                        </a:rPr>
                        <a:t>PR2</a:t>
                      </a:r>
                      <a:endParaRPr lang="es-VE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Transferencia tecnológica formativa para la actualización de las capacidades profesionales mejoramiento en procesos administrativos </a:t>
                      </a:r>
                      <a:endParaRPr lang="es-E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153.082,00 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108.062,00 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 dirty="0">
                          <a:effectLst/>
                        </a:rPr>
                        <a:t>414.974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676.118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extLst>
                  <a:ext uri="{0D108BD9-81ED-4DB2-BD59-A6C34878D82A}">
                    <a16:rowId xmlns:a16="http://schemas.microsoft.com/office/drawing/2014/main" xmlns="" val="1039764005"/>
                  </a:ext>
                </a:extLst>
              </a:tr>
              <a:tr h="824953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700" u="none" strike="noStrike">
                          <a:effectLst/>
                        </a:rPr>
                        <a:t>PR3</a:t>
                      </a:r>
                      <a:endParaRPr lang="es-VE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Atención cosmiatrica para el cuidado de la piel control de lesiones por envejecimiento y prevención cancerígena en el Centro de Atención Medica Integral de la Universidad de Los Andes </a:t>
                      </a:r>
                      <a:endParaRPr lang="es-E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66.400,00 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 dirty="0">
                          <a:effectLst/>
                        </a:rPr>
                        <a:t>66.885,00 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349.391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482.676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extLst>
                  <a:ext uri="{0D108BD9-81ED-4DB2-BD59-A6C34878D82A}">
                    <a16:rowId xmlns:a16="http://schemas.microsoft.com/office/drawing/2014/main" xmlns="" val="3130652645"/>
                  </a:ext>
                </a:extLst>
              </a:tr>
              <a:tr h="396542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700" u="none" strike="noStrike">
                          <a:effectLst/>
                        </a:rPr>
                        <a:t>ACC01</a:t>
                      </a:r>
                      <a:endParaRPr lang="es-VE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u="none" strike="noStrike">
                          <a:effectLst/>
                        </a:rPr>
                        <a:t>Dirección y Coordinación de los Gastos de los Trabajadores</a:t>
                      </a:r>
                      <a:endParaRPr lang="es-E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560.945.325,00 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0,00 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560.945.325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extLst>
                  <a:ext uri="{0D108BD9-81ED-4DB2-BD59-A6C34878D82A}">
                    <a16:rowId xmlns:a16="http://schemas.microsoft.com/office/drawing/2014/main" xmlns="" val="2936545129"/>
                  </a:ext>
                </a:extLst>
              </a:tr>
              <a:tr h="396542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700" u="none" strike="noStrike">
                          <a:effectLst/>
                        </a:rPr>
                        <a:t>ACC02</a:t>
                      </a:r>
                      <a:endParaRPr lang="es-VE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VE" sz="900" u="none" strike="noStrike">
                          <a:effectLst/>
                        </a:rPr>
                        <a:t>Gestión Administrativa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138.058.323,00 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64.582.241,00 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21.249.862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0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 dirty="0">
                          <a:effectLst/>
                        </a:rPr>
                        <a:t>11.349.420 </a:t>
                      </a:r>
                      <a:endParaRPr lang="es-V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235.239.846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extLst>
                  <a:ext uri="{0D108BD9-81ED-4DB2-BD59-A6C34878D82A}">
                    <a16:rowId xmlns:a16="http://schemas.microsoft.com/office/drawing/2014/main" xmlns="" val="1205251842"/>
                  </a:ext>
                </a:extLst>
              </a:tr>
              <a:tr h="396542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700" u="none" strike="noStrike">
                          <a:effectLst/>
                        </a:rPr>
                        <a:t>ACC03</a:t>
                      </a:r>
                      <a:endParaRPr lang="es-VE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Prevención y Protección Social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>
                          <a:effectLst/>
                        </a:rPr>
                        <a:t> </a:t>
                      </a:r>
                      <a:endParaRPr lang="es-VE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>
                          <a:effectLst/>
                        </a:rPr>
                        <a:t>248.050.177 </a:t>
                      </a:r>
                      <a:endParaRPr lang="es-V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VE" sz="900" u="none" strike="noStrike" dirty="0">
                          <a:effectLst/>
                        </a:rPr>
                        <a:t> </a:t>
                      </a:r>
                      <a:endParaRPr lang="es-VE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u="none" strike="noStrike" dirty="0">
                          <a:effectLst/>
                        </a:rPr>
                        <a:t>248.050.177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extLst>
                  <a:ext uri="{0D108BD9-81ED-4DB2-BD59-A6C34878D82A}">
                    <a16:rowId xmlns:a16="http://schemas.microsoft.com/office/drawing/2014/main" xmlns="" val="3647292670"/>
                  </a:ext>
                </a:extLst>
              </a:tr>
              <a:tr h="5375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VE" sz="900" b="1" u="none" strike="noStrike" dirty="0">
                          <a:effectLst/>
                        </a:rPr>
                        <a:t>4.5 Total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 dirty="0">
                          <a:effectLst/>
                        </a:rPr>
                        <a:t>560.945.325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>
                          <a:effectLst/>
                        </a:rPr>
                        <a:t>138.279.387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>
                          <a:effectLst/>
                        </a:rPr>
                        <a:t>65.672.741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 dirty="0">
                          <a:effectLst/>
                        </a:rPr>
                        <a:t>22.546.387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>
                          <a:effectLst/>
                        </a:rPr>
                        <a:t>0</a:t>
                      </a:r>
                      <a:endParaRPr lang="es-VE" sz="9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 dirty="0">
                          <a:effectLst/>
                        </a:rPr>
                        <a:t>259.399.597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 dirty="0">
                          <a:effectLst/>
                        </a:rPr>
                        <a:t>0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 dirty="0">
                          <a:effectLst/>
                        </a:rPr>
                        <a:t>0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 dirty="0">
                          <a:effectLst/>
                        </a:rPr>
                        <a:t>0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VE" sz="900" b="1" u="none" strike="noStrike" dirty="0">
                          <a:effectLst/>
                        </a:rPr>
                        <a:t>1.046.843.437</a:t>
                      </a:r>
                      <a:endParaRPr lang="es-VE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82" marR="4182" marT="4182" marB="0" anchor="ctr"/>
                </a:tc>
                <a:extLst>
                  <a:ext uri="{0D108BD9-81ED-4DB2-BD59-A6C34878D82A}">
                    <a16:rowId xmlns:a16="http://schemas.microsoft.com/office/drawing/2014/main" xmlns="" val="198808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410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845B5FE9-E11F-466B-984D-1F1E88F41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792696"/>
              </p:ext>
            </p:extLst>
          </p:nvPr>
        </p:nvGraphicFramePr>
        <p:xfrm>
          <a:off x="1375168" y="2433712"/>
          <a:ext cx="9442887" cy="258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C75C8FA-A71F-4F09-B674-B2E95B8E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168" y="275089"/>
            <a:ext cx="8728075" cy="1450440"/>
          </a:xfrm>
        </p:spPr>
        <p:txBody>
          <a:bodyPr>
            <a:normAutofit/>
          </a:bodyPr>
          <a:lstStyle/>
          <a:p>
            <a:pPr algn="ctr"/>
            <a:r>
              <a:rPr lang="es-VE" sz="2800" b="1" dirty="0"/>
              <a:t>Tramites para la Ejecución Presupuestaria de los Proyectos </a:t>
            </a:r>
          </a:p>
        </p:txBody>
      </p:sp>
    </p:spTree>
    <p:extLst>
      <p:ext uri="{BB962C8B-B14F-4D97-AF65-F5344CB8AC3E}">
        <p14:creationId xmlns:p14="http://schemas.microsoft.com/office/powerpoint/2010/main" val="346506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48E794D1-8262-4CFA-A5F1-F174488E1579}"/>
              </a:ext>
            </a:extLst>
          </p:cNvPr>
          <p:cNvSpPr txBox="1">
            <a:spLocks/>
          </p:cNvSpPr>
          <p:nvPr/>
        </p:nvSpPr>
        <p:spPr>
          <a:xfrm>
            <a:off x="1198210" y="185737"/>
            <a:ext cx="9121966" cy="572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2800" b="1" dirty="0"/>
              <a:t>Proyectos recibidos no aprobados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C2197CB-F8DF-4DE4-9D85-5B5AC03A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" y="738131"/>
            <a:ext cx="11496355" cy="56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29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5F4CDA73-3950-480F-89CF-9D5AE209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318" y="564175"/>
            <a:ext cx="8183520" cy="1051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s-ES" sz="4800" b="1" strike="noStrike" spc="-52" dirty="0">
                <a:solidFill>
                  <a:srgbClr val="404040"/>
                </a:solidFill>
                <a:latin typeface="Calibri Light"/>
              </a:rPr>
              <a:t>Preguntas y respuestas</a:t>
            </a:r>
            <a:endParaRPr lang="es-ES" sz="48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03F97913-E4E3-4F96-A74B-588F2E2C808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187078" y="2182625"/>
            <a:ext cx="2448000" cy="306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14550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7199B8B-6F75-4504-9FCB-4731E36B063B}"/>
              </a:ext>
            </a:extLst>
          </p:cNvPr>
          <p:cNvSpPr txBox="1"/>
          <p:nvPr/>
        </p:nvSpPr>
        <p:spPr>
          <a:xfrm>
            <a:off x="2753165" y="4226851"/>
            <a:ext cx="69951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«Somos lo que hacemos de forma repetida. La excelencia no es un acto, sino un hábito» </a:t>
            </a:r>
          </a:p>
          <a:p>
            <a:r>
              <a:rPr lang="es-MX" dirty="0"/>
              <a:t>Aristóteles</a:t>
            </a:r>
            <a:endParaRPr lang="es-V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C702B0B-9D67-4ED6-B7EA-5741AA661290}"/>
              </a:ext>
            </a:extLst>
          </p:cNvPr>
          <p:cNvSpPr txBox="1"/>
          <p:nvPr/>
        </p:nvSpPr>
        <p:spPr>
          <a:xfrm>
            <a:off x="3552680" y="2406066"/>
            <a:ext cx="6995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/>
              <a:t>Gracias por su Atención </a:t>
            </a:r>
            <a:endParaRPr lang="es-VE" sz="3600" dirty="0"/>
          </a:p>
        </p:txBody>
      </p:sp>
    </p:spTree>
    <p:extLst>
      <p:ext uri="{BB962C8B-B14F-4D97-AF65-F5344CB8AC3E}">
        <p14:creationId xmlns:p14="http://schemas.microsoft.com/office/powerpoint/2010/main" val="372611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5">
            <a:extLst>
              <a:ext uri="{FF2B5EF4-FFF2-40B4-BE49-F238E27FC236}">
                <a16:creationId xmlns:a16="http://schemas.microsoft.com/office/drawing/2014/main" xmlns="" id="{06BA8E6E-8EC0-42DF-A89C-8F0334180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58280"/>
              </p:ext>
            </p:extLst>
          </p:nvPr>
        </p:nvGraphicFramePr>
        <p:xfrm>
          <a:off x="550628" y="703385"/>
          <a:ext cx="10668711" cy="547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8906280" y="6075034"/>
            <a:ext cx="3285720" cy="732960"/>
          </a:xfrm>
          <a:prstGeom prst="rect">
            <a:avLst/>
          </a:prstGeom>
          <a:ln w="0"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5724C0D4-EAF7-47F3-8639-AB94DC0D6295}"/>
              </a:ext>
            </a:extLst>
          </p:cNvPr>
          <p:cNvGrpSpPr/>
          <p:nvPr/>
        </p:nvGrpSpPr>
        <p:grpSpPr>
          <a:xfrm>
            <a:off x="550627" y="90235"/>
            <a:ext cx="10668711" cy="577980"/>
            <a:chOff x="0" y="52833"/>
            <a:chExt cx="10668711" cy="577980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A710957B-F54E-4B9B-9FE8-E638ADAD2703}"/>
                </a:ext>
              </a:extLst>
            </p:cNvPr>
            <p:cNvSpPr/>
            <p:nvPr/>
          </p:nvSpPr>
          <p:spPr>
            <a:xfrm>
              <a:off x="0" y="52833"/>
              <a:ext cx="10668711" cy="57798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xmlns="" id="{A8B4E97D-E097-4B97-BF47-A490407E43F6}"/>
                </a:ext>
              </a:extLst>
            </p:cNvPr>
            <p:cNvSpPr txBox="1"/>
            <p:nvPr/>
          </p:nvSpPr>
          <p:spPr>
            <a:xfrm>
              <a:off x="28215" y="81048"/>
              <a:ext cx="10612281" cy="5215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Debilidades encontradas en la Memoria y Cuenta 2023</a:t>
              </a:r>
              <a:endParaRPr lang="es-VE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1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1F6C7FB2-BF0E-4094-80F8-F01B283E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74" y="1966819"/>
            <a:ext cx="8183520" cy="1699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85000"/>
              </a:lnSpc>
              <a:buNone/>
            </a:pPr>
            <a:r>
              <a:rPr sz="4800" dirty="0"/>
              <a:t/>
            </a:r>
            <a:br>
              <a:rPr sz="4800" dirty="0"/>
            </a:br>
            <a:r>
              <a:rPr lang="es-ES" sz="4900" b="1" strike="noStrike" spc="-52" dirty="0">
                <a:latin typeface="Calibri"/>
              </a:rPr>
              <a:t>Base Legal</a:t>
            </a:r>
            <a:r>
              <a:rPr sz="4900" dirty="0"/>
              <a:t/>
            </a:r>
            <a:br>
              <a:rPr sz="4900" dirty="0"/>
            </a:br>
            <a:r>
              <a:rPr lang="es-ES" sz="4900" b="1" strike="noStrike" spc="-52" dirty="0">
                <a:latin typeface="Calibri"/>
              </a:rPr>
              <a:t>Memoria y Cuenta</a:t>
            </a:r>
            <a:endParaRPr lang="es-ES" sz="4900" b="0" strike="noStrike" spc="-1" dirty="0">
              <a:latin typeface="Calibri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xmlns="" id="{35B4F9DF-9FCF-49AB-A8D1-E31B973EE969}"/>
              </a:ext>
            </a:extLst>
          </p:cNvPr>
          <p:cNvSpPr/>
          <p:nvPr/>
        </p:nvSpPr>
        <p:spPr>
          <a:xfrm>
            <a:off x="6922274" y="4828459"/>
            <a:ext cx="3143659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b="0" strike="noStrike" spc="-1" dirty="0">
                <a:latin typeface="Calibri"/>
              </a:rPr>
              <a:t>Econ. Auresnelly Torres </a:t>
            </a:r>
            <a:endParaRPr lang="es-E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xmlns="" id="{9D81775D-572B-42FE-8CBD-8C702B881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265956"/>
              </p:ext>
            </p:extLst>
          </p:nvPr>
        </p:nvGraphicFramePr>
        <p:xfrm>
          <a:off x="2150040" y="2008135"/>
          <a:ext cx="7891920" cy="371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27F3C4C-E9F2-4C28-8919-DE33F5FBB62C}"/>
              </a:ext>
            </a:extLst>
          </p:cNvPr>
          <p:cNvSpPr txBox="1"/>
          <p:nvPr/>
        </p:nvSpPr>
        <p:spPr>
          <a:xfrm>
            <a:off x="3633095" y="823807"/>
            <a:ext cx="4572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3200" b="0" kern="1200" dirty="0"/>
              <a:t>¿ Qué es la Memoria y Cuenta? </a:t>
            </a:r>
            <a:endParaRPr lang="es-VE" sz="3200" kern="1200" dirty="0"/>
          </a:p>
        </p:txBody>
      </p:sp>
    </p:spTree>
    <p:extLst>
      <p:ext uri="{BB962C8B-B14F-4D97-AF65-F5344CB8AC3E}">
        <p14:creationId xmlns:p14="http://schemas.microsoft.com/office/powerpoint/2010/main" val="27728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464D84C1-44E2-4637-A67E-A6F85D863ADE}"/>
              </a:ext>
            </a:extLst>
          </p:cNvPr>
          <p:cNvSpPr txBox="1">
            <a:spLocks/>
          </p:cNvSpPr>
          <p:nvPr/>
        </p:nvSpPr>
        <p:spPr>
          <a:xfrm>
            <a:off x="2150040" y="1448718"/>
            <a:ext cx="7891920" cy="3719520"/>
          </a:xfrm>
          <a:prstGeom prst="rect">
            <a:avLst/>
          </a:prstGeom>
          <a:noFill/>
          <a:ln w="0">
            <a:noFill/>
          </a:ln>
        </p:spPr>
        <p:txBody>
          <a:bodyPr vert="horz" lIns="0" tIns="45720" rIns="0" bIns="45720" rtlCol="0" anchor="t">
            <a:normAutofit fontScale="98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endParaRPr lang="es-ES" sz="3600" spc="-1">
              <a:solidFill>
                <a:srgbClr val="404040"/>
              </a:solidFill>
              <a:latin typeface="Calibri"/>
            </a:endParaRPr>
          </a:p>
          <a:p>
            <a:pPr algn="just"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es-ES" sz="3600" spc="-1">
                <a:latin typeface="Calibri"/>
              </a:rPr>
              <a:t>El propósito de la Memoria y Cuenta Institucional es el seguimiento, control y evaluación de la gestión. Además, es un documento administrativo que permite medir el logro de los planes y objetivos organizacionales. </a:t>
            </a:r>
            <a:endParaRPr lang="es-ES" sz="36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0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>
            <a:extLst>
              <a:ext uri="{FF2B5EF4-FFF2-40B4-BE49-F238E27FC236}">
                <a16:creationId xmlns:a16="http://schemas.microsoft.com/office/drawing/2014/main" xmlns="" id="{C74281F5-33C9-4E34-8D7A-7AE89CC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280" y="-68136"/>
            <a:ext cx="75434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s-ES" sz="4800" b="1" strike="noStrike" spc="-52" dirty="0">
                <a:latin typeface="Calibri Light"/>
              </a:rPr>
              <a:t>Fundamentación Legal</a:t>
            </a:r>
            <a:endParaRPr lang="es-ES" sz="4800" b="0" strike="noStrike" spc="-1" dirty="0">
              <a:latin typeface="Calibri"/>
            </a:endParaRPr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xmlns="" id="{AD3C0679-C646-4364-8A6E-342A75DD633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278110" y="1708865"/>
            <a:ext cx="8208720" cy="4649732"/>
          </a:xfrm>
          <a:prstGeom prst="rect">
            <a:avLst/>
          </a:prstGeom>
          <a:ln w="0">
            <a:noFill/>
          </a:ln>
        </p:spPr>
      </p:pic>
      <p:sp>
        <p:nvSpPr>
          <p:cNvPr id="8" name="Rectángulo 4">
            <a:extLst>
              <a:ext uri="{FF2B5EF4-FFF2-40B4-BE49-F238E27FC236}">
                <a16:creationId xmlns:a16="http://schemas.microsoft.com/office/drawing/2014/main" xmlns="" id="{E363E0D9-3702-4250-BB69-F56AB4E7573A}"/>
              </a:ext>
            </a:extLst>
          </p:cNvPr>
          <p:cNvSpPr/>
          <p:nvPr/>
        </p:nvSpPr>
        <p:spPr>
          <a:xfrm>
            <a:off x="4337875" y="2591971"/>
            <a:ext cx="5472360" cy="4316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400" b="1" strike="noStrike" spc="-1" dirty="0">
                <a:solidFill>
                  <a:schemeClr val="bg1"/>
                </a:solidFill>
                <a:latin typeface="Calibri"/>
              </a:rPr>
              <a:t>Constitución de la República Bolivariana de Venezuela (CRBV)</a:t>
            </a:r>
            <a:endParaRPr lang="es-ES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xmlns="" id="{688FA579-3345-4481-AAE1-EC83D8206E87}"/>
              </a:ext>
            </a:extLst>
          </p:cNvPr>
          <p:cNvSpPr/>
          <p:nvPr/>
        </p:nvSpPr>
        <p:spPr>
          <a:xfrm>
            <a:off x="5166940" y="3787796"/>
            <a:ext cx="4896360" cy="719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1200" b="1" strike="noStrike" spc="-1" dirty="0">
                <a:solidFill>
                  <a:srgbClr val="000000"/>
                </a:solidFill>
                <a:latin typeface="Calibri"/>
              </a:rPr>
              <a:t>-Reforma Ley Orgánica para la Planificación Pública y Popular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200" b="1" strike="noStrike" spc="-1" dirty="0">
                <a:solidFill>
                  <a:srgbClr val="000000"/>
                </a:solidFill>
                <a:latin typeface="Calibri"/>
              </a:rPr>
              <a:t>-Ley Orgánica de la Administración Pública (L.O.A.P)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200" b="1" strike="noStrike" spc="-1" dirty="0">
                <a:solidFill>
                  <a:srgbClr val="000000"/>
                </a:solidFill>
                <a:latin typeface="Calibri"/>
              </a:rPr>
              <a:t>-Ley Orgánica de la Administración Financiera del Sector Público (L.O.A.F.S.P</a:t>
            </a:r>
            <a:r>
              <a:rPr lang="es-ES" sz="12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s-E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xmlns="" id="{CC8C15B5-2884-4FE3-9F52-AB96BAFDE6BF}"/>
              </a:ext>
            </a:extLst>
          </p:cNvPr>
          <p:cNvSpPr/>
          <p:nvPr/>
        </p:nvSpPr>
        <p:spPr>
          <a:xfrm>
            <a:off x="5955064" y="4833997"/>
            <a:ext cx="3528000" cy="791640"/>
          </a:xfrm>
          <a:prstGeom prst="roundRect">
            <a:avLst/>
          </a:prstGeom>
          <a:solidFill>
            <a:srgbClr val="99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Calibri"/>
              </a:rPr>
              <a:t>-Reglamentos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Calibri"/>
              </a:rPr>
              <a:t>-Normas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 dirty="0">
                <a:solidFill>
                  <a:schemeClr val="bg1"/>
                </a:solidFill>
                <a:latin typeface="Calibri"/>
              </a:rPr>
              <a:t>-Instructivos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676000" y="6075034"/>
            <a:ext cx="3285720" cy="7329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90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D67693E6-1495-45EA-B203-B848B1AB71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76000" y="6125040"/>
            <a:ext cx="3285720" cy="73296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>
            <a:extLst>
              <a:ext uri="{FF2B5EF4-FFF2-40B4-BE49-F238E27FC236}">
                <a16:creationId xmlns:a16="http://schemas.microsoft.com/office/drawing/2014/main" xmlns="" id="{D71803FE-DDE1-47CD-8B0B-0698AC2D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548" y="0"/>
            <a:ext cx="7543440" cy="949209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85000"/>
              </a:lnSpc>
              <a:buNone/>
            </a:pPr>
            <a:r>
              <a:rPr lang="es-ES" sz="4800" b="1" strike="noStrike" spc="-52" dirty="0">
                <a:latin typeface="Calibri Light"/>
              </a:rPr>
              <a:t>Fundamentación Legal</a:t>
            </a:r>
            <a:endParaRPr lang="es-ES" sz="4800" b="1" strike="noStrike" spc="-1" dirty="0">
              <a:latin typeface="Calibri"/>
            </a:endParaRPr>
          </a:p>
        </p:txBody>
      </p:sp>
      <p:sp>
        <p:nvSpPr>
          <p:cNvPr id="7" name="Rectángulo 7">
            <a:extLst>
              <a:ext uri="{FF2B5EF4-FFF2-40B4-BE49-F238E27FC236}">
                <a16:creationId xmlns:a16="http://schemas.microsoft.com/office/drawing/2014/main" xmlns="" id="{672860DF-84BC-45E6-9399-7F30A7383711}"/>
              </a:ext>
            </a:extLst>
          </p:cNvPr>
          <p:cNvSpPr/>
          <p:nvPr/>
        </p:nvSpPr>
        <p:spPr>
          <a:xfrm>
            <a:off x="1403639" y="913721"/>
            <a:ext cx="9780175" cy="7196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 dirty="0">
                <a:solidFill>
                  <a:schemeClr val="bg1"/>
                </a:solidFill>
                <a:latin typeface="Calibri"/>
              </a:rPr>
              <a:t>Constitución de la República Bolivariana de Venezuela (C.R.B.V):  Artículo 141. Principios de la Administración Pública</a:t>
            </a:r>
            <a:endParaRPr lang="es-ES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xmlns="" id="{934156D8-D1D7-43C9-8320-822FF25D6A38}"/>
              </a:ext>
            </a:extLst>
          </p:cNvPr>
          <p:cNvSpPr/>
          <p:nvPr/>
        </p:nvSpPr>
        <p:spPr>
          <a:xfrm>
            <a:off x="1466946" y="5620459"/>
            <a:ext cx="9780174" cy="647640"/>
          </a:xfrm>
          <a:prstGeom prst="roundRect">
            <a:avLst/>
          </a:prstGeom>
          <a:solidFill>
            <a:srgbClr val="99CB38"/>
          </a:solidFill>
          <a:ln>
            <a:solidFill>
              <a:srgbClr val="7196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s-ES" sz="1600" b="1" strike="noStrike" spc="-1" dirty="0">
                <a:solidFill>
                  <a:srgbClr val="000000"/>
                </a:solidFill>
                <a:latin typeface="Calibri"/>
              </a:rPr>
              <a:t>Reglamentos de la Ley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0000"/>
                </a:solidFill>
                <a:latin typeface="Calibri"/>
              </a:rPr>
              <a:t>-Normas e Instructivos: Código de ética y conducta de los servidores públicos; Normas generales; Providencias.</a:t>
            </a:r>
            <a:endParaRPr lang="es-E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D248732-8D5E-4E6C-8A71-AEB4CBB1BF84}"/>
              </a:ext>
            </a:extLst>
          </p:cNvPr>
          <p:cNvSpPr txBox="1"/>
          <p:nvPr/>
        </p:nvSpPr>
        <p:spPr>
          <a:xfrm>
            <a:off x="1403641" y="1547867"/>
            <a:ext cx="99067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-Reforma Ley Orgánica para la Planificación Pública y Popular. (Decreto 1.401. 19/11/2014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). Artículos del 54 al 60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(Planes Operativos de los órganos y Entes del Poder Público). Artículos del 84 al 90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Orgánica de la Administración Pública (L.O.A.P). (Decreto 1.401. 19/11/2014).  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Artículos: 4; 14; 18; 19 y 20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Orgánica de la Administración Financiera del Sector Público (L.O.A.F.S.P</a:t>
            </a: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(Decreto 1.401. 19/11/2014. 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Artículos del 1 al 5</a:t>
            </a:r>
            <a:endParaRPr lang="es-E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Ley Orgánica de la Contraloría General de la República y del Sistema Nacional de Control Fiscal. (23/12/2010)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Contra La Corrupción. (Decreto 1.401. 19/11/2014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de Simplificación de Trámites Administrativos. (Decreto 1.401. 19/11/2014)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de Contrataciones Públicas (Decreto 1.401. 19/11/2014)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000000"/>
                </a:solidFill>
                <a:latin typeface="Calibri"/>
              </a:rPr>
              <a:t>-ley de Universidades (08/09/1970)</a:t>
            </a:r>
            <a:endParaRPr lang="es-E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6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1132</Words>
  <Application>Microsoft Office PowerPoint</Application>
  <PresentationFormat>Panorámica</PresentationFormat>
  <Paragraphs>271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Base Legal Memoria y Cuenta</vt:lpstr>
      <vt:lpstr>Presentación de PowerPoint</vt:lpstr>
      <vt:lpstr>Presentación de PowerPoint</vt:lpstr>
      <vt:lpstr>Fundamentación Legal</vt:lpstr>
      <vt:lpstr>Fundamentación Legal</vt:lpstr>
      <vt:lpstr>Presentación de PowerPoint</vt:lpstr>
      <vt:lpstr>Presentación de PowerPoint</vt:lpstr>
      <vt:lpstr>Presentación de PowerPoint</vt:lpstr>
      <vt:lpstr>La Cuenta  Cuadros presupuestarios y financieros</vt:lpstr>
      <vt:lpstr>Presentación de PowerPoint</vt:lpstr>
      <vt:lpstr>Lineamientos de MyC</vt:lpstr>
      <vt:lpstr>Presentación de PowerPoint</vt:lpstr>
      <vt:lpstr>Momentos de la Planificación Cronograma de actividades 2025</vt:lpstr>
      <vt:lpstr>Presentación de PowerPoint</vt:lpstr>
      <vt:lpstr>Sistema de Registro del Plan Operativo Anual de la Universidad de Los Andes 2025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POA-SIREPOA 2025  PARA LA ELABORACIÓN DE LA MEMORIA Y CUENTA 2024</vt:lpstr>
      <vt:lpstr>Presentación de PowerPoint</vt:lpstr>
      <vt:lpstr>Preguntas y respuestas</vt:lpstr>
      <vt:lpstr>Estructura de Proyecto y Acciones Centralizadas 2025</vt:lpstr>
      <vt:lpstr>Estructura del proyecto y Acciones Centralizadas 2025</vt:lpstr>
      <vt:lpstr>Tramites para la Ejecución Presupuestaria de los Proyectos </vt:lpstr>
      <vt:lpstr>Presentación de PowerPoint</vt:lpstr>
      <vt:lpstr>Preguntas y respuestas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Yarley Carmona</dc:creator>
  <cp:lastModifiedBy>YADIRA DUERTO</cp:lastModifiedBy>
  <cp:revision>13</cp:revision>
  <dcterms:created xsi:type="dcterms:W3CDTF">2025-01-21T23:07:46Z</dcterms:created>
  <dcterms:modified xsi:type="dcterms:W3CDTF">2025-01-28T14:49:34Z</dcterms:modified>
</cp:coreProperties>
</file>