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7" r:id="rId4"/>
    <p:sldId id="268" r:id="rId5"/>
    <p:sldId id="269" r:id="rId6"/>
    <p:sldId id="271" r:id="rId7"/>
    <p:sldId id="272" r:id="rId8"/>
    <p:sldId id="292" r:id="rId9"/>
    <p:sldId id="270" r:id="rId10"/>
    <p:sldId id="265" r:id="rId11"/>
    <p:sldId id="266" r:id="rId12"/>
    <p:sldId id="274" r:id="rId13"/>
    <p:sldId id="275" r:id="rId14"/>
    <p:sldId id="276" r:id="rId15"/>
    <p:sldId id="279" r:id="rId16"/>
    <p:sldId id="293" r:id="rId17"/>
    <p:sldId id="294" r:id="rId18"/>
    <p:sldId id="296" r:id="rId19"/>
    <p:sldId id="258" r:id="rId20"/>
    <p:sldId id="286" r:id="rId21"/>
    <p:sldId id="287" r:id="rId22"/>
    <p:sldId id="290" r:id="rId23"/>
    <p:sldId id="289" r:id="rId2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06B0F-F206-41BA-960B-74436C03439C}" type="doc">
      <dgm:prSet loTypeId="urn:microsoft.com/office/officeart/2005/8/layout/venn3" loCatId="relationship" qsTypeId="urn:microsoft.com/office/officeart/2005/8/quickstyle/3d4" qsCatId="3D" csTypeId="urn:microsoft.com/office/officeart/2005/8/colors/accent1_4" csCatId="accent1"/>
      <dgm:spPr/>
      <dgm:t>
        <a:bodyPr/>
        <a:lstStyle/>
        <a:p>
          <a:endParaRPr lang="es-VE"/>
        </a:p>
      </dgm:t>
    </dgm:pt>
    <dgm:pt modelId="{5C350BA5-D28A-4E8C-AE9E-4C15D2860828}">
      <dgm:prSet/>
      <dgm:spPr/>
      <dgm:t>
        <a:bodyPr/>
        <a:lstStyle/>
        <a:p>
          <a:r>
            <a:rPr lang="es-ES" b="0" dirty="0"/>
            <a:t>Documento Institucional.</a:t>
          </a:r>
          <a:endParaRPr lang="es-VE" dirty="0"/>
        </a:p>
      </dgm:t>
    </dgm:pt>
    <dgm:pt modelId="{03C9B9FC-9F67-487C-9653-02DC4555FBB6}" type="parTrans" cxnId="{E367F4A8-EFC1-4A33-8230-5ADE040B668C}">
      <dgm:prSet/>
      <dgm:spPr/>
      <dgm:t>
        <a:bodyPr/>
        <a:lstStyle/>
        <a:p>
          <a:endParaRPr lang="es-VE"/>
        </a:p>
      </dgm:t>
    </dgm:pt>
    <dgm:pt modelId="{406C6FEE-A2CB-40FF-A5CF-57EA742D1EFE}" type="sibTrans" cxnId="{E367F4A8-EFC1-4A33-8230-5ADE040B668C}">
      <dgm:prSet/>
      <dgm:spPr/>
      <dgm:t>
        <a:bodyPr/>
        <a:lstStyle/>
        <a:p>
          <a:endParaRPr lang="es-VE"/>
        </a:p>
      </dgm:t>
    </dgm:pt>
    <dgm:pt modelId="{5F3F945D-25DC-483C-AC70-923DE066B466}">
      <dgm:prSet/>
      <dgm:spPr/>
      <dgm:t>
        <a:bodyPr/>
        <a:lstStyle/>
        <a:p>
          <a:r>
            <a:rPr lang="es-ES" b="0"/>
            <a:t>Informe Final de la Gestión Pública Anual.</a:t>
          </a:r>
          <a:endParaRPr lang="es-VE"/>
        </a:p>
      </dgm:t>
    </dgm:pt>
    <dgm:pt modelId="{13A8E67F-C74E-43C2-8001-EC2E2778C89E}" type="parTrans" cxnId="{003969BE-FBD2-403C-BFC4-5066CEF0EE99}">
      <dgm:prSet/>
      <dgm:spPr/>
      <dgm:t>
        <a:bodyPr/>
        <a:lstStyle/>
        <a:p>
          <a:endParaRPr lang="es-VE"/>
        </a:p>
      </dgm:t>
    </dgm:pt>
    <dgm:pt modelId="{2DCBDAAF-D071-45DC-9C71-FE0CB3F30467}" type="sibTrans" cxnId="{003969BE-FBD2-403C-BFC4-5066CEF0EE99}">
      <dgm:prSet/>
      <dgm:spPr/>
      <dgm:t>
        <a:bodyPr/>
        <a:lstStyle/>
        <a:p>
          <a:endParaRPr lang="es-VE"/>
        </a:p>
      </dgm:t>
    </dgm:pt>
    <dgm:pt modelId="{50569A28-E75F-4A52-A484-821BB420B45D}">
      <dgm:prSet/>
      <dgm:spPr/>
      <dgm:t>
        <a:bodyPr/>
        <a:lstStyle/>
        <a:p>
          <a:r>
            <a:rPr lang="es-ES" b="0"/>
            <a:t>Rendición de Cuenta. </a:t>
          </a:r>
          <a:endParaRPr lang="es-VE"/>
        </a:p>
      </dgm:t>
    </dgm:pt>
    <dgm:pt modelId="{DB8CF974-3E44-43A1-B85F-14C55056517A}" type="parTrans" cxnId="{954EC634-D059-4279-8F2B-A62760AB0BFE}">
      <dgm:prSet/>
      <dgm:spPr/>
      <dgm:t>
        <a:bodyPr/>
        <a:lstStyle/>
        <a:p>
          <a:endParaRPr lang="es-VE"/>
        </a:p>
      </dgm:t>
    </dgm:pt>
    <dgm:pt modelId="{1FEFD49D-42EA-4D9E-8E09-70CB50BC1712}" type="sibTrans" cxnId="{954EC634-D059-4279-8F2B-A62760AB0BFE}">
      <dgm:prSet/>
      <dgm:spPr/>
      <dgm:t>
        <a:bodyPr/>
        <a:lstStyle/>
        <a:p>
          <a:endParaRPr lang="es-VE"/>
        </a:p>
      </dgm:t>
    </dgm:pt>
    <dgm:pt modelId="{ECB5B883-4B80-457D-93BC-4254038CC945}" type="pres">
      <dgm:prSet presAssocID="{01C06B0F-F206-41BA-960B-74436C034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4E96BF-D774-475D-ADBE-F854657A33D5}" type="pres">
      <dgm:prSet presAssocID="{5C350BA5-D28A-4E8C-AE9E-4C15D286082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E9E6B-A060-4654-BFC9-28544CC07DF6}" type="pres">
      <dgm:prSet presAssocID="{406C6FEE-A2CB-40FF-A5CF-57EA742D1EFE}" presName="space" presStyleCnt="0"/>
      <dgm:spPr/>
    </dgm:pt>
    <dgm:pt modelId="{63A13698-763C-4530-8482-B95C9524F2DE}" type="pres">
      <dgm:prSet presAssocID="{5F3F945D-25DC-483C-AC70-923DE066B46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39E5D-687E-42A0-97EF-7E1A57EA2DA3}" type="pres">
      <dgm:prSet presAssocID="{2DCBDAAF-D071-45DC-9C71-FE0CB3F30467}" presName="space" presStyleCnt="0"/>
      <dgm:spPr/>
    </dgm:pt>
    <dgm:pt modelId="{87FCCC63-D112-474A-BBD1-097C98445EA5}" type="pres">
      <dgm:prSet presAssocID="{50569A28-E75F-4A52-A484-821BB420B45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FBCB11-FA2F-4C85-99E1-FB6698629483}" type="presOf" srcId="{50569A28-E75F-4A52-A484-821BB420B45D}" destId="{87FCCC63-D112-474A-BBD1-097C98445EA5}" srcOrd="0" destOrd="0" presId="urn:microsoft.com/office/officeart/2005/8/layout/venn3"/>
    <dgm:cxn modelId="{E367F4A8-EFC1-4A33-8230-5ADE040B668C}" srcId="{01C06B0F-F206-41BA-960B-74436C03439C}" destId="{5C350BA5-D28A-4E8C-AE9E-4C15D2860828}" srcOrd="0" destOrd="0" parTransId="{03C9B9FC-9F67-487C-9653-02DC4555FBB6}" sibTransId="{406C6FEE-A2CB-40FF-A5CF-57EA742D1EFE}"/>
    <dgm:cxn modelId="{BA1F9337-2979-4DAB-BD84-51BD98888EFC}" type="presOf" srcId="{5F3F945D-25DC-483C-AC70-923DE066B466}" destId="{63A13698-763C-4530-8482-B95C9524F2DE}" srcOrd="0" destOrd="0" presId="urn:microsoft.com/office/officeart/2005/8/layout/venn3"/>
    <dgm:cxn modelId="{003969BE-FBD2-403C-BFC4-5066CEF0EE99}" srcId="{01C06B0F-F206-41BA-960B-74436C03439C}" destId="{5F3F945D-25DC-483C-AC70-923DE066B466}" srcOrd="1" destOrd="0" parTransId="{13A8E67F-C74E-43C2-8001-EC2E2778C89E}" sibTransId="{2DCBDAAF-D071-45DC-9C71-FE0CB3F30467}"/>
    <dgm:cxn modelId="{954EC634-D059-4279-8F2B-A62760AB0BFE}" srcId="{01C06B0F-F206-41BA-960B-74436C03439C}" destId="{50569A28-E75F-4A52-A484-821BB420B45D}" srcOrd="2" destOrd="0" parTransId="{DB8CF974-3E44-43A1-B85F-14C55056517A}" sibTransId="{1FEFD49D-42EA-4D9E-8E09-70CB50BC1712}"/>
    <dgm:cxn modelId="{CBA47877-5B66-429A-A32D-29783B211356}" type="presOf" srcId="{01C06B0F-F206-41BA-960B-74436C03439C}" destId="{ECB5B883-4B80-457D-93BC-4254038CC945}" srcOrd="0" destOrd="0" presId="urn:microsoft.com/office/officeart/2005/8/layout/venn3"/>
    <dgm:cxn modelId="{8ECE963F-54E4-4AD6-BFAE-DB91505E7873}" type="presOf" srcId="{5C350BA5-D28A-4E8C-AE9E-4C15D2860828}" destId="{2C4E96BF-D774-475D-ADBE-F854657A33D5}" srcOrd="0" destOrd="0" presId="urn:microsoft.com/office/officeart/2005/8/layout/venn3"/>
    <dgm:cxn modelId="{7CC78CF2-01AE-41AA-9630-AE28AB7D6954}" type="presParOf" srcId="{ECB5B883-4B80-457D-93BC-4254038CC945}" destId="{2C4E96BF-D774-475D-ADBE-F854657A33D5}" srcOrd="0" destOrd="0" presId="urn:microsoft.com/office/officeart/2005/8/layout/venn3"/>
    <dgm:cxn modelId="{516DEDFD-775E-4829-93AE-062A3D00FEE7}" type="presParOf" srcId="{ECB5B883-4B80-457D-93BC-4254038CC945}" destId="{764E9E6B-A060-4654-BFC9-28544CC07DF6}" srcOrd="1" destOrd="0" presId="urn:microsoft.com/office/officeart/2005/8/layout/venn3"/>
    <dgm:cxn modelId="{D2E11900-15A1-4D20-87EA-3F40F1BA6FCE}" type="presParOf" srcId="{ECB5B883-4B80-457D-93BC-4254038CC945}" destId="{63A13698-763C-4530-8482-B95C9524F2DE}" srcOrd="2" destOrd="0" presId="urn:microsoft.com/office/officeart/2005/8/layout/venn3"/>
    <dgm:cxn modelId="{C46B6B8B-3759-4294-AB11-C8E34B845354}" type="presParOf" srcId="{ECB5B883-4B80-457D-93BC-4254038CC945}" destId="{A4939E5D-687E-42A0-97EF-7E1A57EA2DA3}" srcOrd="3" destOrd="0" presId="urn:microsoft.com/office/officeart/2005/8/layout/venn3"/>
    <dgm:cxn modelId="{B3F3AC86-E06A-4197-A338-5B53B18E0DD9}" type="presParOf" srcId="{ECB5B883-4B80-457D-93BC-4254038CC945}" destId="{87FCCC63-D112-474A-BBD1-097C98445EA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6B3B-6669-4D2D-9311-970625D57DB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VE"/>
        </a:p>
      </dgm:t>
    </dgm:pt>
    <dgm:pt modelId="{9536098C-D7CE-4BB9-BB5D-A3E87EBA5149}">
      <dgm:prSet custT="1"/>
      <dgm:spPr/>
      <dgm:t>
        <a:bodyPr/>
        <a:lstStyle/>
        <a:p>
          <a:r>
            <a:rPr lang="es-ES" sz="1600" b="0" dirty="0"/>
            <a:t>Incumplimiento en las fechas de entrega.</a:t>
          </a:r>
          <a:endParaRPr lang="es-VE" sz="1600" dirty="0"/>
        </a:p>
      </dgm:t>
    </dgm:pt>
    <dgm:pt modelId="{AF97CE04-209C-4FBD-ACBC-8CA50F6CCD80}" type="parTrans" cxnId="{06C238BC-099E-4B02-BCF2-05014A8A67CC}">
      <dgm:prSet/>
      <dgm:spPr/>
      <dgm:t>
        <a:bodyPr/>
        <a:lstStyle/>
        <a:p>
          <a:endParaRPr lang="es-VE"/>
        </a:p>
      </dgm:t>
    </dgm:pt>
    <dgm:pt modelId="{802FD0EE-E44A-4182-AEE0-27C3E5102EE0}" type="sibTrans" cxnId="{06C238BC-099E-4B02-BCF2-05014A8A67CC}">
      <dgm:prSet/>
      <dgm:spPr/>
      <dgm:t>
        <a:bodyPr/>
        <a:lstStyle/>
        <a:p>
          <a:endParaRPr lang="es-VE"/>
        </a:p>
      </dgm:t>
    </dgm:pt>
    <dgm:pt modelId="{2C6B059E-3942-44E9-AC90-B4ACA348B030}">
      <dgm:prSet custT="1"/>
      <dgm:spPr/>
      <dgm:t>
        <a:bodyPr/>
        <a:lstStyle/>
        <a:p>
          <a:r>
            <a:rPr lang="es-ES" sz="1600" b="0" dirty="0"/>
            <a:t>Problemas  de ortografía y redacción.</a:t>
          </a:r>
          <a:endParaRPr lang="es-VE" sz="1600" dirty="0"/>
        </a:p>
      </dgm:t>
    </dgm:pt>
    <dgm:pt modelId="{36B96E6B-8599-4FA0-BBE0-83E08D54B468}" type="parTrans" cxnId="{299C2B69-4176-4FB5-AC7E-12743000821E}">
      <dgm:prSet/>
      <dgm:spPr/>
      <dgm:t>
        <a:bodyPr/>
        <a:lstStyle/>
        <a:p>
          <a:endParaRPr lang="es-VE"/>
        </a:p>
      </dgm:t>
    </dgm:pt>
    <dgm:pt modelId="{8090A97B-6713-4DDF-82F3-CDBCFE6D09A0}" type="sibTrans" cxnId="{299C2B69-4176-4FB5-AC7E-12743000821E}">
      <dgm:prSet/>
      <dgm:spPr/>
      <dgm:t>
        <a:bodyPr/>
        <a:lstStyle/>
        <a:p>
          <a:endParaRPr lang="es-VE"/>
        </a:p>
      </dgm:t>
    </dgm:pt>
    <dgm:pt modelId="{13DA49BE-84F4-4E54-8624-C2A845D87939}">
      <dgm:prSet custT="1"/>
      <dgm:spPr/>
      <dgm:t>
        <a:bodyPr/>
        <a:lstStyle/>
        <a:p>
          <a:r>
            <a:rPr lang="es-ES" sz="1600" b="0" dirty="0"/>
            <a:t>Estructura Organizacional desactualizados, revisar: Misión, Visión y Funciones (Aprobada por CU).</a:t>
          </a:r>
          <a:endParaRPr lang="es-VE" sz="1600" dirty="0"/>
        </a:p>
      </dgm:t>
    </dgm:pt>
    <dgm:pt modelId="{9C1927D2-AA0B-47E9-9A2C-60A220C396DD}" type="parTrans" cxnId="{FE092789-FC2D-45D2-8709-EC17945F74BD}">
      <dgm:prSet/>
      <dgm:spPr/>
      <dgm:t>
        <a:bodyPr/>
        <a:lstStyle/>
        <a:p>
          <a:endParaRPr lang="es-VE"/>
        </a:p>
      </dgm:t>
    </dgm:pt>
    <dgm:pt modelId="{624F63C7-A540-40D6-BB2E-8DA28B869EC3}" type="sibTrans" cxnId="{FE092789-FC2D-45D2-8709-EC17945F74BD}">
      <dgm:prSet/>
      <dgm:spPr/>
      <dgm:t>
        <a:bodyPr/>
        <a:lstStyle/>
        <a:p>
          <a:endParaRPr lang="es-VE"/>
        </a:p>
      </dgm:t>
    </dgm:pt>
    <dgm:pt modelId="{423ABE1E-9158-4AB6-86E6-E395AC7D6B1B}">
      <dgm:prSet custT="1"/>
      <dgm:spPr/>
      <dgm:t>
        <a:bodyPr/>
        <a:lstStyle/>
        <a:p>
          <a:r>
            <a:rPr lang="es-ES" sz="1600" b="0" dirty="0"/>
            <a:t>Modificación de datos a los registrados en el SIREPOA.</a:t>
          </a:r>
          <a:endParaRPr lang="es-VE" sz="1600" dirty="0"/>
        </a:p>
      </dgm:t>
    </dgm:pt>
    <dgm:pt modelId="{36F4811F-E6DB-4217-978A-A1FA2A1978D1}" type="parTrans" cxnId="{3E568FD6-F0B0-4716-BDEE-26233B64EFE8}">
      <dgm:prSet/>
      <dgm:spPr/>
      <dgm:t>
        <a:bodyPr/>
        <a:lstStyle/>
        <a:p>
          <a:endParaRPr lang="es-VE"/>
        </a:p>
      </dgm:t>
    </dgm:pt>
    <dgm:pt modelId="{29F0CDBE-D646-4A58-8B4C-192F8CDFDC52}" type="sibTrans" cxnId="{3E568FD6-F0B0-4716-BDEE-26233B64EFE8}">
      <dgm:prSet/>
      <dgm:spPr/>
      <dgm:t>
        <a:bodyPr/>
        <a:lstStyle/>
        <a:p>
          <a:endParaRPr lang="es-VE"/>
        </a:p>
      </dgm:t>
    </dgm:pt>
    <dgm:pt modelId="{0672ACC4-0527-4A0F-9100-D9F3668E27D0}">
      <dgm:prSet custT="1"/>
      <dgm:spPr/>
      <dgm:t>
        <a:bodyPr/>
        <a:lstStyle/>
        <a:p>
          <a:r>
            <a:rPr lang="es-ES" sz="1600" b="0" dirty="0"/>
            <a:t>El cuadro de metas sin vinculación financiera.</a:t>
          </a:r>
          <a:endParaRPr lang="es-VE" sz="1600" dirty="0"/>
        </a:p>
      </dgm:t>
    </dgm:pt>
    <dgm:pt modelId="{EB90155D-9372-47E8-829C-4CC0B7085BD3}" type="parTrans" cxnId="{4C0F5B6D-D77E-48C4-B71D-0E6548F06C16}">
      <dgm:prSet/>
      <dgm:spPr/>
      <dgm:t>
        <a:bodyPr/>
        <a:lstStyle/>
        <a:p>
          <a:endParaRPr lang="es-VE"/>
        </a:p>
      </dgm:t>
    </dgm:pt>
    <dgm:pt modelId="{82C16C6C-1B2A-426C-812C-F85BE5D632B9}" type="sibTrans" cxnId="{4C0F5B6D-D77E-48C4-B71D-0E6548F06C16}">
      <dgm:prSet/>
      <dgm:spPr/>
      <dgm:t>
        <a:bodyPr/>
        <a:lstStyle/>
        <a:p>
          <a:endParaRPr lang="es-VE"/>
        </a:p>
      </dgm:t>
    </dgm:pt>
    <dgm:pt modelId="{0318E4AC-2C00-42A8-B3CF-14A8DCD6A299}">
      <dgm:prSet custT="1"/>
      <dgm:spPr/>
      <dgm:t>
        <a:bodyPr/>
        <a:lstStyle/>
        <a:p>
          <a:r>
            <a:rPr lang="es-ES" sz="1600" b="0" dirty="0"/>
            <a:t>No se registraron datos en los cuadros presupuestarios y financieros,  sin comentarios.</a:t>
          </a:r>
          <a:endParaRPr lang="es-VE" sz="1600" dirty="0"/>
        </a:p>
      </dgm:t>
    </dgm:pt>
    <dgm:pt modelId="{A7241E74-1541-4382-B014-ABC48C968727}" type="parTrans" cxnId="{8FD33044-168D-4D69-9577-FB6AD9B061EC}">
      <dgm:prSet/>
      <dgm:spPr/>
      <dgm:t>
        <a:bodyPr/>
        <a:lstStyle/>
        <a:p>
          <a:endParaRPr lang="es-VE"/>
        </a:p>
      </dgm:t>
    </dgm:pt>
    <dgm:pt modelId="{748379E3-3474-4AAA-A0CC-D945153ACE45}" type="sibTrans" cxnId="{8FD33044-168D-4D69-9577-FB6AD9B061EC}">
      <dgm:prSet/>
      <dgm:spPr/>
      <dgm:t>
        <a:bodyPr/>
        <a:lstStyle/>
        <a:p>
          <a:endParaRPr lang="es-VE"/>
        </a:p>
      </dgm:t>
    </dgm:pt>
    <dgm:pt modelId="{53A885CB-CCC1-4BAD-976C-DEA27CDFFFD4}">
      <dgm:prSet custT="1"/>
      <dgm:spPr/>
      <dgm:t>
        <a:bodyPr/>
        <a:lstStyle/>
        <a:p>
          <a:r>
            <a:rPr lang="es-ES" sz="1600" b="0" dirty="0"/>
            <a:t>Clonación de texto de Memorias y Cuentas anteriores. </a:t>
          </a:r>
          <a:endParaRPr lang="es-VE" sz="1600" dirty="0"/>
        </a:p>
      </dgm:t>
    </dgm:pt>
    <dgm:pt modelId="{22ECBAE0-AD70-4799-B068-DC932DE4B0ED}" type="parTrans" cxnId="{D0A431FB-EF12-4CF9-B37A-C733C2DF43FC}">
      <dgm:prSet/>
      <dgm:spPr/>
      <dgm:t>
        <a:bodyPr/>
        <a:lstStyle/>
        <a:p>
          <a:endParaRPr lang="es-VE"/>
        </a:p>
      </dgm:t>
    </dgm:pt>
    <dgm:pt modelId="{01F53400-0C70-4622-A1BD-95BF6B4A4C73}" type="sibTrans" cxnId="{D0A431FB-EF12-4CF9-B37A-C733C2DF43FC}">
      <dgm:prSet/>
      <dgm:spPr/>
      <dgm:t>
        <a:bodyPr/>
        <a:lstStyle/>
        <a:p>
          <a:endParaRPr lang="es-VE"/>
        </a:p>
      </dgm:t>
    </dgm:pt>
    <dgm:pt modelId="{9B35AB49-345D-4BE0-9545-D3BECFDCDEB4}">
      <dgm:prSet custT="1"/>
      <dgm:spPr/>
      <dgm:t>
        <a:bodyPr/>
        <a:lstStyle/>
        <a:p>
          <a:r>
            <a:rPr lang="es-ES" sz="1600" b="0" dirty="0"/>
            <a:t>Los Productos ejecutados (cuantitativamente), no se relacionan con la  descripción. (cualitativamente).</a:t>
          </a:r>
          <a:endParaRPr lang="es-VE" sz="1600" dirty="0"/>
        </a:p>
      </dgm:t>
    </dgm:pt>
    <dgm:pt modelId="{44AEBA9E-5842-4205-B366-E109BD65EA36}" type="parTrans" cxnId="{2A37CF0F-647D-4920-B47E-D2DFE4B76796}">
      <dgm:prSet/>
      <dgm:spPr/>
      <dgm:t>
        <a:bodyPr/>
        <a:lstStyle/>
        <a:p>
          <a:endParaRPr lang="es-VE"/>
        </a:p>
      </dgm:t>
    </dgm:pt>
    <dgm:pt modelId="{4DC7B288-9924-4CD2-AF81-159B2C9C2C12}" type="sibTrans" cxnId="{2A37CF0F-647D-4920-B47E-D2DFE4B76796}">
      <dgm:prSet/>
      <dgm:spPr/>
      <dgm:t>
        <a:bodyPr/>
        <a:lstStyle/>
        <a:p>
          <a:endParaRPr lang="es-VE"/>
        </a:p>
      </dgm:t>
    </dgm:pt>
    <dgm:pt modelId="{DE9274DE-B437-48FF-B573-0239F89337BA}">
      <dgm:prSet custT="1"/>
      <dgm:spPr/>
      <dgm:t>
        <a:bodyPr/>
        <a:lstStyle/>
        <a:p>
          <a:r>
            <a:rPr lang="es-ES" sz="1600" b="0" dirty="0"/>
            <a:t>No existe ajuste de las metas planificadas, resaltando la poca disponibilidad presupuestaria asignada. Nota: Aprovechar los plazos de ajuste del POAI.</a:t>
          </a:r>
          <a:endParaRPr lang="es-VE" sz="1600" dirty="0"/>
        </a:p>
      </dgm:t>
    </dgm:pt>
    <dgm:pt modelId="{83012650-C8F3-4B04-B701-B08EE3078E55}" type="parTrans" cxnId="{4CE6FFF7-F4C6-469A-A433-98DCABF9A320}">
      <dgm:prSet/>
      <dgm:spPr/>
      <dgm:t>
        <a:bodyPr/>
        <a:lstStyle/>
        <a:p>
          <a:endParaRPr lang="es-VE"/>
        </a:p>
      </dgm:t>
    </dgm:pt>
    <dgm:pt modelId="{79FD4815-E07D-49F0-80A2-5BB174DA0290}" type="sibTrans" cxnId="{4CE6FFF7-F4C6-469A-A433-98DCABF9A320}">
      <dgm:prSet/>
      <dgm:spPr/>
      <dgm:t>
        <a:bodyPr/>
        <a:lstStyle/>
        <a:p>
          <a:endParaRPr lang="es-VE"/>
        </a:p>
      </dgm:t>
    </dgm:pt>
    <dgm:pt modelId="{E99FEFE1-D5AA-42DA-BB35-330469401894}" type="pres">
      <dgm:prSet presAssocID="{42066B3B-6669-4D2D-9311-970625D57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EB3DCC-ACF0-4817-96C2-14A2C08B2C51}" type="pres">
      <dgm:prSet presAssocID="{9536098C-D7CE-4BB9-BB5D-A3E87EBA514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87A7D-4E80-4421-85F8-356A0DF2ED15}" type="pres">
      <dgm:prSet presAssocID="{802FD0EE-E44A-4182-AEE0-27C3E5102EE0}" presName="spacer" presStyleCnt="0"/>
      <dgm:spPr/>
    </dgm:pt>
    <dgm:pt modelId="{69C3B91D-D710-404F-A741-0517A0E186D8}" type="pres">
      <dgm:prSet presAssocID="{2C6B059E-3942-44E9-AC90-B4ACA348B03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84134-31D3-48C7-A7DA-C5E46577ABDD}" type="pres">
      <dgm:prSet presAssocID="{8090A97B-6713-4DDF-82F3-CDBCFE6D09A0}" presName="spacer" presStyleCnt="0"/>
      <dgm:spPr/>
    </dgm:pt>
    <dgm:pt modelId="{A9D1D399-31C3-4824-96F8-BEA5E14FD8C9}" type="pres">
      <dgm:prSet presAssocID="{13DA49BE-84F4-4E54-8624-C2A845D8793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8CC48-9031-4370-819C-5A03859743FE}" type="pres">
      <dgm:prSet presAssocID="{624F63C7-A540-40D6-BB2E-8DA28B869EC3}" presName="spacer" presStyleCnt="0"/>
      <dgm:spPr/>
    </dgm:pt>
    <dgm:pt modelId="{1EE48B56-5579-49DE-856A-488C5B23BBF3}" type="pres">
      <dgm:prSet presAssocID="{423ABE1E-9158-4AB6-86E6-E395AC7D6B1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72F3B-289E-4F15-9561-C9FBE6D87C98}" type="pres">
      <dgm:prSet presAssocID="{29F0CDBE-D646-4A58-8B4C-192F8CDFDC52}" presName="spacer" presStyleCnt="0"/>
      <dgm:spPr/>
    </dgm:pt>
    <dgm:pt modelId="{B16012B7-8A23-411B-B132-85DFD07D547B}" type="pres">
      <dgm:prSet presAssocID="{0672ACC4-0527-4A0F-9100-D9F3668E27D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30DFC-6E0E-4201-86A5-CDB604F8442E}" type="pres">
      <dgm:prSet presAssocID="{82C16C6C-1B2A-426C-812C-F85BE5D632B9}" presName="spacer" presStyleCnt="0"/>
      <dgm:spPr/>
    </dgm:pt>
    <dgm:pt modelId="{C7F9137C-6311-4E1E-887D-22C015319B07}" type="pres">
      <dgm:prSet presAssocID="{0318E4AC-2C00-42A8-B3CF-14A8DCD6A29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C045D-5075-45C0-8D8F-D92602EAB7F5}" type="pres">
      <dgm:prSet presAssocID="{748379E3-3474-4AAA-A0CC-D945153ACE45}" presName="spacer" presStyleCnt="0"/>
      <dgm:spPr/>
    </dgm:pt>
    <dgm:pt modelId="{377EFC23-9E08-422D-9671-9610E59CA5C0}" type="pres">
      <dgm:prSet presAssocID="{53A885CB-CCC1-4BAD-976C-DEA27CDFFFD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AA5DB-1833-4B7B-9642-D682A365EAD8}" type="pres">
      <dgm:prSet presAssocID="{01F53400-0C70-4622-A1BD-95BF6B4A4C73}" presName="spacer" presStyleCnt="0"/>
      <dgm:spPr/>
    </dgm:pt>
    <dgm:pt modelId="{8135370D-EC2D-45A9-AD9D-35C5B5E23AA6}" type="pres">
      <dgm:prSet presAssocID="{9B35AB49-345D-4BE0-9545-D3BECFDCDEB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6EEEA-44B1-452D-AE4F-4FD7E6AB307E}" type="pres">
      <dgm:prSet presAssocID="{4DC7B288-9924-4CD2-AF81-159B2C9C2C12}" presName="spacer" presStyleCnt="0"/>
      <dgm:spPr/>
    </dgm:pt>
    <dgm:pt modelId="{A24E1B24-5F5A-4DFC-8FC4-7D6F10298264}" type="pres">
      <dgm:prSet presAssocID="{DE9274DE-B437-48FF-B573-0239F89337B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37CF0F-647D-4920-B47E-D2DFE4B76796}" srcId="{42066B3B-6669-4D2D-9311-970625D57DB9}" destId="{9B35AB49-345D-4BE0-9545-D3BECFDCDEB4}" srcOrd="7" destOrd="0" parTransId="{44AEBA9E-5842-4205-B366-E109BD65EA36}" sibTransId="{4DC7B288-9924-4CD2-AF81-159B2C9C2C12}"/>
    <dgm:cxn modelId="{D0A431FB-EF12-4CF9-B37A-C733C2DF43FC}" srcId="{42066B3B-6669-4D2D-9311-970625D57DB9}" destId="{53A885CB-CCC1-4BAD-976C-DEA27CDFFFD4}" srcOrd="6" destOrd="0" parTransId="{22ECBAE0-AD70-4799-B068-DC932DE4B0ED}" sibTransId="{01F53400-0C70-4622-A1BD-95BF6B4A4C73}"/>
    <dgm:cxn modelId="{4CE6FFF7-F4C6-469A-A433-98DCABF9A320}" srcId="{42066B3B-6669-4D2D-9311-970625D57DB9}" destId="{DE9274DE-B437-48FF-B573-0239F89337BA}" srcOrd="8" destOrd="0" parTransId="{83012650-C8F3-4B04-B701-B08EE3078E55}" sibTransId="{79FD4815-E07D-49F0-80A2-5BB174DA0290}"/>
    <dgm:cxn modelId="{AEEA6697-364D-4774-B069-3CD364403999}" type="presOf" srcId="{0672ACC4-0527-4A0F-9100-D9F3668E27D0}" destId="{B16012B7-8A23-411B-B132-85DFD07D547B}" srcOrd="0" destOrd="0" presId="urn:microsoft.com/office/officeart/2005/8/layout/vList2"/>
    <dgm:cxn modelId="{299C2B69-4176-4FB5-AC7E-12743000821E}" srcId="{42066B3B-6669-4D2D-9311-970625D57DB9}" destId="{2C6B059E-3942-44E9-AC90-B4ACA348B030}" srcOrd="1" destOrd="0" parTransId="{36B96E6B-8599-4FA0-BBE0-83E08D54B468}" sibTransId="{8090A97B-6713-4DDF-82F3-CDBCFE6D09A0}"/>
    <dgm:cxn modelId="{D7505C33-CC1D-451D-AEB3-7A14FC94CAC2}" type="presOf" srcId="{9536098C-D7CE-4BB9-BB5D-A3E87EBA5149}" destId="{E7EB3DCC-ACF0-4817-96C2-14A2C08B2C51}" srcOrd="0" destOrd="0" presId="urn:microsoft.com/office/officeart/2005/8/layout/vList2"/>
    <dgm:cxn modelId="{8FD33044-168D-4D69-9577-FB6AD9B061EC}" srcId="{42066B3B-6669-4D2D-9311-970625D57DB9}" destId="{0318E4AC-2C00-42A8-B3CF-14A8DCD6A299}" srcOrd="5" destOrd="0" parTransId="{A7241E74-1541-4382-B014-ABC48C968727}" sibTransId="{748379E3-3474-4AAA-A0CC-D945153ACE45}"/>
    <dgm:cxn modelId="{88143941-DC75-4A05-AB86-DB396E41FE23}" type="presOf" srcId="{0318E4AC-2C00-42A8-B3CF-14A8DCD6A299}" destId="{C7F9137C-6311-4E1E-887D-22C015319B07}" srcOrd="0" destOrd="0" presId="urn:microsoft.com/office/officeart/2005/8/layout/vList2"/>
    <dgm:cxn modelId="{676CC927-6E23-49E8-A9DD-14D7AFD21B2F}" type="presOf" srcId="{423ABE1E-9158-4AB6-86E6-E395AC7D6B1B}" destId="{1EE48B56-5579-49DE-856A-488C5B23BBF3}" srcOrd="0" destOrd="0" presId="urn:microsoft.com/office/officeart/2005/8/layout/vList2"/>
    <dgm:cxn modelId="{5E542E63-55FE-454A-97B1-4E6BDC3083C4}" type="presOf" srcId="{2C6B059E-3942-44E9-AC90-B4ACA348B030}" destId="{69C3B91D-D710-404F-A741-0517A0E186D8}" srcOrd="0" destOrd="0" presId="urn:microsoft.com/office/officeart/2005/8/layout/vList2"/>
    <dgm:cxn modelId="{4997BAA1-481C-4774-836A-1C84025F9073}" type="presOf" srcId="{13DA49BE-84F4-4E54-8624-C2A845D87939}" destId="{A9D1D399-31C3-4824-96F8-BEA5E14FD8C9}" srcOrd="0" destOrd="0" presId="urn:microsoft.com/office/officeart/2005/8/layout/vList2"/>
    <dgm:cxn modelId="{4C0F5B6D-D77E-48C4-B71D-0E6548F06C16}" srcId="{42066B3B-6669-4D2D-9311-970625D57DB9}" destId="{0672ACC4-0527-4A0F-9100-D9F3668E27D0}" srcOrd="4" destOrd="0" parTransId="{EB90155D-9372-47E8-829C-4CC0B7085BD3}" sibTransId="{82C16C6C-1B2A-426C-812C-F85BE5D632B9}"/>
    <dgm:cxn modelId="{90357220-CE3F-495D-A55F-4A0E5689667A}" type="presOf" srcId="{53A885CB-CCC1-4BAD-976C-DEA27CDFFFD4}" destId="{377EFC23-9E08-422D-9671-9610E59CA5C0}" srcOrd="0" destOrd="0" presId="urn:microsoft.com/office/officeart/2005/8/layout/vList2"/>
    <dgm:cxn modelId="{0B5B4BCB-77D1-4CAA-87ED-71D9FFAC83BE}" type="presOf" srcId="{42066B3B-6669-4D2D-9311-970625D57DB9}" destId="{E99FEFE1-D5AA-42DA-BB35-330469401894}" srcOrd="0" destOrd="0" presId="urn:microsoft.com/office/officeart/2005/8/layout/vList2"/>
    <dgm:cxn modelId="{D3195BD0-5129-4ED1-9A98-2436FD44A9EB}" type="presOf" srcId="{DE9274DE-B437-48FF-B573-0239F89337BA}" destId="{A24E1B24-5F5A-4DFC-8FC4-7D6F10298264}" srcOrd="0" destOrd="0" presId="urn:microsoft.com/office/officeart/2005/8/layout/vList2"/>
    <dgm:cxn modelId="{06C238BC-099E-4B02-BCF2-05014A8A67CC}" srcId="{42066B3B-6669-4D2D-9311-970625D57DB9}" destId="{9536098C-D7CE-4BB9-BB5D-A3E87EBA5149}" srcOrd="0" destOrd="0" parTransId="{AF97CE04-209C-4FBD-ACBC-8CA50F6CCD80}" sibTransId="{802FD0EE-E44A-4182-AEE0-27C3E5102EE0}"/>
    <dgm:cxn modelId="{3E568FD6-F0B0-4716-BDEE-26233B64EFE8}" srcId="{42066B3B-6669-4D2D-9311-970625D57DB9}" destId="{423ABE1E-9158-4AB6-86E6-E395AC7D6B1B}" srcOrd="3" destOrd="0" parTransId="{36F4811F-E6DB-4217-978A-A1FA2A1978D1}" sibTransId="{29F0CDBE-D646-4A58-8B4C-192F8CDFDC52}"/>
    <dgm:cxn modelId="{4A3B4C4A-3FCF-4117-B924-2FE5A9E48CED}" type="presOf" srcId="{9B35AB49-345D-4BE0-9545-D3BECFDCDEB4}" destId="{8135370D-EC2D-45A9-AD9D-35C5B5E23AA6}" srcOrd="0" destOrd="0" presId="urn:microsoft.com/office/officeart/2005/8/layout/vList2"/>
    <dgm:cxn modelId="{FE092789-FC2D-45D2-8709-EC17945F74BD}" srcId="{42066B3B-6669-4D2D-9311-970625D57DB9}" destId="{13DA49BE-84F4-4E54-8624-C2A845D87939}" srcOrd="2" destOrd="0" parTransId="{9C1927D2-AA0B-47E9-9A2C-60A220C396DD}" sibTransId="{624F63C7-A540-40D6-BB2E-8DA28B869EC3}"/>
    <dgm:cxn modelId="{8495527A-B377-4D73-B837-7A09753512AF}" type="presParOf" srcId="{E99FEFE1-D5AA-42DA-BB35-330469401894}" destId="{E7EB3DCC-ACF0-4817-96C2-14A2C08B2C51}" srcOrd="0" destOrd="0" presId="urn:microsoft.com/office/officeart/2005/8/layout/vList2"/>
    <dgm:cxn modelId="{94A91DDE-6955-45D0-9882-05E4E0474997}" type="presParOf" srcId="{E99FEFE1-D5AA-42DA-BB35-330469401894}" destId="{70087A7D-4E80-4421-85F8-356A0DF2ED15}" srcOrd="1" destOrd="0" presId="urn:microsoft.com/office/officeart/2005/8/layout/vList2"/>
    <dgm:cxn modelId="{65CBF577-8D14-4BF1-9083-CFCC9B07EDF1}" type="presParOf" srcId="{E99FEFE1-D5AA-42DA-BB35-330469401894}" destId="{69C3B91D-D710-404F-A741-0517A0E186D8}" srcOrd="2" destOrd="0" presId="urn:microsoft.com/office/officeart/2005/8/layout/vList2"/>
    <dgm:cxn modelId="{1264E6D6-F18D-4ABE-8577-38F86554545B}" type="presParOf" srcId="{E99FEFE1-D5AA-42DA-BB35-330469401894}" destId="{2EE84134-31D3-48C7-A7DA-C5E46577ABDD}" srcOrd="3" destOrd="0" presId="urn:microsoft.com/office/officeart/2005/8/layout/vList2"/>
    <dgm:cxn modelId="{6A590003-F10C-40E0-98D0-94DC600875D1}" type="presParOf" srcId="{E99FEFE1-D5AA-42DA-BB35-330469401894}" destId="{A9D1D399-31C3-4824-96F8-BEA5E14FD8C9}" srcOrd="4" destOrd="0" presId="urn:microsoft.com/office/officeart/2005/8/layout/vList2"/>
    <dgm:cxn modelId="{13ECADC8-E411-469F-903F-2A1EFC707C7F}" type="presParOf" srcId="{E99FEFE1-D5AA-42DA-BB35-330469401894}" destId="{93D8CC48-9031-4370-819C-5A03859743FE}" srcOrd="5" destOrd="0" presId="urn:microsoft.com/office/officeart/2005/8/layout/vList2"/>
    <dgm:cxn modelId="{5BCCB34F-A05B-4C90-BFDC-32F4C3BB4503}" type="presParOf" srcId="{E99FEFE1-D5AA-42DA-BB35-330469401894}" destId="{1EE48B56-5579-49DE-856A-488C5B23BBF3}" srcOrd="6" destOrd="0" presId="urn:microsoft.com/office/officeart/2005/8/layout/vList2"/>
    <dgm:cxn modelId="{F92C511A-69A7-4F7A-931D-7667CD58924F}" type="presParOf" srcId="{E99FEFE1-D5AA-42DA-BB35-330469401894}" destId="{AE072F3B-289E-4F15-9561-C9FBE6D87C98}" srcOrd="7" destOrd="0" presId="urn:microsoft.com/office/officeart/2005/8/layout/vList2"/>
    <dgm:cxn modelId="{30C6A071-CA5D-4B33-9A55-7CF3840FC662}" type="presParOf" srcId="{E99FEFE1-D5AA-42DA-BB35-330469401894}" destId="{B16012B7-8A23-411B-B132-85DFD07D547B}" srcOrd="8" destOrd="0" presId="urn:microsoft.com/office/officeart/2005/8/layout/vList2"/>
    <dgm:cxn modelId="{8FAEB2DF-CD25-414A-B7F1-F6588D9C7A7A}" type="presParOf" srcId="{E99FEFE1-D5AA-42DA-BB35-330469401894}" destId="{56B30DFC-6E0E-4201-86A5-CDB604F8442E}" srcOrd="9" destOrd="0" presId="urn:microsoft.com/office/officeart/2005/8/layout/vList2"/>
    <dgm:cxn modelId="{41156E17-B96C-496D-A5D8-A5A9C3B73C5E}" type="presParOf" srcId="{E99FEFE1-D5AA-42DA-BB35-330469401894}" destId="{C7F9137C-6311-4E1E-887D-22C015319B07}" srcOrd="10" destOrd="0" presId="urn:microsoft.com/office/officeart/2005/8/layout/vList2"/>
    <dgm:cxn modelId="{52CCD45A-CACB-4DFC-857A-4AC6B9D6BBDB}" type="presParOf" srcId="{E99FEFE1-D5AA-42DA-BB35-330469401894}" destId="{AC1C045D-5075-45C0-8D8F-D92602EAB7F5}" srcOrd="11" destOrd="0" presId="urn:microsoft.com/office/officeart/2005/8/layout/vList2"/>
    <dgm:cxn modelId="{8D94F82C-E683-470A-9D3F-87FDB642CCEC}" type="presParOf" srcId="{E99FEFE1-D5AA-42DA-BB35-330469401894}" destId="{377EFC23-9E08-422D-9671-9610E59CA5C0}" srcOrd="12" destOrd="0" presId="urn:microsoft.com/office/officeart/2005/8/layout/vList2"/>
    <dgm:cxn modelId="{2D02E96F-DA17-4EA7-96D1-C675183C9EFE}" type="presParOf" srcId="{E99FEFE1-D5AA-42DA-BB35-330469401894}" destId="{41FAA5DB-1833-4B7B-9642-D682A365EAD8}" srcOrd="13" destOrd="0" presId="urn:microsoft.com/office/officeart/2005/8/layout/vList2"/>
    <dgm:cxn modelId="{5259EE8A-A3BE-422B-9D71-ED7EEA4AC428}" type="presParOf" srcId="{E99FEFE1-D5AA-42DA-BB35-330469401894}" destId="{8135370D-EC2D-45A9-AD9D-35C5B5E23AA6}" srcOrd="14" destOrd="0" presId="urn:microsoft.com/office/officeart/2005/8/layout/vList2"/>
    <dgm:cxn modelId="{DC4B3BEF-B7B0-4D12-A66E-CC4C592F18CC}" type="presParOf" srcId="{E99FEFE1-D5AA-42DA-BB35-330469401894}" destId="{0BB6EEEA-44B1-452D-AE4F-4FD7E6AB307E}" srcOrd="15" destOrd="0" presId="urn:microsoft.com/office/officeart/2005/8/layout/vList2"/>
    <dgm:cxn modelId="{E68F5E14-AC9E-4D2D-A9B4-1B9C762238CF}" type="presParOf" srcId="{E99FEFE1-D5AA-42DA-BB35-330469401894}" destId="{A24E1B24-5F5A-4DFC-8FC4-7D6F1029826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D8792-303E-473B-BC71-6C65685C20F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FEC183E9-449F-4B1C-A140-0428A55AA51C}">
      <dgm:prSet custT="1"/>
      <dgm:spPr/>
      <dgm:t>
        <a:bodyPr/>
        <a:lstStyle/>
        <a:p>
          <a:pPr algn="ctr"/>
          <a:r>
            <a:rPr lang="es-ES" sz="2000" b="0" dirty="0"/>
            <a:t>Ejecución Presupuesto de Recursos (Ingresos). </a:t>
          </a:r>
          <a:endParaRPr lang="es-VE" sz="2000" dirty="0"/>
        </a:p>
      </dgm:t>
    </dgm:pt>
    <dgm:pt modelId="{77471DF8-38A9-42D6-92EF-FBA720F6E5B7}" type="parTrans" cxnId="{6989971D-7CDA-4307-AF56-7D6E38973CB3}">
      <dgm:prSet/>
      <dgm:spPr/>
      <dgm:t>
        <a:bodyPr/>
        <a:lstStyle/>
        <a:p>
          <a:endParaRPr lang="es-VE" sz="2000"/>
        </a:p>
      </dgm:t>
    </dgm:pt>
    <dgm:pt modelId="{558B12B1-9505-4BD4-B7CB-9DBD74EA5BA5}" type="sibTrans" cxnId="{6989971D-7CDA-4307-AF56-7D6E38973CB3}">
      <dgm:prSet/>
      <dgm:spPr/>
      <dgm:t>
        <a:bodyPr/>
        <a:lstStyle/>
        <a:p>
          <a:endParaRPr lang="es-VE" sz="2000"/>
        </a:p>
      </dgm:t>
    </dgm:pt>
    <dgm:pt modelId="{1EA3BD5A-86A5-404B-B986-39F50F2CE46C}">
      <dgm:prSet custT="1"/>
      <dgm:spPr/>
      <dgm:t>
        <a:bodyPr/>
        <a:lstStyle/>
        <a:p>
          <a:pPr algn="ctr"/>
          <a:r>
            <a:rPr lang="es-ES" sz="2000" b="0" dirty="0"/>
            <a:t>Ejecución Presupuesto de Egresos (Gastos). </a:t>
          </a:r>
          <a:endParaRPr lang="es-VE" sz="2000" dirty="0"/>
        </a:p>
      </dgm:t>
    </dgm:pt>
    <dgm:pt modelId="{B4AB272E-E0E1-46B3-B18E-89090003B1F0}" type="parTrans" cxnId="{837FCD24-F15D-4DDC-A17A-FD382CE1298E}">
      <dgm:prSet/>
      <dgm:spPr/>
      <dgm:t>
        <a:bodyPr/>
        <a:lstStyle/>
        <a:p>
          <a:endParaRPr lang="es-VE" sz="2000"/>
        </a:p>
      </dgm:t>
    </dgm:pt>
    <dgm:pt modelId="{4D0FD998-5838-4CC9-B30E-3FF56678E756}" type="sibTrans" cxnId="{837FCD24-F15D-4DDC-A17A-FD382CE1298E}">
      <dgm:prSet/>
      <dgm:spPr/>
      <dgm:t>
        <a:bodyPr/>
        <a:lstStyle/>
        <a:p>
          <a:endParaRPr lang="es-VE" sz="2000"/>
        </a:p>
      </dgm:t>
    </dgm:pt>
    <dgm:pt modelId="{99928D20-A870-452F-A543-2520218F66B1}">
      <dgm:prSet custT="1"/>
      <dgm:spPr/>
      <dgm:t>
        <a:bodyPr/>
        <a:lstStyle/>
        <a:p>
          <a:r>
            <a:rPr lang="es-ES" sz="1600" b="0" dirty="0"/>
            <a:t>Comentarios en relación a la ejecución presentada-soportes</a:t>
          </a:r>
          <a:r>
            <a:rPr lang="es-ES" sz="1000" b="0" dirty="0"/>
            <a:t>.</a:t>
          </a:r>
          <a:endParaRPr lang="es-VE" sz="1000" dirty="0"/>
        </a:p>
      </dgm:t>
    </dgm:pt>
    <dgm:pt modelId="{29E615EF-7B42-42E9-94F1-37FA7D49FD7A}" type="parTrans" cxnId="{C9E21A63-8368-48DE-9857-E5DE8FFC1A49}">
      <dgm:prSet/>
      <dgm:spPr/>
      <dgm:t>
        <a:bodyPr/>
        <a:lstStyle/>
        <a:p>
          <a:endParaRPr lang="es-VE" sz="2000"/>
        </a:p>
      </dgm:t>
    </dgm:pt>
    <dgm:pt modelId="{0FB2F47D-2A6E-4337-BA61-99EA2ED3E4E9}" type="sibTrans" cxnId="{C9E21A63-8368-48DE-9857-E5DE8FFC1A49}">
      <dgm:prSet/>
      <dgm:spPr/>
      <dgm:t>
        <a:bodyPr/>
        <a:lstStyle/>
        <a:p>
          <a:endParaRPr lang="es-VE" sz="2000"/>
        </a:p>
      </dgm:t>
    </dgm:pt>
    <dgm:pt modelId="{C4140799-D4D6-4568-9F46-1C3DD8ADBAB6}">
      <dgm:prSet custT="1"/>
      <dgm:spPr/>
      <dgm:t>
        <a:bodyPr/>
        <a:lstStyle/>
        <a:p>
          <a:pPr algn="ctr"/>
          <a:r>
            <a:rPr lang="es-ES" sz="2400" b="0" dirty="0"/>
            <a:t>Exposición de Motivos</a:t>
          </a:r>
          <a:endParaRPr lang="es-VE" sz="2400" dirty="0"/>
        </a:p>
      </dgm:t>
    </dgm:pt>
    <dgm:pt modelId="{26C1F4F6-E5C5-4A5E-8D65-8927B5048673}" type="parTrans" cxnId="{F59A4C44-C4B9-49F8-AA43-883D54D1F0BE}">
      <dgm:prSet/>
      <dgm:spPr/>
      <dgm:t>
        <a:bodyPr/>
        <a:lstStyle/>
        <a:p>
          <a:endParaRPr lang="es-VE" sz="2000"/>
        </a:p>
      </dgm:t>
    </dgm:pt>
    <dgm:pt modelId="{895402E6-9081-4ED1-AAEB-FFE252FD171D}" type="sibTrans" cxnId="{F59A4C44-C4B9-49F8-AA43-883D54D1F0BE}">
      <dgm:prSet/>
      <dgm:spPr/>
      <dgm:t>
        <a:bodyPr/>
        <a:lstStyle/>
        <a:p>
          <a:endParaRPr lang="es-VE" sz="2000"/>
        </a:p>
      </dgm:t>
    </dgm:pt>
    <dgm:pt modelId="{AA4457EE-396D-4DC8-A801-9984F9F57A96}">
      <dgm:prSet custT="1"/>
      <dgm:spPr/>
      <dgm:t>
        <a:bodyPr/>
        <a:lstStyle/>
        <a:p>
          <a:r>
            <a:rPr lang="es-ES" sz="1400" b="0" dirty="0"/>
            <a:t>Descripción del Presupuesto inicial aprobado y sus modificaciones, el Monto asignado para el Proyecto y Acciones Centralizadas.</a:t>
          </a:r>
          <a:endParaRPr lang="es-VE" sz="1400" dirty="0"/>
        </a:p>
      </dgm:t>
    </dgm:pt>
    <dgm:pt modelId="{379EC645-D19B-4119-81B9-DCF1103AB524}" type="parTrans" cxnId="{5659D19A-6F79-4796-8C8C-382C8FCC14A5}">
      <dgm:prSet/>
      <dgm:spPr/>
      <dgm:t>
        <a:bodyPr/>
        <a:lstStyle/>
        <a:p>
          <a:endParaRPr lang="es-VE" sz="2000"/>
        </a:p>
      </dgm:t>
    </dgm:pt>
    <dgm:pt modelId="{1D0A8E98-4608-48F1-8D89-D86D427A4DF8}" type="sibTrans" cxnId="{5659D19A-6F79-4796-8C8C-382C8FCC14A5}">
      <dgm:prSet/>
      <dgm:spPr/>
      <dgm:t>
        <a:bodyPr/>
        <a:lstStyle/>
        <a:p>
          <a:endParaRPr lang="es-VE" sz="2000"/>
        </a:p>
      </dgm:t>
    </dgm:pt>
    <dgm:pt modelId="{D12299D7-4FE6-45CF-BB6E-FF57C46D8E14}">
      <dgm:prSet custT="1"/>
      <dgm:spPr/>
      <dgm:t>
        <a:bodyPr/>
        <a:lstStyle/>
        <a:p>
          <a:r>
            <a:rPr lang="es-ES" sz="1400" b="0" dirty="0"/>
            <a:t>Conexión cualitativa y cuantitativa entre los proyectos y planes ejecutados</a:t>
          </a:r>
          <a:endParaRPr lang="es-VE" sz="1400" dirty="0"/>
        </a:p>
      </dgm:t>
    </dgm:pt>
    <dgm:pt modelId="{640AFD3C-124B-4591-A77C-1406A6D630C3}" type="parTrans" cxnId="{8524FB29-F69B-4DE3-B501-03DB2D14CD44}">
      <dgm:prSet/>
      <dgm:spPr/>
      <dgm:t>
        <a:bodyPr/>
        <a:lstStyle/>
        <a:p>
          <a:endParaRPr lang="es-VE" sz="2000"/>
        </a:p>
      </dgm:t>
    </dgm:pt>
    <dgm:pt modelId="{9D40A741-5115-4489-A734-9C580F2A6163}" type="sibTrans" cxnId="{8524FB29-F69B-4DE3-B501-03DB2D14CD44}">
      <dgm:prSet/>
      <dgm:spPr/>
      <dgm:t>
        <a:bodyPr/>
        <a:lstStyle/>
        <a:p>
          <a:endParaRPr lang="es-VE" sz="2000"/>
        </a:p>
      </dgm:t>
    </dgm:pt>
    <dgm:pt modelId="{46DBCFF4-D9A8-455E-A792-4936313029AC}">
      <dgm:prSet custT="1"/>
      <dgm:spPr/>
      <dgm:t>
        <a:bodyPr/>
        <a:lstStyle/>
        <a:p>
          <a:pPr>
            <a:buNone/>
          </a:pPr>
          <a:r>
            <a:rPr lang="es-ES" sz="1600" b="0" dirty="0"/>
            <a:t>Comentarios en relación a la ejecución presentada-soportes.</a:t>
          </a:r>
          <a:endParaRPr lang="es-VE" sz="1600" dirty="0"/>
        </a:p>
      </dgm:t>
    </dgm:pt>
    <dgm:pt modelId="{66FA80F5-5FA1-4E74-968B-9532DE57BF31}" type="parTrans" cxnId="{58BB4AC9-06E6-4CF1-8A89-83F9B9F136BD}">
      <dgm:prSet/>
      <dgm:spPr/>
      <dgm:t>
        <a:bodyPr/>
        <a:lstStyle/>
        <a:p>
          <a:endParaRPr lang="es-VE" sz="2000"/>
        </a:p>
      </dgm:t>
    </dgm:pt>
    <dgm:pt modelId="{2E805AAD-DAB0-4C28-9E7B-D938984A63AB}" type="sibTrans" cxnId="{58BB4AC9-06E6-4CF1-8A89-83F9B9F136BD}">
      <dgm:prSet/>
      <dgm:spPr/>
      <dgm:t>
        <a:bodyPr/>
        <a:lstStyle/>
        <a:p>
          <a:endParaRPr lang="es-VE" sz="2000"/>
        </a:p>
      </dgm:t>
    </dgm:pt>
    <dgm:pt modelId="{222CDA5D-404A-411A-B773-F69CE322BB8D}" type="pres">
      <dgm:prSet presAssocID="{B21D8792-303E-473B-BC71-6C65685C20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EFD539-3182-475D-B873-DFC20A62192E}" type="pres">
      <dgm:prSet presAssocID="{C4140799-D4D6-4568-9F46-1C3DD8ADBAB6}" presName="vertFlow" presStyleCnt="0"/>
      <dgm:spPr/>
    </dgm:pt>
    <dgm:pt modelId="{AB9F6ADC-09E8-4060-BFB2-D946A847F074}" type="pres">
      <dgm:prSet presAssocID="{C4140799-D4D6-4568-9F46-1C3DD8ADBAB6}" presName="header" presStyleLbl="node1" presStyleIdx="0" presStyleCnt="3"/>
      <dgm:spPr/>
      <dgm:t>
        <a:bodyPr/>
        <a:lstStyle/>
        <a:p>
          <a:endParaRPr lang="es-ES"/>
        </a:p>
      </dgm:t>
    </dgm:pt>
    <dgm:pt modelId="{FF7EA350-34D8-4FE6-84F5-2EFB8DBC2519}" type="pres">
      <dgm:prSet presAssocID="{379EC645-D19B-4119-81B9-DCF1103AB524}" presName="parTrans" presStyleLbl="sibTrans2D1" presStyleIdx="0" presStyleCnt="4"/>
      <dgm:spPr/>
      <dgm:t>
        <a:bodyPr/>
        <a:lstStyle/>
        <a:p>
          <a:endParaRPr lang="es-ES"/>
        </a:p>
      </dgm:t>
    </dgm:pt>
    <dgm:pt modelId="{DF7ED572-F5C8-4D4C-B75B-4D53F394E4EF}" type="pres">
      <dgm:prSet presAssocID="{AA4457EE-396D-4DC8-A801-9984F9F57A96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EE8E0-2AC2-4588-8897-E185B7DF68A0}" type="pres">
      <dgm:prSet presAssocID="{1D0A8E98-4608-48F1-8D89-D86D427A4DF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CCEF6B66-4515-4EEF-B191-F6636085FF34}" type="pres">
      <dgm:prSet presAssocID="{D12299D7-4FE6-45CF-BB6E-FF57C46D8E14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7EF1C-817B-40CD-950B-D8CFA7AB7BDC}" type="pres">
      <dgm:prSet presAssocID="{C4140799-D4D6-4568-9F46-1C3DD8ADBAB6}" presName="hSp" presStyleCnt="0"/>
      <dgm:spPr/>
    </dgm:pt>
    <dgm:pt modelId="{381FC50E-AACB-499D-934A-416D9155F1C2}" type="pres">
      <dgm:prSet presAssocID="{FEC183E9-449F-4B1C-A140-0428A55AA51C}" presName="vertFlow" presStyleCnt="0"/>
      <dgm:spPr/>
    </dgm:pt>
    <dgm:pt modelId="{5FBB0844-7331-4950-A7E9-AA1A3215E2AD}" type="pres">
      <dgm:prSet presAssocID="{FEC183E9-449F-4B1C-A140-0428A55AA51C}" presName="header" presStyleLbl="node1" presStyleIdx="1" presStyleCnt="3"/>
      <dgm:spPr/>
      <dgm:t>
        <a:bodyPr/>
        <a:lstStyle/>
        <a:p>
          <a:endParaRPr lang="es-ES"/>
        </a:p>
      </dgm:t>
    </dgm:pt>
    <dgm:pt modelId="{F33E5849-2C22-4880-81DF-40DDF63CF72E}" type="pres">
      <dgm:prSet presAssocID="{29E615EF-7B42-42E9-94F1-37FA7D49FD7A}" presName="parTrans" presStyleLbl="sibTrans2D1" presStyleIdx="2" presStyleCnt="4"/>
      <dgm:spPr/>
      <dgm:t>
        <a:bodyPr/>
        <a:lstStyle/>
        <a:p>
          <a:endParaRPr lang="es-ES"/>
        </a:p>
      </dgm:t>
    </dgm:pt>
    <dgm:pt modelId="{53DBE05D-F3CD-4B7D-948E-FA9A3E6020E1}" type="pres">
      <dgm:prSet presAssocID="{99928D20-A870-452F-A543-2520218F66B1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AE339D-1DDA-4F62-A814-232A4FBDA899}" type="pres">
      <dgm:prSet presAssocID="{FEC183E9-449F-4B1C-A140-0428A55AA51C}" presName="hSp" presStyleCnt="0"/>
      <dgm:spPr/>
    </dgm:pt>
    <dgm:pt modelId="{52EBBEB3-A67D-44B0-A657-CF79B7399805}" type="pres">
      <dgm:prSet presAssocID="{1EA3BD5A-86A5-404B-B986-39F50F2CE46C}" presName="vertFlow" presStyleCnt="0"/>
      <dgm:spPr/>
    </dgm:pt>
    <dgm:pt modelId="{E2623D72-027E-46E2-96C8-F67A98F5E2A3}" type="pres">
      <dgm:prSet presAssocID="{1EA3BD5A-86A5-404B-B986-39F50F2CE46C}" presName="header" presStyleLbl="node1" presStyleIdx="2" presStyleCnt="3"/>
      <dgm:spPr/>
      <dgm:t>
        <a:bodyPr/>
        <a:lstStyle/>
        <a:p>
          <a:endParaRPr lang="es-ES"/>
        </a:p>
      </dgm:t>
    </dgm:pt>
    <dgm:pt modelId="{E6F4C6D5-59BC-434F-98FB-9B60C9AD84A0}" type="pres">
      <dgm:prSet presAssocID="{66FA80F5-5FA1-4E74-968B-9532DE57BF31}" presName="parTrans" presStyleLbl="sibTrans2D1" presStyleIdx="3" presStyleCnt="4"/>
      <dgm:spPr/>
      <dgm:t>
        <a:bodyPr/>
        <a:lstStyle/>
        <a:p>
          <a:endParaRPr lang="es-ES"/>
        </a:p>
      </dgm:t>
    </dgm:pt>
    <dgm:pt modelId="{9BAD4F6B-DCBF-48BA-8252-FE14D940139C}" type="pres">
      <dgm:prSet presAssocID="{46DBCFF4-D9A8-455E-A792-4936313029AC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89971D-7CDA-4307-AF56-7D6E38973CB3}" srcId="{B21D8792-303E-473B-BC71-6C65685C20F5}" destId="{FEC183E9-449F-4B1C-A140-0428A55AA51C}" srcOrd="1" destOrd="0" parTransId="{77471DF8-38A9-42D6-92EF-FBA720F6E5B7}" sibTransId="{558B12B1-9505-4BD4-B7CB-9DBD74EA5BA5}"/>
    <dgm:cxn modelId="{0F9B6B57-FC04-4BD8-9EB1-16680C8DF915}" type="presOf" srcId="{29E615EF-7B42-42E9-94F1-37FA7D49FD7A}" destId="{F33E5849-2C22-4880-81DF-40DDF63CF72E}" srcOrd="0" destOrd="0" presId="urn:microsoft.com/office/officeart/2005/8/layout/lProcess1"/>
    <dgm:cxn modelId="{7516CC49-3BB4-4791-87CB-8E4867EEE5F8}" type="presOf" srcId="{1D0A8E98-4608-48F1-8D89-D86D427A4DF8}" destId="{7BFEE8E0-2AC2-4588-8897-E185B7DF68A0}" srcOrd="0" destOrd="0" presId="urn:microsoft.com/office/officeart/2005/8/layout/lProcess1"/>
    <dgm:cxn modelId="{837FCD24-F15D-4DDC-A17A-FD382CE1298E}" srcId="{B21D8792-303E-473B-BC71-6C65685C20F5}" destId="{1EA3BD5A-86A5-404B-B986-39F50F2CE46C}" srcOrd="2" destOrd="0" parTransId="{B4AB272E-E0E1-46B3-B18E-89090003B1F0}" sibTransId="{4D0FD998-5838-4CC9-B30E-3FF56678E756}"/>
    <dgm:cxn modelId="{C9E21A63-8368-48DE-9857-E5DE8FFC1A49}" srcId="{FEC183E9-449F-4B1C-A140-0428A55AA51C}" destId="{99928D20-A870-452F-A543-2520218F66B1}" srcOrd="0" destOrd="0" parTransId="{29E615EF-7B42-42E9-94F1-37FA7D49FD7A}" sibTransId="{0FB2F47D-2A6E-4337-BA61-99EA2ED3E4E9}"/>
    <dgm:cxn modelId="{CA6EB40C-083A-418F-9874-15402C3D3C0F}" type="presOf" srcId="{46DBCFF4-D9A8-455E-A792-4936313029AC}" destId="{9BAD4F6B-DCBF-48BA-8252-FE14D940139C}" srcOrd="0" destOrd="0" presId="urn:microsoft.com/office/officeart/2005/8/layout/lProcess1"/>
    <dgm:cxn modelId="{3E922CF3-DBA1-44EB-B4EA-F3E2D18C5821}" type="presOf" srcId="{B21D8792-303E-473B-BC71-6C65685C20F5}" destId="{222CDA5D-404A-411A-B773-F69CE322BB8D}" srcOrd="0" destOrd="0" presId="urn:microsoft.com/office/officeart/2005/8/layout/lProcess1"/>
    <dgm:cxn modelId="{ED246F3E-AB4D-4620-8291-EEB6722E8CD2}" type="presOf" srcId="{C4140799-D4D6-4568-9F46-1C3DD8ADBAB6}" destId="{AB9F6ADC-09E8-4060-BFB2-D946A847F074}" srcOrd="0" destOrd="0" presId="urn:microsoft.com/office/officeart/2005/8/layout/lProcess1"/>
    <dgm:cxn modelId="{753EDD54-666A-46F3-B969-6AE73B33037A}" type="presOf" srcId="{AA4457EE-396D-4DC8-A801-9984F9F57A96}" destId="{DF7ED572-F5C8-4D4C-B75B-4D53F394E4EF}" srcOrd="0" destOrd="0" presId="urn:microsoft.com/office/officeart/2005/8/layout/lProcess1"/>
    <dgm:cxn modelId="{5659D19A-6F79-4796-8C8C-382C8FCC14A5}" srcId="{C4140799-D4D6-4568-9F46-1C3DD8ADBAB6}" destId="{AA4457EE-396D-4DC8-A801-9984F9F57A96}" srcOrd="0" destOrd="0" parTransId="{379EC645-D19B-4119-81B9-DCF1103AB524}" sibTransId="{1D0A8E98-4608-48F1-8D89-D86D427A4DF8}"/>
    <dgm:cxn modelId="{58BB4AC9-06E6-4CF1-8A89-83F9B9F136BD}" srcId="{1EA3BD5A-86A5-404B-B986-39F50F2CE46C}" destId="{46DBCFF4-D9A8-455E-A792-4936313029AC}" srcOrd="0" destOrd="0" parTransId="{66FA80F5-5FA1-4E74-968B-9532DE57BF31}" sibTransId="{2E805AAD-DAB0-4C28-9E7B-D938984A63AB}"/>
    <dgm:cxn modelId="{294E5AF7-53CA-4303-A2A8-EE02C056197B}" type="presOf" srcId="{D12299D7-4FE6-45CF-BB6E-FF57C46D8E14}" destId="{CCEF6B66-4515-4EEF-B191-F6636085FF34}" srcOrd="0" destOrd="0" presId="urn:microsoft.com/office/officeart/2005/8/layout/lProcess1"/>
    <dgm:cxn modelId="{2FEA97A8-CCFB-4E1D-93C9-6A25B310C981}" type="presOf" srcId="{FEC183E9-449F-4B1C-A140-0428A55AA51C}" destId="{5FBB0844-7331-4950-A7E9-AA1A3215E2AD}" srcOrd="0" destOrd="0" presId="urn:microsoft.com/office/officeart/2005/8/layout/lProcess1"/>
    <dgm:cxn modelId="{40D9C635-3176-4240-845C-E9078148EEDF}" type="presOf" srcId="{379EC645-D19B-4119-81B9-DCF1103AB524}" destId="{FF7EA350-34D8-4FE6-84F5-2EFB8DBC2519}" srcOrd="0" destOrd="0" presId="urn:microsoft.com/office/officeart/2005/8/layout/lProcess1"/>
    <dgm:cxn modelId="{EE1B8AF1-C0DF-432E-A56D-06290C6E4759}" type="presOf" srcId="{99928D20-A870-452F-A543-2520218F66B1}" destId="{53DBE05D-F3CD-4B7D-948E-FA9A3E6020E1}" srcOrd="0" destOrd="0" presId="urn:microsoft.com/office/officeart/2005/8/layout/lProcess1"/>
    <dgm:cxn modelId="{8524FB29-F69B-4DE3-B501-03DB2D14CD44}" srcId="{C4140799-D4D6-4568-9F46-1C3DD8ADBAB6}" destId="{D12299D7-4FE6-45CF-BB6E-FF57C46D8E14}" srcOrd="1" destOrd="0" parTransId="{640AFD3C-124B-4591-A77C-1406A6D630C3}" sibTransId="{9D40A741-5115-4489-A734-9C580F2A6163}"/>
    <dgm:cxn modelId="{EF18524B-30C2-4B02-80CA-4542231BC78F}" type="presOf" srcId="{1EA3BD5A-86A5-404B-B986-39F50F2CE46C}" destId="{E2623D72-027E-46E2-96C8-F67A98F5E2A3}" srcOrd="0" destOrd="0" presId="urn:microsoft.com/office/officeart/2005/8/layout/lProcess1"/>
    <dgm:cxn modelId="{F59A4C44-C4B9-49F8-AA43-883D54D1F0BE}" srcId="{B21D8792-303E-473B-BC71-6C65685C20F5}" destId="{C4140799-D4D6-4568-9F46-1C3DD8ADBAB6}" srcOrd="0" destOrd="0" parTransId="{26C1F4F6-E5C5-4A5E-8D65-8927B5048673}" sibTransId="{895402E6-9081-4ED1-AAEB-FFE252FD171D}"/>
    <dgm:cxn modelId="{E0F61448-D2CD-447F-A5DC-027AB4E0F699}" type="presOf" srcId="{66FA80F5-5FA1-4E74-968B-9532DE57BF31}" destId="{E6F4C6D5-59BC-434F-98FB-9B60C9AD84A0}" srcOrd="0" destOrd="0" presId="urn:microsoft.com/office/officeart/2005/8/layout/lProcess1"/>
    <dgm:cxn modelId="{1D55A4F2-CECC-4B99-B001-AACF3276DCF6}" type="presParOf" srcId="{222CDA5D-404A-411A-B773-F69CE322BB8D}" destId="{B6EFD539-3182-475D-B873-DFC20A62192E}" srcOrd="0" destOrd="0" presId="urn:microsoft.com/office/officeart/2005/8/layout/lProcess1"/>
    <dgm:cxn modelId="{C5C02402-0A6C-4A89-91C4-28E8A99BD7B2}" type="presParOf" srcId="{B6EFD539-3182-475D-B873-DFC20A62192E}" destId="{AB9F6ADC-09E8-4060-BFB2-D946A847F074}" srcOrd="0" destOrd="0" presId="urn:microsoft.com/office/officeart/2005/8/layout/lProcess1"/>
    <dgm:cxn modelId="{9DF70BAA-E8F4-4A7C-B914-B310C05001FF}" type="presParOf" srcId="{B6EFD539-3182-475D-B873-DFC20A62192E}" destId="{FF7EA350-34D8-4FE6-84F5-2EFB8DBC2519}" srcOrd="1" destOrd="0" presId="urn:microsoft.com/office/officeart/2005/8/layout/lProcess1"/>
    <dgm:cxn modelId="{68C1BA00-E78B-4604-AFAD-F3A8754459C4}" type="presParOf" srcId="{B6EFD539-3182-475D-B873-DFC20A62192E}" destId="{DF7ED572-F5C8-4D4C-B75B-4D53F394E4EF}" srcOrd="2" destOrd="0" presId="urn:microsoft.com/office/officeart/2005/8/layout/lProcess1"/>
    <dgm:cxn modelId="{4C90D43C-0566-4256-B373-E2B9ACAF08E1}" type="presParOf" srcId="{B6EFD539-3182-475D-B873-DFC20A62192E}" destId="{7BFEE8E0-2AC2-4588-8897-E185B7DF68A0}" srcOrd="3" destOrd="0" presId="urn:microsoft.com/office/officeart/2005/8/layout/lProcess1"/>
    <dgm:cxn modelId="{9FF14C76-9CDE-4532-A49E-504B0D6910CC}" type="presParOf" srcId="{B6EFD539-3182-475D-B873-DFC20A62192E}" destId="{CCEF6B66-4515-4EEF-B191-F6636085FF34}" srcOrd="4" destOrd="0" presId="urn:microsoft.com/office/officeart/2005/8/layout/lProcess1"/>
    <dgm:cxn modelId="{5CDA499D-8331-40AB-BBDE-3D10F56D0B4F}" type="presParOf" srcId="{222CDA5D-404A-411A-B773-F69CE322BB8D}" destId="{F347EF1C-817B-40CD-950B-D8CFA7AB7BDC}" srcOrd="1" destOrd="0" presId="urn:microsoft.com/office/officeart/2005/8/layout/lProcess1"/>
    <dgm:cxn modelId="{C764CA8D-0627-4BBC-98BE-9B9E638EC8FF}" type="presParOf" srcId="{222CDA5D-404A-411A-B773-F69CE322BB8D}" destId="{381FC50E-AACB-499D-934A-416D9155F1C2}" srcOrd="2" destOrd="0" presId="urn:microsoft.com/office/officeart/2005/8/layout/lProcess1"/>
    <dgm:cxn modelId="{60B738F3-29D5-4864-93A9-731DB6C273BA}" type="presParOf" srcId="{381FC50E-AACB-499D-934A-416D9155F1C2}" destId="{5FBB0844-7331-4950-A7E9-AA1A3215E2AD}" srcOrd="0" destOrd="0" presId="urn:microsoft.com/office/officeart/2005/8/layout/lProcess1"/>
    <dgm:cxn modelId="{4CAA5926-1A3A-4070-B6C2-269887FDF6AF}" type="presParOf" srcId="{381FC50E-AACB-499D-934A-416D9155F1C2}" destId="{F33E5849-2C22-4880-81DF-40DDF63CF72E}" srcOrd="1" destOrd="0" presId="urn:microsoft.com/office/officeart/2005/8/layout/lProcess1"/>
    <dgm:cxn modelId="{F97091CE-BD60-491E-A630-868A18981B73}" type="presParOf" srcId="{381FC50E-AACB-499D-934A-416D9155F1C2}" destId="{53DBE05D-F3CD-4B7D-948E-FA9A3E6020E1}" srcOrd="2" destOrd="0" presId="urn:microsoft.com/office/officeart/2005/8/layout/lProcess1"/>
    <dgm:cxn modelId="{CC822B40-7C01-49E0-8806-DBB003E32238}" type="presParOf" srcId="{222CDA5D-404A-411A-B773-F69CE322BB8D}" destId="{23AE339D-1DDA-4F62-A814-232A4FBDA899}" srcOrd="3" destOrd="0" presId="urn:microsoft.com/office/officeart/2005/8/layout/lProcess1"/>
    <dgm:cxn modelId="{9D510BBE-A591-4D4C-A246-4564506BACF8}" type="presParOf" srcId="{222CDA5D-404A-411A-B773-F69CE322BB8D}" destId="{52EBBEB3-A67D-44B0-A657-CF79B7399805}" srcOrd="4" destOrd="0" presId="urn:microsoft.com/office/officeart/2005/8/layout/lProcess1"/>
    <dgm:cxn modelId="{973DE45D-E398-49CE-8A59-6F7B39AE6911}" type="presParOf" srcId="{52EBBEB3-A67D-44B0-A657-CF79B7399805}" destId="{E2623D72-027E-46E2-96C8-F67A98F5E2A3}" srcOrd="0" destOrd="0" presId="urn:microsoft.com/office/officeart/2005/8/layout/lProcess1"/>
    <dgm:cxn modelId="{2693EDBF-B935-493B-849C-ED7C82F1E6D4}" type="presParOf" srcId="{52EBBEB3-A67D-44B0-A657-CF79B7399805}" destId="{E6F4C6D5-59BC-434F-98FB-9B60C9AD84A0}" srcOrd="1" destOrd="0" presId="urn:microsoft.com/office/officeart/2005/8/layout/lProcess1"/>
    <dgm:cxn modelId="{F28D0987-92C7-4217-8305-A12F0ED459A9}" type="presParOf" srcId="{52EBBEB3-A67D-44B0-A657-CF79B7399805}" destId="{9BAD4F6B-DCBF-48BA-8252-FE14D940139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8BF9230-81CD-4726-854F-82319AA2AD72}" type="datetimeFigureOut">
              <a:rPr lang="es-VE" smtClean="0"/>
              <a:t>08-12-2025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65D703-C359-4E05-92C2-42665DA00DC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507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D703-C359-4E05-92C2-42665DA00DC9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451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EEA76C-809F-EDDD-7786-608DBE029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AFCF3E6-C877-D8A5-BC87-DE1D37C5B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F6F4FA-2C95-0B64-9FF5-BF4C5903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C6DA4F-1C07-A76A-906E-C15C1556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30A719-C8AE-A0B7-8AA6-FCD37F61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E4D1C-5B17-C5B3-5A3C-54010A46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BEED90E-2F7E-D31C-B8B9-1A735FDCA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E019C8-E7F8-66FE-4F43-60C6D47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621063-132C-FE1E-0EF1-4F9E8111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FD60D2-237D-1DA9-F161-0BD0450C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DCCE19A-6BD9-A25A-5B0A-8AA13DAD4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E72579-CC6D-DD29-2C83-61E6C4B2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12C10-3E58-28C3-1BE6-21F5FA1A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719752-DDDB-BB8B-8630-9CA8DBF6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CA7163-D1D1-DCB5-0864-C1BD33A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40D0FB-CB3C-6C1D-16EF-78480B5D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598569-A1D9-9EA1-2162-D352B8D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11086A-34AE-771C-3BAE-9FFD150D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852F19-3C33-61C0-994B-646F9B90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952E36-0B60-6DF5-C6C2-4AD50E69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E30073-B091-E9ED-C98C-BB5C4F9B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6F7B5AC-7167-B358-A945-E07A1B95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69D44A-A38F-C07F-03EC-6E1E2BB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1B1D5E8-03CA-D99D-BBD9-3403690D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2E1F1-44B4-8021-FA46-A6F21533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2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6A5E17-361B-6B45-BCCD-BE36477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D4A76F-D9E5-09B2-70FE-EE18F4869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9E7896-416B-228C-FE22-4DC9D404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DA31AC2-41D6-6CB4-6946-6BDB2D19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89FDE12-44B4-61FB-0127-CA52EF88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583C05-1110-07B3-6933-DA19CB5E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E5144F-FA68-C609-3834-91F96625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168BAC-9AD7-C4EF-D596-46524E44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47634B2-3CF5-F256-7683-FB214F7D2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D1045-E75D-AB8A-4AF4-E87D35186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1B2AAD-1CEE-4B16-668F-0493BD2F0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5C681D-89FE-30ED-6DBC-21BB94F8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9EF381-819B-C1A4-5A99-BB57CD7E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688D3C-1F89-A5FB-28BD-B5348072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17E13-44C6-CFCB-8119-200979C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F096926-D159-2F3A-EE8A-490B84CD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C599443-A682-7716-1072-31D7D030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07DB98-0CBB-E5A8-6294-77E9E43C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8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9CB87F-9CFC-2FF2-A9DF-919CAD49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2608FE3-491A-1B8F-4610-C74149BB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50F10C-9CCC-2236-28A6-40B0A5E5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E3F884-5782-E045-29F4-0E9F2D76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6A8CCA-29AD-2067-3EE5-90AEFBCE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4BA4BC-0C3C-58B8-9A94-2FE0D698B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D5DEF4-3D7D-07A5-CDE6-D1047F60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0A11C7-666F-9317-1D77-0037FA94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F46B6B-0399-DE2A-5CD7-1EEB9B90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A0D5A-5120-D97C-7D48-0F5266F5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9E0AC6E-3B6C-599F-C883-EB2BBD1B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D218B42-6174-2DD1-6812-35CE4FEF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711C8E8-58D1-37A2-18E1-782DCFCE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F0D9C8-F21A-1885-4CAA-DC43DD8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E7243E-EAEB-C071-0F92-3093408B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66FDF2D-F566-6B85-47DD-E742D6CB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4D09A5-F4D2-B8F6-9784-89C975C6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6969B4-BFD0-90C8-9376-804B64ED7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3A75-1EF4-4B62-A973-9B9C8E4BFF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3390E7-B1CD-840D-D835-FD1DEA99E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4A0E2B-DC0B-1F1A-8B1C-E34BA02B0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hyperlink" Target="Cuadro-Presupuestario-y-Financiero-MyC-2024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03.%20CUADRO-PRESPUESTARIO-Y-FINANCIERO%20-MyC.xls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MbFywkBWMvk5Ktx3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E831FA-B7FA-BE35-40CE-B71161F5A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8"/>
          <a:stretch/>
        </p:blipFill>
        <p:spPr>
          <a:xfrm>
            <a:off x="6203852" y="0"/>
            <a:ext cx="5864246" cy="6858000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C318F9A2-AE59-433A-9D70-AF2179EC85EF}"/>
              </a:ext>
            </a:extLst>
          </p:cNvPr>
          <p:cNvSpPr/>
          <p:nvPr/>
        </p:nvSpPr>
        <p:spPr>
          <a:xfrm>
            <a:off x="533270" y="483925"/>
            <a:ext cx="5328269" cy="40177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dirty="0"/>
              <a:t/>
            </a:r>
            <a:br>
              <a:rPr sz="2800" dirty="0"/>
            </a:br>
            <a:r>
              <a:rPr lang="es-VE" sz="4400" b="1" strike="noStrike" spc="-1" dirty="0">
                <a:solidFill>
                  <a:srgbClr val="000000"/>
                </a:solidFill>
                <a:latin typeface="Calibri Light"/>
              </a:rPr>
              <a:t>Lineamientos Memoria y Cuenta 2025 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VE" sz="4400" b="1" strike="noStrike" spc="-1" dirty="0">
                <a:solidFill>
                  <a:srgbClr val="000000"/>
                </a:solidFill>
                <a:latin typeface="Calibri Light"/>
              </a:rPr>
              <a:t> POA-SIREPOA </a:t>
            </a:r>
            <a:r>
              <a:rPr sz="2800" dirty="0"/>
              <a:t/>
            </a:r>
            <a:br>
              <a:rPr sz="2800" dirty="0"/>
            </a:br>
            <a:endParaRPr lang="es-E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xmlns="" id="{5B4EFA89-FB2A-4731-94A7-DD86A81D4F08}"/>
              </a:ext>
            </a:extLst>
          </p:cNvPr>
          <p:cNvPicPr/>
          <p:nvPr/>
        </p:nvPicPr>
        <p:blipFill>
          <a:blip r:embed="rId3"/>
          <a:srcRect l="7359" r="59399"/>
          <a:stretch/>
        </p:blipFill>
        <p:spPr>
          <a:xfrm>
            <a:off x="1243272" y="5708747"/>
            <a:ext cx="1145880" cy="105948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xmlns="" id="{E1E2DC31-426D-4C53-B449-1867822C270E}"/>
              </a:ext>
            </a:extLst>
          </p:cNvPr>
          <p:cNvSpPr/>
          <p:nvPr/>
        </p:nvSpPr>
        <p:spPr>
          <a:xfrm>
            <a:off x="2505072" y="6143181"/>
            <a:ext cx="36313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 err="1">
                <a:solidFill>
                  <a:srgbClr val="000000"/>
                </a:solidFill>
                <a:latin typeface="Calibri"/>
              </a:rPr>
              <a:t>ula</a:t>
            </a:r>
            <a:r>
              <a:rPr lang="es-ES" sz="1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1400" b="1" strike="noStrike" spc="-1" dirty="0" err="1">
                <a:solidFill>
                  <a:srgbClr val="000000"/>
                </a:solidFill>
                <a:latin typeface="Calibri"/>
              </a:rPr>
              <a:t>Plandes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1" strike="noStrike" spc="-1" dirty="0">
                <a:solidFill>
                  <a:srgbClr val="000000"/>
                </a:solidFill>
                <a:latin typeface="Calibri"/>
              </a:rPr>
              <a:t>Dirección General de Planificación y Desarrollo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52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9833578-C6FF-4069-8559-57A49CDB6E4D}"/>
              </a:ext>
            </a:extLst>
          </p:cNvPr>
          <p:cNvSpPr txBox="1"/>
          <p:nvPr/>
        </p:nvSpPr>
        <p:spPr>
          <a:xfrm>
            <a:off x="961292" y="1720840"/>
            <a:ext cx="10269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strike="noStrike" spc="-52" dirty="0">
                <a:latin typeface="Calibri"/>
              </a:rPr>
              <a:t>Resultados de </a:t>
            </a:r>
            <a:r>
              <a:rPr lang="es-MX" sz="4000" b="1" spc="-52" dirty="0">
                <a:latin typeface="Calibri"/>
              </a:rPr>
              <a:t>l</a:t>
            </a:r>
            <a:r>
              <a:rPr lang="es-MX" sz="4000" b="1" strike="noStrike" spc="-52" dirty="0">
                <a:latin typeface="Calibri"/>
              </a:rPr>
              <a:t>a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b="1" strike="noStrike" spc="-52" dirty="0">
                <a:latin typeface="Calibri"/>
              </a:rPr>
              <a:t>Revisión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b="1" strike="noStrike" spc="-52" dirty="0">
                <a:latin typeface="Calibri"/>
              </a:rPr>
              <a:t>Memoria y Cuenta 2024</a:t>
            </a: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/>
              <a:t/>
            </a:r>
            <a:br>
              <a:rPr lang="es-MX" sz="4800" dirty="0"/>
            </a:b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34054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xmlns="" id="{06BA8E6E-8EC0-42DF-A89C-8F0334180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58280"/>
              </p:ext>
            </p:extLst>
          </p:nvPr>
        </p:nvGraphicFramePr>
        <p:xfrm>
          <a:off x="550628" y="703385"/>
          <a:ext cx="10668711" cy="54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8906280" y="6075034"/>
            <a:ext cx="3285720" cy="732960"/>
          </a:xfrm>
          <a:prstGeom prst="rect">
            <a:avLst/>
          </a:prstGeom>
          <a:ln w="0"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724C0D4-EAF7-47F3-8639-AB94DC0D6295}"/>
              </a:ext>
            </a:extLst>
          </p:cNvPr>
          <p:cNvGrpSpPr/>
          <p:nvPr/>
        </p:nvGrpSpPr>
        <p:grpSpPr>
          <a:xfrm>
            <a:off x="550627" y="90235"/>
            <a:ext cx="10668711" cy="577980"/>
            <a:chOff x="0" y="52833"/>
            <a:chExt cx="10668711" cy="57798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A710957B-F54E-4B9B-9FE8-E638ADAD2703}"/>
                </a:ext>
              </a:extLst>
            </p:cNvPr>
            <p:cNvSpPr/>
            <p:nvPr/>
          </p:nvSpPr>
          <p:spPr>
            <a:xfrm>
              <a:off x="0" y="52833"/>
              <a:ext cx="10668711" cy="57798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xmlns="" id="{A8B4E97D-E097-4B97-BF47-A490407E43F6}"/>
                </a:ext>
              </a:extLst>
            </p:cNvPr>
            <p:cNvSpPr txBox="1"/>
            <p:nvPr/>
          </p:nvSpPr>
          <p:spPr>
            <a:xfrm>
              <a:off x="28215" y="81048"/>
              <a:ext cx="10612281" cy="521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Debilidades encontradas en la Memoria y </a:t>
              </a:r>
              <a:r>
                <a:rPr lang="en-US" sz="2400" b="1" kern="1200" dirty="0" err="1"/>
                <a:t>Cuenta</a:t>
              </a:r>
              <a:r>
                <a:rPr lang="en-US" sz="2400" b="1" kern="1200" dirty="0"/>
                <a:t> 2024</a:t>
              </a:r>
              <a:endParaRPr lang="es-VE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14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D780F56B-4E2B-4B52-96DF-856B43A4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51" y="2011843"/>
            <a:ext cx="8183520" cy="150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000" b="1" strike="noStrike" spc="-52" dirty="0">
                <a:latin typeface="Calibri" panose="020F0502020204030204" pitchFamily="34" charset="0"/>
              </a:rPr>
              <a:t>La Cuenta </a:t>
            </a:r>
            <a:r>
              <a:rPr sz="4000" dirty="0">
                <a:latin typeface="Calibri" panose="020F0502020204030204" pitchFamily="34" charset="0"/>
              </a:rPr>
              <a:t/>
            </a:r>
            <a:br>
              <a:rPr sz="4000" dirty="0">
                <a:latin typeface="Calibri" panose="020F0502020204030204" pitchFamily="34" charset="0"/>
              </a:rPr>
            </a:br>
            <a:r>
              <a:rPr lang="es-ES" sz="4000" b="1" strike="noStrike" spc="-52" dirty="0">
                <a:latin typeface="Calibri" panose="020F0502020204030204" pitchFamily="34" charset="0"/>
              </a:rPr>
              <a:t>Cuadros presupuestarios y financieros</a:t>
            </a:r>
            <a:endParaRPr lang="es-ES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96F2973E-4389-4DD2-8100-BA840D4F65C0}"/>
              </a:ext>
            </a:extLst>
          </p:cNvPr>
          <p:cNvSpPr txBox="1">
            <a:spLocks/>
          </p:cNvSpPr>
          <p:nvPr/>
        </p:nvSpPr>
        <p:spPr>
          <a:xfrm>
            <a:off x="5826453" y="4653000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0240" lvl="2" indent="-2858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Wingdings" charset="2"/>
              <a:buChar char=""/>
            </a:pPr>
            <a:r>
              <a:rPr lang="es-ES" sz="2400" kern="0" spc="-1">
                <a:solidFill>
                  <a:sysClr val="windowText" lastClr="000000"/>
                </a:solidFill>
                <a:latin typeface="Calibri"/>
              </a:rPr>
              <a:t>M.Sc. Evelyn Salcedo</a:t>
            </a:r>
            <a:endParaRPr lang="es-ES" sz="2400" kern="0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94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hlinkClick r:id="rId2" action="ppaction://hlinkfile"/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F634F82-A952-4870-A01B-652CBD7002A6}"/>
              </a:ext>
            </a:extLst>
          </p:cNvPr>
          <p:cNvSpPr txBox="1"/>
          <p:nvPr/>
        </p:nvSpPr>
        <p:spPr>
          <a:xfrm>
            <a:off x="2027972" y="867295"/>
            <a:ext cx="7831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0" strike="noStrike" spc="-1" dirty="0">
                <a:latin typeface="Calibri"/>
              </a:rPr>
              <a:t>3. La Cuenta (Cuadro </a:t>
            </a:r>
            <a:r>
              <a:rPr lang="es-ES" sz="2800" spc="-1" dirty="0">
                <a:latin typeface="Calibri"/>
              </a:rPr>
              <a:t>P</a:t>
            </a:r>
            <a:r>
              <a:rPr lang="es-ES" sz="2800" b="0" strike="noStrike" spc="-1" dirty="0">
                <a:latin typeface="Calibri"/>
              </a:rPr>
              <a:t>resupuestario y Financiero)</a:t>
            </a:r>
            <a:endParaRPr lang="es-ES" sz="2800" b="0" strike="noStrike" spc="-1" dirty="0">
              <a:latin typeface="Arial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7735FC82-66ED-41E8-BC5D-471F7C989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340874"/>
              </p:ext>
            </p:extLst>
          </p:nvPr>
        </p:nvGraphicFramePr>
        <p:xfrm>
          <a:off x="1479309" y="2188923"/>
          <a:ext cx="9071460" cy="342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: a la derecha 1">
            <a:hlinkClick r:id="rId9" action="ppaction://hlinkfile"/>
            <a:extLst>
              <a:ext uri="{FF2B5EF4-FFF2-40B4-BE49-F238E27FC236}">
                <a16:creationId xmlns:a16="http://schemas.microsoft.com/office/drawing/2014/main" xmlns="" id="{EBC4A38E-B53E-4CE3-9877-6A9FCFA2839C}"/>
              </a:ext>
            </a:extLst>
          </p:cNvPr>
          <p:cNvSpPr/>
          <p:nvPr/>
        </p:nvSpPr>
        <p:spPr>
          <a:xfrm>
            <a:off x="1479309" y="5990705"/>
            <a:ext cx="1207620" cy="350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151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F4831B61-B60B-4D18-8C42-A5874DA8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77" y="2056902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3600" b="1" strike="noStrike" spc="-52" dirty="0">
                <a:latin typeface="Calibri Light"/>
              </a:rPr>
              <a:t>Momentos de la Planificación</a:t>
            </a:r>
            <a:r>
              <a:rPr sz="3600" b="1" dirty="0"/>
              <a:t/>
            </a:r>
            <a:br>
              <a:rPr sz="3600" b="1" dirty="0"/>
            </a:br>
            <a:r>
              <a:rPr lang="es-ES" sz="3600" b="1" strike="noStrike" spc="-52" dirty="0">
                <a:latin typeface="Calibri Light"/>
              </a:rPr>
              <a:t>Cronograma de actividades 2026</a:t>
            </a:r>
            <a:endParaRPr lang="es-ES" sz="3600" b="1" strike="noStrike" spc="-1" dirty="0">
              <a:latin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78221" y="4640238"/>
            <a:ext cx="4462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sz="2400" spc="-1" dirty="0"/>
              <a:t>Lcda. Esp. </a:t>
            </a:r>
            <a:r>
              <a:rPr lang="es-VE" sz="2400" dirty="0" err="1"/>
              <a:t>Jackeline</a:t>
            </a:r>
            <a:r>
              <a:rPr lang="es-VE" sz="2400" dirty="0"/>
              <a:t> Hernández</a:t>
            </a:r>
            <a:endParaRPr lang="es-ES" sz="2400" spc="-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80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6196E243-10B2-41BE-BCBF-B5D885D65898}"/>
              </a:ext>
            </a:extLst>
          </p:cNvPr>
          <p:cNvSpPr txBox="1">
            <a:spLocks/>
          </p:cNvSpPr>
          <p:nvPr/>
        </p:nvSpPr>
        <p:spPr>
          <a:xfrm>
            <a:off x="1811848" y="183156"/>
            <a:ext cx="8183520" cy="64520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s-ES" sz="3600" b="1" spc="-52" dirty="0">
                <a:latin typeface="Calibri Light"/>
              </a:rPr>
              <a:t>Cronograma de Actividades 2026</a:t>
            </a:r>
            <a:endParaRPr lang="es-ES" sz="3600" b="1" spc="-1" dirty="0">
              <a:latin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69482"/>
              </p:ext>
            </p:extLst>
          </p:nvPr>
        </p:nvGraphicFramePr>
        <p:xfrm>
          <a:off x="997522" y="828358"/>
          <a:ext cx="10548483" cy="568163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01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9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7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u="none" strike="noStrike" dirty="0">
                          <a:effectLst/>
                        </a:rPr>
                        <a:t>DESCRIPCIÓN 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FECHA 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INICIO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FECHA FIN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Lineamientos de la memoria y Cuenta y Revisión de los Nuevos Formatos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03/12/2025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Entrega de Memoria y Cuenta al control de calidad y Revisión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19/01/2026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30/01/2026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Devolución con observaciones Memoria y Cuenta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10/02/2026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Reporte de entrega de Memoria y Cuenta 2025 al Rectorado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10/02/2026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Entrega Final Memoria y Cuenta 2025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18/02/2026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Charla de Proyectos </a:t>
                      </a:r>
                      <a:r>
                        <a:rPr lang="es-ES" sz="1400" u="none" strike="noStrike" dirty="0" err="1">
                          <a:effectLst/>
                        </a:rPr>
                        <a:t>Socioproductivos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25/02/2026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8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Enviar a Consejo Universitario Memoria Institucional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06/03/2026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Registro de Ejecución POA 1er. Trimestre Sirepoa y Envio de Comentarios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06/04/2026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10/04/2026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Entrega de Proyectos SocioProductivos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04/05/2026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11/05/2026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Entrega de Ejecución 1er. Trimestre al Consejo Universitario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29/04/2026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Formulación y Registro POA 2027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09/06/2026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19/06/2026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Reprogramación de Metas Fisicas POA 2026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19/05/2026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30/05/2026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Registro de Ejecución POA 2do. Trimestre </a:t>
                      </a:r>
                      <a:r>
                        <a:rPr lang="es-ES" sz="1400" u="none" strike="noStrike" dirty="0" err="1">
                          <a:effectLst/>
                        </a:rPr>
                        <a:t>Sirepoa</a:t>
                      </a:r>
                      <a:r>
                        <a:rPr lang="es-ES" sz="1400" u="none" strike="noStrike" dirty="0">
                          <a:effectLst/>
                        </a:rPr>
                        <a:t> y </a:t>
                      </a:r>
                      <a:r>
                        <a:rPr lang="es-ES" sz="1400" u="none" strike="noStrike" dirty="0" err="1">
                          <a:effectLst/>
                        </a:rPr>
                        <a:t>Envio</a:t>
                      </a:r>
                      <a:r>
                        <a:rPr lang="es-ES" sz="1400" u="none" strike="noStrike" dirty="0">
                          <a:effectLst/>
                        </a:rPr>
                        <a:t> de Comentarios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06/07/2026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10/07/2026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Entrega de Ejecución POA 2do Trimestre al Consejo Universitario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04/08/2025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Registro de Ejecución 3er Trimestre Sirepoa y Envio de Comentarios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05/10/2026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09/10/2026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Entrega de Ejecución POA 3er Trimestre al Consejo Universitario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30/10/2025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-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Modificación POA 2027 (Cuota Presupuestaria)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02/11/2026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09/11/2026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Reprogramación de Metas Fisicas POA 2026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19/10/2026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22/10/2026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Registro de Ejecución 4to. Trimestre Sirepoa y Envio de Comentarios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01/12/2026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14/12/2026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Entrega de Ejecución 4to. Trimestre al Consejo Universitario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05/02/2027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3" marR="7843" marT="784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3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F10FB6AB-72D5-4061-BF99-44479E74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80" y="210805"/>
            <a:ext cx="10507616" cy="478427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r>
              <a:rPr lang="es-VE" b="1" dirty="0"/>
              <a:t>Reprogramación Física de las Metas</a:t>
            </a:r>
            <a:r>
              <a:rPr lang="es-VE" dirty="0"/>
              <a:t/>
            </a:r>
            <a:br>
              <a:rPr lang="es-VE" dirty="0"/>
            </a:br>
            <a:r>
              <a:rPr lang="es-VE" dirty="0"/>
              <a:t/>
            </a:r>
            <a:br>
              <a:rPr lang="es-VE" dirty="0"/>
            </a:br>
            <a:r>
              <a:rPr lang="es-VE" sz="3200" dirty="0"/>
              <a:t>Exposición de Motivos: </a:t>
            </a:r>
            <a:r>
              <a:rPr lang="es-ES" sz="3200" b="1" dirty="0"/>
              <a:t>Por modificación Presupuestaria o</a:t>
            </a:r>
            <a:br>
              <a:rPr lang="es-ES" sz="3200" b="1" dirty="0"/>
            </a:br>
            <a:r>
              <a:rPr lang="es-ES" sz="3200" b="1" dirty="0"/>
              <a:t>Por asignación financiera (para toda reprogramación se debe justificar).</a:t>
            </a:r>
            <a:br>
              <a:rPr lang="es-ES" sz="3200" b="1" dirty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/>
              <a:t>Modificación de Metas Presupuestarias Físicas de los Proyectos/Acciones Centralizadas</a:t>
            </a:r>
            <a:br>
              <a:rPr lang="es-VE" sz="3200" dirty="0"/>
            </a:br>
            <a:r>
              <a:rPr lang="es-VE" sz="3200" dirty="0"/>
              <a:t>Solicitud de la Reprogramación de las Metas Físicas</a:t>
            </a:r>
            <a:r>
              <a:rPr sz="4800" b="1" dirty="0"/>
              <a:t/>
            </a:r>
            <a:br>
              <a:rPr sz="4800" b="1" dirty="0"/>
            </a:br>
            <a:r>
              <a:rPr lang="es-ES" sz="4800" b="1" strike="noStrike" spc="-52" dirty="0">
                <a:latin typeface="Calibri Light"/>
              </a:rPr>
              <a:t> </a:t>
            </a:r>
            <a:endParaRPr lang="es-ES" sz="2700" b="1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05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381000"/>
            <a:ext cx="11487150" cy="64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79" y="438150"/>
            <a:ext cx="11557021" cy="62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46" y="2722738"/>
            <a:ext cx="1985009" cy="18139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23813" tIns="23813" rIns="23813" bIns="23813" rtlCol="0" anchor="ctr"/>
            <a:lstStyle/>
            <a:p>
              <a:pPr algn="ctr">
                <a:lnSpc>
                  <a:spcPts val="2772"/>
                </a:lnSpc>
              </a:pPr>
              <a:r>
                <a:rPr lang="en-US" sz="2543" b="1" spc="-79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Informe</a:t>
              </a:r>
              <a:r>
                <a:rPr lang="en-US" sz="2543" b="1" spc="-79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 de </a:t>
              </a:r>
              <a:r>
                <a:rPr lang="en-US" sz="2543" b="1" spc="-79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Gestión</a:t>
              </a:r>
              <a:r>
                <a:rPr lang="en-US" sz="2543" b="1" spc="-79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91328" y="2758533"/>
            <a:ext cx="2134062" cy="1641267"/>
            <a:chOff x="0" y="0"/>
            <a:chExt cx="1193347" cy="916605"/>
          </a:xfrm>
          <a:solidFill>
            <a:srgbClr val="6699FF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193347" cy="916605"/>
            </a:xfrm>
            <a:custGeom>
              <a:avLst/>
              <a:gdLst/>
              <a:ahLst/>
              <a:cxnLst/>
              <a:rect l="l" t="t" r="r" b="b"/>
              <a:pathLst>
                <a:path w="1193347" h="916605">
                  <a:moveTo>
                    <a:pt x="1010910" y="0"/>
                  </a:moveTo>
                  <a:lnTo>
                    <a:pt x="182437" y="0"/>
                  </a:lnTo>
                  <a:cubicBezTo>
                    <a:pt x="168084" y="0"/>
                    <a:pt x="154318" y="5702"/>
                    <a:pt x="144169" y="15851"/>
                  </a:cubicBezTo>
                  <a:lnTo>
                    <a:pt x="15851" y="144169"/>
                  </a:lnTo>
                  <a:cubicBezTo>
                    <a:pt x="5702" y="154318"/>
                    <a:pt x="0" y="168084"/>
                    <a:pt x="0" y="182437"/>
                  </a:cubicBezTo>
                  <a:lnTo>
                    <a:pt x="0" y="734168"/>
                  </a:lnTo>
                  <a:cubicBezTo>
                    <a:pt x="0" y="748522"/>
                    <a:pt x="5702" y="762287"/>
                    <a:pt x="15851" y="772436"/>
                  </a:cubicBezTo>
                  <a:lnTo>
                    <a:pt x="144169" y="900754"/>
                  </a:lnTo>
                  <a:cubicBezTo>
                    <a:pt x="154318" y="910903"/>
                    <a:pt x="168084" y="916605"/>
                    <a:pt x="182437" y="916605"/>
                  </a:cubicBezTo>
                  <a:lnTo>
                    <a:pt x="1010910" y="916605"/>
                  </a:lnTo>
                  <a:cubicBezTo>
                    <a:pt x="1025263" y="916605"/>
                    <a:pt x="1039029" y="910903"/>
                    <a:pt x="1049178" y="900754"/>
                  </a:cubicBezTo>
                  <a:lnTo>
                    <a:pt x="1177496" y="772436"/>
                  </a:lnTo>
                  <a:cubicBezTo>
                    <a:pt x="1187645" y="762287"/>
                    <a:pt x="1193347" y="748522"/>
                    <a:pt x="1193347" y="734168"/>
                  </a:cubicBezTo>
                  <a:lnTo>
                    <a:pt x="1193347" y="182437"/>
                  </a:lnTo>
                  <a:cubicBezTo>
                    <a:pt x="1193347" y="168084"/>
                    <a:pt x="1187645" y="154318"/>
                    <a:pt x="1177496" y="144169"/>
                  </a:cubicBezTo>
                  <a:lnTo>
                    <a:pt x="1049178" y="15851"/>
                  </a:lnTo>
                  <a:cubicBezTo>
                    <a:pt x="1039029" y="5702"/>
                    <a:pt x="1025263" y="0"/>
                    <a:pt x="101091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3500" y="73025"/>
              <a:ext cx="1066347" cy="780080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marL="228611" indent="-228611">
                <a:lnSpc>
                  <a:spcPts val="1993"/>
                </a:lnSpc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Memoria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 y </a:t>
              </a: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Cuenta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.</a:t>
              </a:r>
            </a:p>
            <a:p>
              <a:pPr marL="228611" indent="-228611">
                <a:lnSpc>
                  <a:spcPts val="199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bg1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marL="228611" indent="-228611">
                <a:lnSpc>
                  <a:spcPts val="1993"/>
                </a:lnSpc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Información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más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específica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52375" y="2837415"/>
            <a:ext cx="2052063" cy="1485267"/>
            <a:chOff x="0" y="0"/>
            <a:chExt cx="1316201" cy="918725"/>
          </a:xfrm>
          <a:solidFill>
            <a:srgbClr val="75B2B4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16201" cy="918725"/>
            </a:xfrm>
            <a:custGeom>
              <a:avLst/>
              <a:gdLst/>
              <a:ahLst/>
              <a:cxnLst/>
              <a:rect l="l" t="t" r="r" b="b"/>
              <a:pathLst>
                <a:path w="1316201" h="918725">
                  <a:moveTo>
                    <a:pt x="1136060" y="0"/>
                  </a:moveTo>
                  <a:lnTo>
                    <a:pt x="180141" y="0"/>
                  </a:lnTo>
                  <a:cubicBezTo>
                    <a:pt x="167258" y="0"/>
                    <a:pt x="154902" y="5118"/>
                    <a:pt x="145792" y="14228"/>
                  </a:cubicBezTo>
                  <a:lnTo>
                    <a:pt x="14228" y="145792"/>
                  </a:lnTo>
                  <a:cubicBezTo>
                    <a:pt x="5118" y="154902"/>
                    <a:pt x="0" y="167258"/>
                    <a:pt x="0" y="180141"/>
                  </a:cubicBezTo>
                  <a:lnTo>
                    <a:pt x="0" y="738583"/>
                  </a:lnTo>
                  <a:cubicBezTo>
                    <a:pt x="0" y="751467"/>
                    <a:pt x="5118" y="763823"/>
                    <a:pt x="14228" y="772932"/>
                  </a:cubicBezTo>
                  <a:lnTo>
                    <a:pt x="145792" y="904497"/>
                  </a:lnTo>
                  <a:cubicBezTo>
                    <a:pt x="154902" y="913607"/>
                    <a:pt x="167258" y="918725"/>
                    <a:pt x="180141" y="918725"/>
                  </a:cubicBezTo>
                  <a:lnTo>
                    <a:pt x="1136060" y="918725"/>
                  </a:lnTo>
                  <a:cubicBezTo>
                    <a:pt x="1148944" y="918725"/>
                    <a:pt x="1161299" y="913607"/>
                    <a:pt x="1170409" y="904497"/>
                  </a:cubicBezTo>
                  <a:lnTo>
                    <a:pt x="1301974" y="772932"/>
                  </a:lnTo>
                  <a:cubicBezTo>
                    <a:pt x="1311084" y="763823"/>
                    <a:pt x="1316201" y="751467"/>
                    <a:pt x="1316201" y="738583"/>
                  </a:cubicBezTo>
                  <a:lnTo>
                    <a:pt x="1316201" y="180141"/>
                  </a:lnTo>
                  <a:cubicBezTo>
                    <a:pt x="1316201" y="167258"/>
                    <a:pt x="1311084" y="154902"/>
                    <a:pt x="1301974" y="145792"/>
                  </a:cubicBezTo>
                  <a:lnTo>
                    <a:pt x="1170409" y="14228"/>
                  </a:lnTo>
                  <a:cubicBezTo>
                    <a:pt x="1161299" y="5118"/>
                    <a:pt x="1148944" y="0"/>
                    <a:pt x="113606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0022" y="57149"/>
              <a:ext cx="1189201" cy="839350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2427"/>
                </a:lnSpc>
              </a:pP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Registro</a:t>
              </a:r>
              <a:r>
                <a:rPr lang="en-US" sz="1600" b="1" dirty="0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de </a:t>
              </a:r>
              <a:r>
                <a:rPr lang="en-US" sz="1600" b="1" dirty="0" err="1">
                  <a:solidFill>
                    <a:schemeClr val="bg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indIcadores</a:t>
              </a:r>
              <a:endParaRPr lang="en-US" sz="1600" b="1" dirty="0">
                <a:solidFill>
                  <a:schemeClr val="bg1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5638" y="1032386"/>
            <a:ext cx="1278601" cy="1154462"/>
            <a:chOff x="0" y="0"/>
            <a:chExt cx="812800" cy="812800"/>
          </a:xfrm>
          <a:solidFill>
            <a:srgbClr val="99CCFF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  <a:spcBef>
                  <a:spcPct val="0"/>
                </a:spcBef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Producción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investigative y de </a:t>
              </a: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extensión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6581" y="1054607"/>
            <a:ext cx="1308903" cy="1108874"/>
            <a:chOff x="0" y="0"/>
            <a:chExt cx="812800" cy="812800"/>
          </a:xfrm>
          <a:solidFill>
            <a:srgbClr val="DCE6F2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PDI y ATO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093" y="2873093"/>
            <a:ext cx="1353055" cy="1055992"/>
            <a:chOff x="0" y="0"/>
            <a:chExt cx="812800" cy="812800"/>
          </a:xfrm>
          <a:solidFill>
            <a:srgbClr val="99CCFF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Sostenibilidad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107" y="1651389"/>
            <a:ext cx="1479921" cy="1180992"/>
            <a:chOff x="0" y="0"/>
            <a:chExt cx="812800" cy="812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Atención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a personas con </a:t>
              </a: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dfiscapacidad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64000" y="1305872"/>
            <a:ext cx="1243505" cy="1043177"/>
            <a:chOff x="0" y="236420"/>
            <a:chExt cx="812800" cy="812800"/>
          </a:xfrm>
          <a:solidFill>
            <a:srgbClr val="99CCFF"/>
          </a:solidFill>
        </p:grpSpPr>
        <p:sp>
          <p:nvSpPr>
            <p:cNvPr id="24" name="Freeform 24"/>
            <p:cNvSpPr/>
            <p:nvPr/>
          </p:nvSpPr>
          <p:spPr>
            <a:xfrm>
              <a:off x="0" y="23642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50118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ct val="150000"/>
                </a:lnSpc>
              </a:pPr>
              <a:endParaRPr lang="en-US" sz="1067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8852" y="3985489"/>
            <a:ext cx="1292055" cy="1059135"/>
            <a:chOff x="0" y="0"/>
            <a:chExt cx="812800" cy="812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  <a:spcBef>
                  <a:spcPct val="0"/>
                </a:spcBef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Servicio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Comunitario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3748" y="4690212"/>
            <a:ext cx="1320621" cy="893416"/>
            <a:chOff x="0" y="228819"/>
            <a:chExt cx="812800" cy="812800"/>
          </a:xfrm>
          <a:solidFill>
            <a:srgbClr val="99CCFF"/>
          </a:solidFill>
        </p:grpSpPr>
        <p:sp>
          <p:nvSpPr>
            <p:cNvPr id="30" name="Freeform 30"/>
            <p:cNvSpPr/>
            <p:nvPr/>
          </p:nvSpPr>
          <p:spPr>
            <a:xfrm>
              <a:off x="0" y="22881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276371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  <a:spcBef>
                  <a:spcPct val="0"/>
                </a:spcBef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Movilidad</a:t>
              </a:r>
              <a:endParaRPr lang="en-US" sz="1067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algn="ctr">
                <a:lnSpc>
                  <a:spcPts val="1181"/>
                </a:lnSpc>
                <a:spcBef>
                  <a:spcPct val="0"/>
                </a:spcBef>
              </a:pP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estudiantil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18580" y="4567577"/>
            <a:ext cx="1822685" cy="1014473"/>
            <a:chOff x="53006" y="0"/>
            <a:chExt cx="759794" cy="812800"/>
          </a:xfrm>
          <a:solidFill>
            <a:srgbClr val="99CCFF"/>
          </a:solidFill>
        </p:grpSpPr>
        <p:sp>
          <p:nvSpPr>
            <p:cNvPr id="33" name="Freeform 33"/>
            <p:cNvSpPr/>
            <p:nvPr/>
          </p:nvSpPr>
          <p:spPr>
            <a:xfrm>
              <a:off x="53006" y="0"/>
              <a:ext cx="759794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63766" y="104608"/>
              <a:ext cx="570827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933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Ingreso</a:t>
              </a:r>
              <a:r>
                <a:rPr lang="en-US" sz="933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en-US" sz="933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permanencia</a:t>
              </a:r>
              <a:r>
                <a:rPr lang="en-US" sz="933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y </a:t>
              </a:r>
              <a:r>
                <a:rPr lang="en-US" sz="933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egreso</a:t>
              </a:r>
              <a:r>
                <a:rPr lang="en-US" sz="933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933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Pregrado</a:t>
              </a:r>
              <a:r>
                <a:rPr lang="en-US" sz="933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 y </a:t>
              </a:r>
            </a:p>
            <a:p>
              <a:pPr algn="ctr">
                <a:lnSpc>
                  <a:spcPct val="150000"/>
                </a:lnSpc>
              </a:pPr>
              <a:r>
                <a:rPr lang="en-US" sz="933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Postgrado</a:t>
              </a:r>
              <a:r>
                <a:rPr lang="en-US" sz="933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  <a:p>
              <a:pPr algn="ctr">
                <a:lnSpc>
                  <a:spcPts val="1181"/>
                </a:lnSpc>
              </a:pPr>
              <a:endParaRPr lang="en-US" sz="84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618496" y="4723179"/>
            <a:ext cx="1256290" cy="947719"/>
            <a:chOff x="0" y="0"/>
            <a:chExt cx="812800" cy="812800"/>
          </a:xfrm>
          <a:solidFill>
            <a:srgbClr val="DCE6F2"/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Servicios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067" b="1" dirty="0" err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estudiantiles</a:t>
              </a:r>
              <a:r>
                <a:rPr lang="en-US" sz="1067" b="1" dirty="0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797971" y="2472183"/>
            <a:ext cx="1190829" cy="103572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9DB"/>
            </a:solidFill>
            <a:ln cap="sq">
              <a:noFill/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endParaRPr lang="en-US" sz="84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41" name="AutoShape 41"/>
          <p:cNvSpPr/>
          <p:nvPr/>
        </p:nvSpPr>
        <p:spPr>
          <a:xfrm rot="10800000" flipV="1">
            <a:off x="4764115" y="3597095"/>
            <a:ext cx="581255" cy="3851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H="1">
            <a:off x="3329784" y="2287681"/>
            <a:ext cx="0" cy="4274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H="1">
            <a:off x="4076213" y="2419140"/>
            <a:ext cx="347961" cy="36681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flipV="1">
            <a:off x="10313608" y="3169069"/>
            <a:ext cx="372721" cy="22319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8" name="AutoShape 48"/>
          <p:cNvSpPr/>
          <p:nvPr/>
        </p:nvSpPr>
        <p:spPr>
          <a:xfrm flipH="1">
            <a:off x="2232307" y="4322682"/>
            <a:ext cx="307799" cy="31571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0" name="AutoShape 50"/>
          <p:cNvSpPr/>
          <p:nvPr/>
        </p:nvSpPr>
        <p:spPr>
          <a:xfrm>
            <a:off x="10260259" y="3944682"/>
            <a:ext cx="409619" cy="10383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1" name="AutoShape 51"/>
          <p:cNvSpPr/>
          <p:nvPr/>
        </p:nvSpPr>
        <p:spPr>
          <a:xfrm flipH="1" flipV="1">
            <a:off x="1546501" y="3597094"/>
            <a:ext cx="637981" cy="5556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>
            <a:off x="1685601" y="2651358"/>
            <a:ext cx="604502" cy="4743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53" name="TextBox 53"/>
          <p:cNvSpPr txBox="1"/>
          <p:nvPr/>
        </p:nvSpPr>
        <p:spPr>
          <a:xfrm>
            <a:off x="957171" y="180774"/>
            <a:ext cx="10101414" cy="59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INFORME DE GESTIÓN </a:t>
            </a:r>
          </a:p>
        </p:txBody>
      </p:sp>
      <p:sp>
        <p:nvSpPr>
          <p:cNvPr id="54" name="AutoShape 41"/>
          <p:cNvSpPr/>
          <p:nvPr/>
        </p:nvSpPr>
        <p:spPr>
          <a:xfrm rot="10800000" flipV="1">
            <a:off x="7486723" y="3617539"/>
            <a:ext cx="581255" cy="3851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55" name="CuadroTexto 54"/>
          <p:cNvSpPr txBox="1"/>
          <p:nvPr/>
        </p:nvSpPr>
        <p:spPr>
          <a:xfrm>
            <a:off x="4315461" y="1728745"/>
            <a:ext cx="10503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 b="1" dirty="0">
                <a:solidFill>
                  <a:srgbClr val="000000"/>
                </a:solidFill>
                <a:latin typeface="Inter Bold"/>
                <a:ea typeface="Inter Bold"/>
                <a:cs typeface="Inter Bold"/>
              </a:rPr>
              <a:t>Currículo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0961282" y="2715159"/>
            <a:ext cx="886781" cy="666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200" b="1" dirty="0">
                <a:latin typeface="Inter Bold"/>
                <a:ea typeface="Inter Bold"/>
                <a:cs typeface="Inter Bold"/>
                <a:sym typeface="Inter Bold"/>
              </a:rPr>
              <a:t>Ranking </a:t>
            </a:r>
          </a:p>
          <a:p>
            <a:pPr algn="ctr">
              <a:lnSpc>
                <a:spcPts val="2427"/>
              </a:lnSpc>
            </a:pPr>
            <a:r>
              <a:rPr lang="en-US" sz="1200" b="1" dirty="0">
                <a:latin typeface="Inter Bold"/>
                <a:ea typeface="Inter Bold"/>
                <a:cs typeface="Inter Bold"/>
                <a:sym typeface="Inter Bold"/>
              </a:rPr>
              <a:t>THE y QS</a:t>
            </a:r>
          </a:p>
        </p:txBody>
      </p:sp>
      <p:grpSp>
        <p:nvGrpSpPr>
          <p:cNvPr id="61" name="Group 38"/>
          <p:cNvGrpSpPr/>
          <p:nvPr/>
        </p:nvGrpSpPr>
        <p:grpSpPr>
          <a:xfrm>
            <a:off x="10781518" y="3652660"/>
            <a:ext cx="1190829" cy="1035720"/>
            <a:chOff x="0" y="0"/>
            <a:chExt cx="812800" cy="812800"/>
          </a:xfrm>
        </p:grpSpPr>
        <p:sp>
          <p:nvSpPr>
            <p:cNvPr id="62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9D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 sz="1200" dirty="0"/>
            </a:p>
            <a:p>
              <a:pPr algn="ctr">
                <a:lnSpc>
                  <a:spcPts val="2427"/>
                </a:lnSpc>
              </a:pPr>
              <a:r>
                <a:rPr lang="es-ES" sz="1200" b="1" dirty="0">
                  <a:latin typeface="Inter Bold"/>
                  <a:ea typeface="Inter Bold"/>
                  <a:cs typeface="Inter Bold"/>
                </a:rPr>
                <a:t>Cierre de la cuenta </a:t>
              </a:r>
            </a:p>
          </p:txBody>
        </p:sp>
        <p:sp>
          <p:nvSpPr>
            <p:cNvPr id="63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3445" tIns="43445" rIns="43445" bIns="43445" rtlCol="0" anchor="ctr"/>
            <a:lstStyle/>
            <a:p>
              <a:pPr algn="ctr">
                <a:lnSpc>
                  <a:spcPts val="1181"/>
                </a:lnSpc>
              </a:pPr>
              <a:endParaRPr lang="en-US" sz="84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64" name="AutoShape 47"/>
          <p:cNvSpPr/>
          <p:nvPr/>
        </p:nvSpPr>
        <p:spPr>
          <a:xfrm>
            <a:off x="4218315" y="4470553"/>
            <a:ext cx="97513" cy="15812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5" name="AutoShape 48"/>
          <p:cNvSpPr/>
          <p:nvPr/>
        </p:nvSpPr>
        <p:spPr>
          <a:xfrm flipH="1">
            <a:off x="1613651" y="4225403"/>
            <a:ext cx="649215" cy="16251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6" name="AutoShape 52"/>
          <p:cNvSpPr/>
          <p:nvPr/>
        </p:nvSpPr>
        <p:spPr>
          <a:xfrm>
            <a:off x="2262867" y="2317605"/>
            <a:ext cx="380136" cy="47370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67" name="AutoShape 48"/>
          <p:cNvSpPr/>
          <p:nvPr/>
        </p:nvSpPr>
        <p:spPr>
          <a:xfrm>
            <a:off x="3214170" y="4432440"/>
            <a:ext cx="5891" cy="23936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8" name="TextBox 31"/>
          <p:cNvSpPr txBox="1"/>
          <p:nvPr/>
        </p:nvSpPr>
        <p:spPr>
          <a:xfrm>
            <a:off x="230235" y="6311982"/>
            <a:ext cx="11758565" cy="408790"/>
          </a:xfrm>
          <a:prstGeom prst="rect">
            <a:avLst/>
          </a:prstGeom>
          <a:noFill/>
        </p:spPr>
        <p:txBody>
          <a:bodyPr lIns="43445" tIns="43445" rIns="43445" bIns="43445" rtlCol="0" anchor="ctr"/>
          <a:lstStyle/>
          <a:p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Inter Bold"/>
                <a:ea typeface="Inter Bold"/>
                <a:cs typeface="Inter Bold"/>
                <a:sym typeface="Inter Bold"/>
              </a:rPr>
              <a:t>Informe de deserción ULA 2025 </a:t>
            </a:r>
            <a:r>
              <a:rPr lang="es-E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por requerimiento del CU Resolución Nº CU-0949/25 de fecha 16 de junio de 2025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se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envió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al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correo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de los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Decanos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y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Vicerrectores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Decanos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la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comunicación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DGPD-178-2025 de fecha 13 de octubre 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para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llenado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del </a:t>
            </a:r>
            <a:r>
              <a:rPr lang="en-US" sz="16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formulario</a:t>
            </a:r>
            <a:r>
              <a:rPr lang="en-U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</a:t>
            </a:r>
            <a:r>
              <a:rPr lang="es-ES" sz="1600" u="sng" dirty="0">
                <a:hlinkClick r:id="rId2"/>
              </a:rPr>
              <a:t>https://forms.gle/MbFywkBWMvk5Ktx39</a:t>
            </a:r>
            <a:r>
              <a:rPr lang="es-ES" sz="1600" u="sng" dirty="0"/>
              <a:t>  </a:t>
            </a:r>
            <a:r>
              <a:rPr lang="es-ES" sz="16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</a:rPr>
              <a:t>con fecha tope 08-12-25. Se reprograma el llenado hasta el 16-01-2026. </a:t>
            </a:r>
          </a:p>
          <a:p>
            <a:r>
              <a:rPr lang="es-ES" sz="1600" dirty="0"/>
              <a:t> </a:t>
            </a:r>
          </a:p>
          <a:p>
            <a:pPr algn="ctr">
              <a:lnSpc>
                <a:spcPts val="1181"/>
              </a:lnSpc>
              <a:spcBef>
                <a:spcPct val="0"/>
              </a:spcBef>
            </a:pPr>
            <a:endParaRPr lang="en-US" sz="16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CBC41045-F31C-4446-9DD2-80886740AB8C}"/>
              </a:ext>
            </a:extLst>
          </p:cNvPr>
          <p:cNvSpPr/>
          <p:nvPr/>
        </p:nvSpPr>
        <p:spPr>
          <a:xfrm>
            <a:off x="611640" y="2133000"/>
            <a:ext cx="8064360" cy="3907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M.Sc. Evelyn Salcedo 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</a:t>
            </a:r>
            <a:r>
              <a:rPr lang="es-ES" sz="2400" b="0" strike="noStrike" spc="-1" dirty="0" err="1">
                <a:latin typeface="Calibri"/>
              </a:rPr>
              <a:t>M.Sc</a:t>
            </a:r>
            <a:r>
              <a:rPr lang="es-ES" sz="2400" b="0" strike="noStrike" spc="-1" dirty="0">
                <a:latin typeface="Calibri"/>
              </a:rPr>
              <a:t>. </a:t>
            </a:r>
            <a:r>
              <a:rPr lang="es-ES" sz="2400" b="0" strike="noStrike" spc="-1" dirty="0" err="1">
                <a:latin typeface="Calibri"/>
              </a:rPr>
              <a:t>Auresnelly</a:t>
            </a:r>
            <a:r>
              <a:rPr lang="es-ES" sz="2400" b="0" strike="noStrike" spc="-1" dirty="0">
                <a:latin typeface="Calibri"/>
              </a:rPr>
              <a:t> Torres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 err="1">
                <a:latin typeface="Calibri"/>
              </a:rPr>
              <a:t>Pltgo</a:t>
            </a:r>
            <a:r>
              <a:rPr lang="es-ES" sz="2400" b="0" strike="noStrike" spc="-1" dirty="0">
                <a:latin typeface="Calibri"/>
              </a:rPr>
              <a:t>. PhD. Víctor Salinas 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Lcda. Yeislan Nataly Gutiérrez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Ing.  Yarley Carmona </a:t>
            </a: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spc="-1" dirty="0"/>
              <a:t>Lcda. Esp. </a:t>
            </a:r>
            <a:r>
              <a:rPr lang="es-VE" sz="2400" dirty="0" err="1"/>
              <a:t>Jackeline</a:t>
            </a:r>
            <a:r>
              <a:rPr lang="es-VE" sz="2400" dirty="0"/>
              <a:t> Hernández</a:t>
            </a:r>
            <a:endParaRPr lang="es-ES" sz="2400" b="0" strike="noStrike" spc="-1" dirty="0"/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Freddy Villafraz (Coordinador)</a:t>
            </a:r>
            <a:endParaRPr lang="es-ES" sz="24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xmlns="" id="{1627C08F-1527-46B4-8FEB-8B717469CCBC}"/>
              </a:ext>
            </a:extLst>
          </p:cNvPr>
          <p:cNvSpPr txBox="1">
            <a:spLocks/>
          </p:cNvSpPr>
          <p:nvPr/>
        </p:nvSpPr>
        <p:spPr>
          <a:xfrm>
            <a:off x="1969560" y="415102"/>
            <a:ext cx="7543440" cy="1316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chemeClr val="tx1"/>
                </a:solidFill>
                <a:latin typeface="Calibri"/>
              </a:rPr>
              <a:t>INTEGRANTES DEL EQUIPO DE CONTROL DE CALIDAD: 11 Facultades, 4 Núcleos, 47 Dependencias (Total: 63)</a:t>
            </a:r>
            <a:endParaRPr lang="es-ES" sz="3200" spc="-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CFD6B12-C22F-4A10-B0F0-85A3E514B3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62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DF8699FA-6A0B-4A93-A7BC-63388336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207" y="1730022"/>
            <a:ext cx="8183520" cy="1511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1" strike="noStrike" spc="-52" dirty="0">
                <a:solidFill>
                  <a:srgbClr val="404040"/>
                </a:solidFill>
                <a:latin typeface="Calibri Light"/>
              </a:rPr>
              <a:t>Estructura de Proyecto y Acciones Centralizadas 2026</a:t>
            </a:r>
            <a:endParaRPr lang="es-E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xmlns="" id="{395AF0EB-A2FE-4C04-883D-1C3FD0879DD7}"/>
              </a:ext>
            </a:extLst>
          </p:cNvPr>
          <p:cNvSpPr txBox="1">
            <a:spLocks/>
          </p:cNvSpPr>
          <p:nvPr/>
        </p:nvSpPr>
        <p:spPr>
          <a:xfrm>
            <a:off x="6545576" y="5127978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2000" spc="-1" dirty="0" err="1">
                <a:solidFill>
                  <a:srgbClr val="404040"/>
                </a:solidFill>
                <a:latin typeface="Calibri"/>
              </a:rPr>
              <a:t>MSc</a:t>
            </a:r>
            <a:r>
              <a:rPr lang="es-ES" sz="2000" spc="-1" dirty="0">
                <a:solidFill>
                  <a:srgbClr val="404040"/>
                </a:solidFill>
                <a:latin typeface="Calibri"/>
              </a:rPr>
              <a:t>. Evelyn Salcedo</a:t>
            </a:r>
          </a:p>
        </p:txBody>
      </p:sp>
    </p:spTree>
    <p:extLst>
      <p:ext uri="{BB962C8B-B14F-4D97-AF65-F5344CB8AC3E}">
        <p14:creationId xmlns:p14="http://schemas.microsoft.com/office/powerpoint/2010/main" val="125163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D2FAA7A-D8AD-4677-A24A-C8B293A1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70" y="50006"/>
            <a:ext cx="8560080" cy="1450440"/>
          </a:xfrm>
        </p:spPr>
        <p:txBody>
          <a:bodyPr>
            <a:normAutofit/>
          </a:bodyPr>
          <a:lstStyle/>
          <a:p>
            <a:pPr algn="ctr"/>
            <a:r>
              <a:rPr lang="es-VE" sz="2800" b="1" dirty="0"/>
              <a:t>Estructura del proyecto y Acciones Centralizadas 2026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616" t="22901" r="17763" b="6949"/>
          <a:stretch/>
        </p:blipFill>
        <p:spPr>
          <a:xfrm>
            <a:off x="873458" y="966262"/>
            <a:ext cx="10599190" cy="56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5F4CDA73-3950-480F-89CF-9D5AE209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18" y="564175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solidFill>
                  <a:srgbClr val="404040"/>
                </a:solidFill>
                <a:latin typeface="Calibri Light"/>
              </a:rPr>
              <a:t>Preguntas y respuestas</a:t>
            </a:r>
            <a:endParaRPr lang="es-E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3F97913-E4E3-4F96-A74B-588F2E2C808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87078" y="2182625"/>
            <a:ext cx="2448000" cy="306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455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199B8B-6F75-4504-9FCB-4731E36B063B}"/>
              </a:ext>
            </a:extLst>
          </p:cNvPr>
          <p:cNvSpPr txBox="1"/>
          <p:nvPr/>
        </p:nvSpPr>
        <p:spPr>
          <a:xfrm>
            <a:off x="2753165" y="4226851"/>
            <a:ext cx="69951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“El compromiso individual con el esfuerzo colectivo es lo que hace que un equipo, una empresa, una sociedad y hasta una civilización funcionen”.</a:t>
            </a:r>
          </a:p>
          <a:p>
            <a:r>
              <a:rPr lang="es-MX" dirty="0"/>
              <a:t> Vince Lombardi, estadounidense, entrenador de fútbol americano y director ejecutivo de la </a:t>
            </a:r>
            <a:r>
              <a:rPr lang="es-MX" dirty="0" err="1"/>
              <a:t>National</a:t>
            </a:r>
            <a:r>
              <a:rPr lang="es-MX" dirty="0"/>
              <a:t> </a:t>
            </a:r>
            <a:r>
              <a:rPr lang="es-MX" dirty="0" err="1"/>
              <a:t>Football</a:t>
            </a:r>
            <a:r>
              <a:rPr lang="es-MX" dirty="0"/>
              <a:t> League</a:t>
            </a:r>
            <a:endParaRPr lang="es-V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C702B0B-9D67-4ED6-B7EA-5741AA661290}"/>
              </a:ext>
            </a:extLst>
          </p:cNvPr>
          <p:cNvSpPr txBox="1"/>
          <p:nvPr/>
        </p:nvSpPr>
        <p:spPr>
          <a:xfrm>
            <a:off x="2753165" y="2246428"/>
            <a:ext cx="6848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latin typeface="Inter Bold" panose="020B0604020202020204" charset="0"/>
                <a:ea typeface="Inter Bold" panose="020B0604020202020204" charset="0"/>
              </a:rPr>
              <a:t>Gracias por su Atención </a:t>
            </a:r>
            <a:endParaRPr lang="es-VE" sz="4400" b="1" dirty="0">
              <a:latin typeface="Inter Bold" panose="020B0604020202020204" charset="0"/>
              <a:ea typeface="Inter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1F6C7FB2-BF0E-4094-80F8-F01B283E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74" y="1966819"/>
            <a:ext cx="8183520" cy="1699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sz="4800" dirty="0"/>
              <a:t/>
            </a:r>
            <a:br>
              <a:rPr sz="4800" dirty="0"/>
            </a:br>
            <a:r>
              <a:rPr lang="es-ES" sz="4900" b="1" strike="noStrike" spc="-52" dirty="0">
                <a:latin typeface="Calibri"/>
              </a:rPr>
              <a:t>Base Legal</a:t>
            </a:r>
            <a:r>
              <a:rPr sz="4900" dirty="0"/>
              <a:t/>
            </a:r>
            <a:br>
              <a:rPr sz="4900" dirty="0"/>
            </a:br>
            <a:r>
              <a:rPr lang="es-ES" sz="4900" b="1" strike="noStrike" spc="-52" dirty="0">
                <a:latin typeface="Calibri"/>
              </a:rPr>
              <a:t>Memoria y Cuenta</a:t>
            </a:r>
            <a:endParaRPr lang="es-ES" sz="4900" b="0" strike="noStrike" spc="-1" dirty="0">
              <a:latin typeface="Calibri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35B4F9DF-9FCF-49AB-A8D1-E31B973EE969}"/>
              </a:ext>
            </a:extLst>
          </p:cNvPr>
          <p:cNvSpPr/>
          <p:nvPr/>
        </p:nvSpPr>
        <p:spPr>
          <a:xfrm>
            <a:off x="6922274" y="4828459"/>
            <a:ext cx="427281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lvl="2">
              <a:lnSpc>
                <a:spcPct val="100000"/>
              </a:lnSpc>
              <a:buClr>
                <a:srgbClr val="000000"/>
              </a:buClr>
            </a:pPr>
            <a:r>
              <a:rPr lang="es-ES" sz="2400" spc="-1" dirty="0" err="1"/>
              <a:t>Pltgo</a:t>
            </a:r>
            <a:r>
              <a:rPr lang="es-ES" sz="2400" spc="-1" dirty="0"/>
              <a:t>. PhD. Víctor Salinas </a:t>
            </a:r>
            <a:endParaRPr lang="es-ES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3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xmlns="" id="{9D81775D-572B-42FE-8CBD-8C702B881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619477"/>
              </p:ext>
            </p:extLst>
          </p:nvPr>
        </p:nvGraphicFramePr>
        <p:xfrm>
          <a:off x="2150040" y="2008135"/>
          <a:ext cx="7891920" cy="371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7F3C4C-E9F2-4C28-8919-DE33F5FBB62C}"/>
              </a:ext>
            </a:extLst>
          </p:cNvPr>
          <p:cNvSpPr txBox="1"/>
          <p:nvPr/>
        </p:nvSpPr>
        <p:spPr>
          <a:xfrm>
            <a:off x="3633095" y="823807"/>
            <a:ext cx="45720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600" b="0" kern="1200" dirty="0"/>
              <a:t>¿ Qué es la Memoria y Cuenta? </a:t>
            </a:r>
            <a:endParaRPr lang="es-VE" sz="3600" kern="1200" dirty="0"/>
          </a:p>
        </p:txBody>
      </p:sp>
    </p:spTree>
    <p:extLst>
      <p:ext uri="{BB962C8B-B14F-4D97-AF65-F5344CB8AC3E}">
        <p14:creationId xmlns:p14="http://schemas.microsoft.com/office/powerpoint/2010/main" val="277286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464D84C1-44E2-4637-A67E-A6F85D863ADE}"/>
              </a:ext>
            </a:extLst>
          </p:cNvPr>
          <p:cNvSpPr txBox="1">
            <a:spLocks/>
          </p:cNvSpPr>
          <p:nvPr/>
        </p:nvSpPr>
        <p:spPr>
          <a:xfrm>
            <a:off x="2150040" y="1448718"/>
            <a:ext cx="7891920" cy="371952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 fontScale="98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600" spc="-1" dirty="0">
              <a:solidFill>
                <a:srgbClr val="404040"/>
              </a:solidFill>
              <a:latin typeface="Calibri"/>
            </a:endParaRP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3600" spc="-1" dirty="0">
                <a:latin typeface="Calibri"/>
              </a:rPr>
              <a:t>El propósito de la Memoria y Cuenta Institucional es el </a:t>
            </a:r>
            <a:r>
              <a:rPr lang="es-ES" sz="3600" b="1" spc="-1" dirty="0">
                <a:latin typeface="Calibri"/>
              </a:rPr>
              <a:t>seguimiento, control y evaluación de la gestión</a:t>
            </a:r>
            <a:r>
              <a:rPr lang="es-ES" sz="3600" spc="-1" dirty="0">
                <a:latin typeface="Calibri"/>
              </a:rPr>
              <a:t>. Además, es un documento administrativo que </a:t>
            </a:r>
            <a:r>
              <a:rPr lang="es-ES" sz="3600" b="1" spc="-1" dirty="0">
                <a:latin typeface="Calibri"/>
              </a:rPr>
              <a:t>permite medir el logro</a:t>
            </a:r>
            <a:r>
              <a:rPr lang="es-ES" sz="3600" spc="-1" dirty="0">
                <a:latin typeface="Calibri"/>
              </a:rPr>
              <a:t> de los planes y objetivos organizacionales. </a:t>
            </a:r>
          </a:p>
        </p:txBody>
      </p:sp>
    </p:spTree>
    <p:extLst>
      <p:ext uri="{BB962C8B-B14F-4D97-AF65-F5344CB8AC3E}">
        <p14:creationId xmlns:p14="http://schemas.microsoft.com/office/powerpoint/2010/main" val="193007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C74281F5-33C9-4E34-8D7A-7AE89CC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80" y="-68136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latin typeface="Calibri Light"/>
              </a:rPr>
              <a:t>Fundamentación Legal</a:t>
            </a:r>
            <a:endParaRPr lang="es-ES" sz="4800" b="0" strike="noStrike" spc="-1" dirty="0">
              <a:latin typeface="Calibri"/>
            </a:endParaRP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xmlns="" id="{AD3C0679-C646-4364-8A6E-342A75DD633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78110" y="1708865"/>
            <a:ext cx="8208720" cy="4649732"/>
          </a:xfrm>
          <a:prstGeom prst="rect">
            <a:avLst/>
          </a:prstGeom>
          <a:ln w="0">
            <a:noFill/>
          </a:ln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xmlns="" id="{E363E0D9-3702-4250-BB69-F56AB4E7573A}"/>
              </a:ext>
            </a:extLst>
          </p:cNvPr>
          <p:cNvSpPr/>
          <p:nvPr/>
        </p:nvSpPr>
        <p:spPr>
          <a:xfrm>
            <a:off x="4337875" y="2591971"/>
            <a:ext cx="5472360" cy="4316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400" b="1" strike="noStrike" spc="-1" dirty="0">
                <a:solidFill>
                  <a:schemeClr val="bg1"/>
                </a:solidFill>
                <a:latin typeface="Calibri"/>
              </a:rPr>
              <a:t>Constitución de la República Bolivariana de Venezuela (CRBV)</a:t>
            </a:r>
            <a:endParaRPr lang="es-ES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xmlns="" id="{688FA579-3345-4481-AAE1-EC83D8206E87}"/>
              </a:ext>
            </a:extLst>
          </p:cNvPr>
          <p:cNvSpPr/>
          <p:nvPr/>
        </p:nvSpPr>
        <p:spPr>
          <a:xfrm>
            <a:off x="5166940" y="3787796"/>
            <a:ext cx="4896360" cy="719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-Reforma Ley Orgánica para la Planificación Pública y Popular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-Ley Orgánica de la Administración Pública (L.O.A.P)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-Ley Orgánica de la Administración Financiera del Sector Público (L.O.A.F.S.P</a:t>
            </a:r>
            <a:r>
              <a:rPr lang="es-ES" sz="12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xmlns="" id="{CC8C15B5-2884-4FE3-9F52-AB96BAFDE6BF}"/>
              </a:ext>
            </a:extLst>
          </p:cNvPr>
          <p:cNvSpPr/>
          <p:nvPr/>
        </p:nvSpPr>
        <p:spPr>
          <a:xfrm>
            <a:off x="5955064" y="4833997"/>
            <a:ext cx="3528000" cy="791640"/>
          </a:xfrm>
          <a:prstGeom prst="roundRect">
            <a:avLst/>
          </a:prstGeom>
          <a:solidFill>
            <a:srgbClr val="99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-Reglamentos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-Normas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-Instructivos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909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125040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D71803FE-DDE1-47CD-8B0B-0698AC2D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548" y="0"/>
            <a:ext cx="7543440" cy="94920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latin typeface="Calibri Light"/>
              </a:rPr>
              <a:t>Fundamentación Legal</a:t>
            </a:r>
            <a:endParaRPr lang="es-ES" sz="4800" b="1" strike="noStrike" spc="-1" dirty="0">
              <a:latin typeface="Calibri"/>
            </a:endParaRPr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xmlns="" id="{672860DF-84BC-45E6-9399-7F30A7383711}"/>
              </a:ext>
            </a:extLst>
          </p:cNvPr>
          <p:cNvSpPr/>
          <p:nvPr/>
        </p:nvSpPr>
        <p:spPr>
          <a:xfrm>
            <a:off x="1403639" y="913721"/>
            <a:ext cx="9780175" cy="7196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chemeClr val="bg1"/>
                </a:solidFill>
                <a:latin typeface="Calibri"/>
              </a:rPr>
              <a:t>Constitución de la República Bolivariana de Venezuela (C.R.B.V):  Artículo 141. Principios de la Administración Pública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xmlns="" id="{934156D8-D1D7-43C9-8320-822FF25D6A38}"/>
              </a:ext>
            </a:extLst>
          </p:cNvPr>
          <p:cNvSpPr/>
          <p:nvPr/>
        </p:nvSpPr>
        <p:spPr>
          <a:xfrm>
            <a:off x="1466946" y="5620459"/>
            <a:ext cx="9780174" cy="647640"/>
          </a:xfrm>
          <a:prstGeom prst="roundRect">
            <a:avLst/>
          </a:prstGeom>
          <a:solidFill>
            <a:srgbClr val="99CB38"/>
          </a:solidFill>
          <a:ln>
            <a:solidFill>
              <a:srgbClr val="7196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</a:rPr>
              <a:t>Reglamentos de la Ley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0000"/>
                </a:solidFill>
                <a:latin typeface="Calibri"/>
              </a:rPr>
              <a:t>-Normas e Instructivos: Código de ética y conducta de los servidores públicos; Normas generales; Providencias.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D248732-8D5E-4E6C-8A71-AEB4CBB1BF84}"/>
              </a:ext>
            </a:extLst>
          </p:cNvPr>
          <p:cNvSpPr txBox="1"/>
          <p:nvPr/>
        </p:nvSpPr>
        <p:spPr>
          <a:xfrm>
            <a:off x="1403641" y="1547867"/>
            <a:ext cx="9906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-Reforma Ley Orgánica para la Planificación Pública y Popular. (Decreto 1.401. 19/11/2014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). Artículos del 54 al 60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(Planes Operativos de los órganos y Entes del Poder Público). Artículos del 84 al 90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Orgánica de la Administración Pública (L.O.A.P). (Decreto 1.401. 19/11/2014).  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Artículos: 4; 14; 18; 19 y 20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Orgánica de la Administración Financiera del Sector Público (L.O.A.F.S.P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(Decreto 1.401. 19/11/2014. 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Artículos del 1 al 5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Ley Orgánica de la Contraloría General de la República y del Sistema Nacional de Control Fiscal. (23/12/2010)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Contra La Corrupción. (Decreto 1.401. 19/11/2014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Simplificación de Trámites Administrativos. (Decreto 1.401. 19/11/2014)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Contrataciones Públicas (Decreto 1.401. 19/11/2014)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Universidades (08/09/1970)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67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586F395D-53BD-40FA-A04B-A7169C29BED2}"/>
              </a:ext>
            </a:extLst>
          </p:cNvPr>
          <p:cNvSpPr txBox="1">
            <a:spLocks/>
          </p:cNvSpPr>
          <p:nvPr/>
        </p:nvSpPr>
        <p:spPr>
          <a:xfrm>
            <a:off x="1800009" y="2654619"/>
            <a:ext cx="8107006" cy="3420415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5400" b="1" spc="-1" dirty="0">
                <a:latin typeface="Calibri"/>
              </a:rPr>
              <a:t>Memoria</a:t>
            </a:r>
            <a:r>
              <a:rPr lang="es-ES" sz="5400" b="1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s-ES" sz="5400" spc="-1" dirty="0">
                <a:solidFill>
                  <a:srgbClr val="404040"/>
                </a:solidFill>
                <a:latin typeface="Calibri"/>
              </a:rPr>
              <a:t> </a:t>
            </a:r>
          </a:p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600" spc="-1" dirty="0">
              <a:solidFill>
                <a:srgbClr val="404040"/>
              </a:solidFill>
              <a:latin typeface="Calibri"/>
            </a:endParaRPr>
          </a:p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300" spc="-1" dirty="0">
              <a:solidFill>
                <a:srgbClr val="404040"/>
              </a:solidFill>
              <a:latin typeface="Calibri"/>
            </a:endParaRPr>
          </a:p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3300" spc="-1" dirty="0">
                <a:solidFill>
                  <a:srgbClr val="404040"/>
                </a:solidFill>
                <a:latin typeface="Calibri"/>
              </a:rPr>
              <a:t>                                            </a:t>
            </a:r>
            <a:r>
              <a:rPr lang="es-ES" sz="2400" spc="-1" dirty="0">
                <a:latin typeface="Calibri"/>
              </a:rPr>
              <a:t>Econ. Freddy Villafraz </a:t>
            </a:r>
          </a:p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300" spc="-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55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049902B-DCC0-4FCC-8389-161B8D72C0C7}"/>
              </a:ext>
            </a:extLst>
          </p:cNvPr>
          <p:cNvGrpSpPr/>
          <p:nvPr/>
        </p:nvGrpSpPr>
        <p:grpSpPr>
          <a:xfrm>
            <a:off x="548268" y="176329"/>
            <a:ext cx="11095466" cy="704448"/>
            <a:chOff x="-379829" y="-111903"/>
            <a:chExt cx="8271749" cy="70444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101AC249-2658-4E62-9388-89E997CC890D}"/>
                </a:ext>
              </a:extLst>
            </p:cNvPr>
            <p:cNvSpPr/>
            <p:nvPr/>
          </p:nvSpPr>
          <p:spPr>
            <a:xfrm>
              <a:off x="0" y="650"/>
              <a:ext cx="7891920" cy="5918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A3707B17-8616-4F24-8C7F-5DBCC9C9D790}"/>
                </a:ext>
              </a:extLst>
            </p:cNvPr>
            <p:cNvSpPr txBox="1"/>
            <p:nvPr/>
          </p:nvSpPr>
          <p:spPr>
            <a:xfrm>
              <a:off x="-379829" y="-111903"/>
              <a:ext cx="8271748" cy="5918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Estructura de Memoria y Cuenta 2024</a:t>
              </a:r>
              <a:endParaRPr lang="es-VE" sz="2400" kern="1200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0C12A7-7079-4C57-821E-F75CC66FBE03}"/>
              </a:ext>
            </a:extLst>
          </p:cNvPr>
          <p:cNvSpPr/>
          <p:nvPr/>
        </p:nvSpPr>
        <p:spPr>
          <a:xfrm>
            <a:off x="866254" y="712957"/>
            <a:ext cx="7891920" cy="5918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75185DA-7F1B-409D-9B6D-F3BEB3EAC3D4}"/>
              </a:ext>
            </a:extLst>
          </p:cNvPr>
          <p:cNvSpPr txBox="1"/>
          <p:nvPr/>
        </p:nvSpPr>
        <p:spPr>
          <a:xfrm>
            <a:off x="548267" y="764254"/>
            <a:ext cx="11095466" cy="649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/>
              <a:t>I. </a:t>
            </a:r>
            <a:r>
              <a:rPr lang="es-419" sz="2000" b="1" dirty="0"/>
              <a:t>MARCO NORMATIVO INSTITUCIONAL</a:t>
            </a:r>
            <a:endParaRPr lang="es-ES" sz="2000" b="1" dirty="0"/>
          </a:p>
          <a:p>
            <a:r>
              <a:rPr lang="es-MX" sz="2000" dirty="0"/>
              <a:t>1) Estructura Organizacional</a:t>
            </a:r>
          </a:p>
          <a:p>
            <a:pPr lvl="0"/>
            <a:r>
              <a:rPr lang="es-MX" sz="2000" dirty="0"/>
              <a:t>2) Nombre de la Dependencia</a:t>
            </a:r>
          </a:p>
          <a:p>
            <a:pPr lvl="0"/>
            <a:r>
              <a:rPr lang="es-MX" sz="2000" dirty="0"/>
              <a:t>3) Creación </a:t>
            </a:r>
          </a:p>
          <a:p>
            <a:pPr lvl="0"/>
            <a:r>
              <a:rPr lang="es-MX" sz="2000" dirty="0"/>
              <a:t>4) Misión </a:t>
            </a:r>
          </a:p>
          <a:p>
            <a:pPr lvl="0"/>
            <a:r>
              <a:rPr lang="es-MX" sz="2000" dirty="0"/>
              <a:t>5) Visión </a:t>
            </a:r>
          </a:p>
          <a:p>
            <a:pPr lvl="0"/>
            <a:r>
              <a:rPr lang="es-MX" sz="2000" dirty="0"/>
              <a:t>6) Funciones</a:t>
            </a:r>
          </a:p>
          <a:p>
            <a:pPr lvl="0"/>
            <a:r>
              <a:rPr lang="es-MX" sz="2000" b="1" dirty="0"/>
              <a:t>II. </a:t>
            </a:r>
            <a:r>
              <a:rPr lang="es-ES_tradnl" sz="2000" b="1" dirty="0"/>
              <a:t>LA MEMORIA</a:t>
            </a:r>
          </a:p>
          <a:p>
            <a:r>
              <a:rPr lang="es-ES" sz="2000" dirty="0"/>
              <a:t>1) Líneas de Acción Institucional </a:t>
            </a:r>
          </a:p>
          <a:p>
            <a:r>
              <a:rPr lang="es-ES" sz="2000" dirty="0"/>
              <a:t>2) Logros Institucionales mas Resaltantes </a:t>
            </a:r>
          </a:p>
          <a:p>
            <a:r>
              <a:rPr lang="es-ES" sz="2000" dirty="0"/>
              <a:t>    A) </a:t>
            </a:r>
            <a:r>
              <a:rPr lang="es-419" sz="2000" dirty="0"/>
              <a:t>Ejecución del Proyecto</a:t>
            </a:r>
            <a:endParaRPr lang="es-ES" sz="2000" dirty="0"/>
          </a:p>
          <a:p>
            <a:pPr marL="0" lvl="1"/>
            <a:r>
              <a:rPr lang="es-ES" sz="2000" dirty="0"/>
              <a:t>         Logros </a:t>
            </a:r>
          </a:p>
          <a:p>
            <a:r>
              <a:rPr lang="es-ES" sz="2000" dirty="0"/>
              <a:t>    B) </a:t>
            </a:r>
            <a:r>
              <a:rPr lang="es-419" sz="2000" dirty="0"/>
              <a:t>Ejecución de las Acciones Centralizadas</a:t>
            </a:r>
            <a:endParaRPr lang="es-ES" sz="2000" dirty="0"/>
          </a:p>
          <a:p>
            <a:r>
              <a:rPr lang="es-ES" sz="2000" dirty="0"/>
              <a:t>         Logros</a:t>
            </a:r>
          </a:p>
          <a:p>
            <a:r>
              <a:rPr lang="es-MX" sz="2000" b="1" dirty="0"/>
              <a:t>III. LA CUENTA</a:t>
            </a:r>
            <a:endParaRPr lang="es-ES" sz="2000" dirty="0"/>
          </a:p>
          <a:p>
            <a:pPr lvl="0"/>
            <a:r>
              <a:rPr lang="es-MX" sz="2000" dirty="0"/>
              <a:t>1) Exposición de Motivos</a:t>
            </a:r>
          </a:p>
          <a:p>
            <a:r>
              <a:rPr lang="es-MX" sz="2000" dirty="0"/>
              <a:t>    A) </a:t>
            </a:r>
            <a:r>
              <a:rPr lang="es-ES" sz="2000" dirty="0"/>
              <a:t>Ejecución del Presupuesto de Egresos (GASTOS)</a:t>
            </a:r>
          </a:p>
          <a:p>
            <a:r>
              <a:rPr lang="es-MX" sz="2000" dirty="0"/>
              <a:t>    B) </a:t>
            </a:r>
            <a:r>
              <a:rPr lang="es-ES" sz="2000" dirty="0"/>
              <a:t>Ejecución del Presupuesto de Recursos (INGRESOS)</a:t>
            </a:r>
          </a:p>
          <a:p>
            <a:r>
              <a:rPr lang="es-MX" sz="2000" b="1" dirty="0"/>
              <a:t>IV. OBSTÁCULOS PRESENTADOS DURANTE EL AÑO 2025</a:t>
            </a:r>
            <a:endParaRPr lang="es-ES" sz="2000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4679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1085</Words>
  <Application>Microsoft Office PowerPoint</Application>
  <PresentationFormat>Panorámica</PresentationFormat>
  <Paragraphs>188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Inter Bold</vt:lpstr>
      <vt:lpstr>Wingdings</vt:lpstr>
      <vt:lpstr>Tema de Office</vt:lpstr>
      <vt:lpstr>Presentación de PowerPoint</vt:lpstr>
      <vt:lpstr>Presentación de PowerPoint</vt:lpstr>
      <vt:lpstr> Base Legal Memoria y Cuenta</vt:lpstr>
      <vt:lpstr>Presentación de PowerPoint</vt:lpstr>
      <vt:lpstr>Presentación de PowerPoint</vt:lpstr>
      <vt:lpstr>Fundamentación Legal</vt:lpstr>
      <vt:lpstr>Fundamentación Legal</vt:lpstr>
      <vt:lpstr>Presentación de PowerPoint</vt:lpstr>
      <vt:lpstr>Presentación de PowerPoint</vt:lpstr>
      <vt:lpstr>Presentación de PowerPoint</vt:lpstr>
      <vt:lpstr>Presentación de PowerPoint</vt:lpstr>
      <vt:lpstr>La Cuenta  Cuadros presupuestarios y financieros</vt:lpstr>
      <vt:lpstr>Presentación de PowerPoint</vt:lpstr>
      <vt:lpstr>Momentos de la Planificación Cronograma de actividades 2026</vt:lpstr>
      <vt:lpstr>Presentación de PowerPoint</vt:lpstr>
      <vt:lpstr>Reprogramación Física de las Metas  Exposición de Motivos: Por modificación Presupuestaria o Por asignación financiera (para toda reprogramación se debe justificar).  Modificación de Metas Presupuestarias Físicas de los Proyectos/Acciones Centralizadas Solicitud de la Reprogramación de las Metas Físicas  </vt:lpstr>
      <vt:lpstr>Presentación de PowerPoint</vt:lpstr>
      <vt:lpstr>Presentación de PowerPoint</vt:lpstr>
      <vt:lpstr>Presentación de PowerPoint</vt:lpstr>
      <vt:lpstr>Estructura de Proyecto y Acciones Centralizadas 2026</vt:lpstr>
      <vt:lpstr>Estructura del proyecto y Acciones Centralizadas 2026</vt:lpstr>
      <vt:lpstr>Preguntas y respuestas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Yarley Carmona</dc:creator>
  <cp:lastModifiedBy>NATALY GUTIERREZ</cp:lastModifiedBy>
  <cp:revision>49</cp:revision>
  <cp:lastPrinted>2025-12-02T13:17:08Z</cp:lastPrinted>
  <dcterms:created xsi:type="dcterms:W3CDTF">2025-01-21T23:07:46Z</dcterms:created>
  <dcterms:modified xsi:type="dcterms:W3CDTF">2025-12-08T14:36:45Z</dcterms:modified>
</cp:coreProperties>
</file>