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7"/>
  </p:notesMasterIdLst>
  <p:sldIdLst>
    <p:sldId id="256" r:id="rId2"/>
    <p:sldId id="259" r:id="rId3"/>
    <p:sldId id="285" r:id="rId4"/>
    <p:sldId id="286" r:id="rId5"/>
    <p:sldId id="293" r:id="rId6"/>
    <p:sldId id="287" r:id="rId7"/>
    <p:sldId id="297" r:id="rId8"/>
    <p:sldId id="298" r:id="rId9"/>
    <p:sldId id="327" r:id="rId10"/>
    <p:sldId id="299" r:id="rId11"/>
    <p:sldId id="329" r:id="rId12"/>
    <p:sldId id="330" r:id="rId13"/>
    <p:sldId id="332" r:id="rId14"/>
    <p:sldId id="333" r:id="rId15"/>
    <p:sldId id="294" r:id="rId16"/>
    <p:sldId id="289" r:id="rId17"/>
    <p:sldId id="291" r:id="rId18"/>
    <p:sldId id="292" r:id="rId19"/>
    <p:sldId id="328" r:id="rId20"/>
    <p:sldId id="290" r:id="rId21"/>
    <p:sldId id="295" r:id="rId22"/>
    <p:sldId id="331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25" r:id="rId34"/>
    <p:sldId id="311" r:id="rId35"/>
    <p:sldId id="312" r:id="rId36"/>
    <p:sldId id="313" r:id="rId37"/>
    <p:sldId id="314" r:id="rId38"/>
    <p:sldId id="308" r:id="rId39"/>
    <p:sldId id="315" r:id="rId40"/>
    <p:sldId id="316" r:id="rId41"/>
    <p:sldId id="317" r:id="rId42"/>
    <p:sldId id="318" r:id="rId43"/>
    <p:sldId id="288" r:id="rId44"/>
    <p:sldId id="274" r:id="rId45"/>
    <p:sldId id="267" r:id="rId46"/>
    <p:sldId id="319" r:id="rId47"/>
    <p:sldId id="320" r:id="rId48"/>
    <p:sldId id="321" r:id="rId49"/>
    <p:sldId id="268" r:id="rId50"/>
    <p:sldId id="322" r:id="rId51"/>
    <p:sldId id="323" r:id="rId52"/>
    <p:sldId id="324" r:id="rId53"/>
    <p:sldId id="326" r:id="rId54"/>
    <p:sldId id="266" r:id="rId55"/>
    <p:sldId id="280" r:id="rId56"/>
  </p:sldIdLst>
  <p:sldSz cx="9144000" cy="5143500" type="screen16x9"/>
  <p:notesSz cx="6858000" cy="9144000"/>
  <p:embeddedFontLst>
    <p:embeddedFont>
      <p:font typeface="Quattrocento Sans" panose="020B0604020202020204" charset="0"/>
      <p:bold r:id="rId58"/>
      <p:italic r:id="rId59"/>
      <p:boldItalic r:id="rId60"/>
    </p:embeddedFont>
    <p:embeddedFont>
      <p:font typeface="Lora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50EF86-9FB9-4ED1-9183-0CF164424E1D}">
  <a:tblStyle styleId="{2150EF86-9FB9-4ED1-9183-0CF164424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>
      <p:cViewPr>
        <p:scale>
          <a:sx n="100" d="100"/>
          <a:sy n="100" d="100"/>
        </p:scale>
        <p:origin x="-5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12F06-5EBC-4646-B82E-3F0316CA47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VE"/>
        </a:p>
      </dgm:t>
    </dgm:pt>
    <dgm:pt modelId="{F78F7C51-A9B6-453F-8AB8-8C7E1B827EF4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dirty="0" smtClean="0"/>
            <a:t>OAC</a:t>
          </a:r>
          <a:endParaRPr lang="es-VE" dirty="0"/>
        </a:p>
      </dgm:t>
    </dgm:pt>
    <dgm:pt modelId="{8136C530-550A-4DDE-A826-B82FC0BFEC61}" type="parTrans" cxnId="{EFD618E7-9990-4449-8827-5E250A90070A}">
      <dgm:prSet/>
      <dgm:spPr/>
      <dgm:t>
        <a:bodyPr/>
        <a:lstStyle/>
        <a:p>
          <a:endParaRPr lang="es-VE"/>
        </a:p>
      </dgm:t>
    </dgm:pt>
    <dgm:pt modelId="{0D64FE6F-C5BB-482B-8AEE-04662114A4CF}" type="sibTrans" cxnId="{EFD618E7-9990-4449-8827-5E250A90070A}">
      <dgm:prSet/>
      <dgm:spPr/>
      <dgm:t>
        <a:bodyPr/>
        <a:lstStyle/>
        <a:p>
          <a:endParaRPr lang="es-VE"/>
        </a:p>
      </dgm:t>
    </dgm:pt>
    <dgm:pt modelId="{E4311331-7A50-4D7E-945D-E20477A1CD3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dirty="0" smtClean="0"/>
            <a:t>Atención de denuncias</a:t>
          </a:r>
          <a:endParaRPr lang="es-VE" dirty="0"/>
        </a:p>
      </dgm:t>
    </dgm:pt>
    <dgm:pt modelId="{578ED5F9-C1E8-4A48-B596-DFBF73D5868A}" type="parTrans" cxnId="{F32BB363-5E09-4F3F-B8C1-D380353E37F7}">
      <dgm:prSet/>
      <dgm:spPr/>
      <dgm:t>
        <a:bodyPr/>
        <a:lstStyle/>
        <a:p>
          <a:endParaRPr lang="es-VE"/>
        </a:p>
      </dgm:t>
    </dgm:pt>
    <dgm:pt modelId="{B71759E4-E9C4-45EE-9F32-1C510A1A6599}" type="sibTrans" cxnId="{F32BB363-5E09-4F3F-B8C1-D380353E37F7}">
      <dgm:prSet/>
      <dgm:spPr/>
      <dgm:t>
        <a:bodyPr/>
        <a:lstStyle/>
        <a:p>
          <a:endParaRPr lang="es-VE"/>
        </a:p>
      </dgm:t>
    </dgm:pt>
    <dgm:pt modelId="{F603D1F5-B1A6-4231-8BCC-E9351104E56D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VE" dirty="0" smtClean="0">
              <a:solidFill>
                <a:schemeClr val="tx1"/>
              </a:solidFill>
            </a:rPr>
            <a:t>Difusión de información</a:t>
          </a:r>
          <a:endParaRPr lang="es-VE" dirty="0">
            <a:solidFill>
              <a:schemeClr val="tx1"/>
            </a:solidFill>
          </a:endParaRPr>
        </a:p>
      </dgm:t>
    </dgm:pt>
    <dgm:pt modelId="{6973D70F-1FE4-49EC-B07A-750B71E2BB87}" type="parTrans" cxnId="{F862D764-BB8A-4D9F-BAC8-658830FB7AAF}">
      <dgm:prSet/>
      <dgm:spPr/>
      <dgm:t>
        <a:bodyPr/>
        <a:lstStyle/>
        <a:p>
          <a:endParaRPr lang="es-VE"/>
        </a:p>
      </dgm:t>
    </dgm:pt>
    <dgm:pt modelId="{00706296-A85B-4B92-8DC2-C9135BC0A1BB}" type="sibTrans" cxnId="{F862D764-BB8A-4D9F-BAC8-658830FB7AAF}">
      <dgm:prSet/>
      <dgm:spPr/>
      <dgm:t>
        <a:bodyPr/>
        <a:lstStyle/>
        <a:p>
          <a:endParaRPr lang="es-VE"/>
        </a:p>
      </dgm:t>
    </dgm:pt>
    <dgm:pt modelId="{65AECC91-F4AA-432E-8C43-0AE9B2E86046}" type="pres">
      <dgm:prSet presAssocID="{DAA12F06-5EBC-4646-B82E-3F0316CA47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C7EAE95-294A-4D81-8A1D-3470D09BF99D}" type="pres">
      <dgm:prSet presAssocID="{F78F7C51-A9B6-453F-8AB8-8C7E1B827EF4}" presName="root1" presStyleCnt="0"/>
      <dgm:spPr/>
    </dgm:pt>
    <dgm:pt modelId="{21B0A60D-12A0-499B-BE74-2827E310F1F0}" type="pres">
      <dgm:prSet presAssocID="{F78F7C51-A9B6-453F-8AB8-8C7E1B827E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628AEDE-523E-434E-9BD8-B8FE91C9DC16}" type="pres">
      <dgm:prSet presAssocID="{F78F7C51-A9B6-453F-8AB8-8C7E1B827EF4}" presName="level2hierChild" presStyleCnt="0"/>
      <dgm:spPr/>
    </dgm:pt>
    <dgm:pt modelId="{F2890D26-F25C-4941-9003-F968C5353C93}" type="pres">
      <dgm:prSet presAssocID="{578ED5F9-C1E8-4A48-B596-DFBF73D5868A}" presName="conn2-1" presStyleLbl="parChTrans1D2" presStyleIdx="0" presStyleCnt="2"/>
      <dgm:spPr/>
      <dgm:t>
        <a:bodyPr/>
        <a:lstStyle/>
        <a:p>
          <a:endParaRPr lang="es-VE"/>
        </a:p>
      </dgm:t>
    </dgm:pt>
    <dgm:pt modelId="{BEC0AF95-515E-407C-A438-560954AA54B1}" type="pres">
      <dgm:prSet presAssocID="{578ED5F9-C1E8-4A48-B596-DFBF73D5868A}" presName="connTx" presStyleLbl="parChTrans1D2" presStyleIdx="0" presStyleCnt="2"/>
      <dgm:spPr/>
      <dgm:t>
        <a:bodyPr/>
        <a:lstStyle/>
        <a:p>
          <a:endParaRPr lang="es-VE"/>
        </a:p>
      </dgm:t>
    </dgm:pt>
    <dgm:pt modelId="{999CA743-3899-4E68-B49E-ED212996DAE6}" type="pres">
      <dgm:prSet presAssocID="{E4311331-7A50-4D7E-945D-E20477A1CD3C}" presName="root2" presStyleCnt="0"/>
      <dgm:spPr/>
    </dgm:pt>
    <dgm:pt modelId="{894213CF-1C69-4506-9955-36D4651A1054}" type="pres">
      <dgm:prSet presAssocID="{E4311331-7A50-4D7E-945D-E20477A1CD3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DDAE7AFE-6360-46ED-B668-903C67C59E54}" type="pres">
      <dgm:prSet presAssocID="{E4311331-7A50-4D7E-945D-E20477A1CD3C}" presName="level3hierChild" presStyleCnt="0"/>
      <dgm:spPr/>
    </dgm:pt>
    <dgm:pt modelId="{188784DE-CA48-423B-A1AA-43164F7DE955}" type="pres">
      <dgm:prSet presAssocID="{6973D70F-1FE4-49EC-B07A-750B71E2BB87}" presName="conn2-1" presStyleLbl="parChTrans1D2" presStyleIdx="1" presStyleCnt="2"/>
      <dgm:spPr/>
      <dgm:t>
        <a:bodyPr/>
        <a:lstStyle/>
        <a:p>
          <a:endParaRPr lang="es-VE"/>
        </a:p>
      </dgm:t>
    </dgm:pt>
    <dgm:pt modelId="{98EDEE74-B551-4239-BEE4-DA8A27374369}" type="pres">
      <dgm:prSet presAssocID="{6973D70F-1FE4-49EC-B07A-750B71E2BB87}" presName="connTx" presStyleLbl="parChTrans1D2" presStyleIdx="1" presStyleCnt="2"/>
      <dgm:spPr/>
      <dgm:t>
        <a:bodyPr/>
        <a:lstStyle/>
        <a:p>
          <a:endParaRPr lang="es-VE"/>
        </a:p>
      </dgm:t>
    </dgm:pt>
    <dgm:pt modelId="{498C841B-50AC-4115-8DBE-F32BD0435B6C}" type="pres">
      <dgm:prSet presAssocID="{F603D1F5-B1A6-4231-8BCC-E9351104E56D}" presName="root2" presStyleCnt="0"/>
      <dgm:spPr/>
    </dgm:pt>
    <dgm:pt modelId="{A6F244CD-2BE8-4749-B435-5A285BC30374}" type="pres">
      <dgm:prSet presAssocID="{F603D1F5-B1A6-4231-8BCC-E9351104E56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64346A6-4F4B-4F69-9762-F38829E047A2}" type="pres">
      <dgm:prSet presAssocID="{F603D1F5-B1A6-4231-8BCC-E9351104E56D}" presName="level3hierChild" presStyleCnt="0"/>
      <dgm:spPr/>
    </dgm:pt>
  </dgm:ptLst>
  <dgm:cxnLst>
    <dgm:cxn modelId="{0BBC5314-674F-4F55-8239-DA5F1BD42A72}" type="presOf" srcId="{E4311331-7A50-4D7E-945D-E20477A1CD3C}" destId="{894213CF-1C69-4506-9955-36D4651A1054}" srcOrd="0" destOrd="0" presId="urn:microsoft.com/office/officeart/2008/layout/HorizontalMultiLevelHierarchy"/>
    <dgm:cxn modelId="{2A1BD358-1A1F-4CA6-B112-B5D34F371E72}" type="presOf" srcId="{578ED5F9-C1E8-4A48-B596-DFBF73D5868A}" destId="{F2890D26-F25C-4941-9003-F968C5353C93}" srcOrd="0" destOrd="0" presId="urn:microsoft.com/office/officeart/2008/layout/HorizontalMultiLevelHierarchy"/>
    <dgm:cxn modelId="{B6A552F3-F1B1-40F8-BD09-0B8A3D198D5A}" type="presOf" srcId="{F603D1F5-B1A6-4231-8BCC-E9351104E56D}" destId="{A6F244CD-2BE8-4749-B435-5A285BC30374}" srcOrd="0" destOrd="0" presId="urn:microsoft.com/office/officeart/2008/layout/HorizontalMultiLevelHierarchy"/>
    <dgm:cxn modelId="{FE91BBE7-050E-4209-BB90-34ED1D80BE74}" type="presOf" srcId="{578ED5F9-C1E8-4A48-B596-DFBF73D5868A}" destId="{BEC0AF95-515E-407C-A438-560954AA54B1}" srcOrd="1" destOrd="0" presId="urn:microsoft.com/office/officeart/2008/layout/HorizontalMultiLevelHierarchy"/>
    <dgm:cxn modelId="{887E9321-967A-4B37-9B7C-C0442D42B3EA}" type="presOf" srcId="{F78F7C51-A9B6-453F-8AB8-8C7E1B827EF4}" destId="{21B0A60D-12A0-499B-BE74-2827E310F1F0}" srcOrd="0" destOrd="0" presId="urn:microsoft.com/office/officeart/2008/layout/HorizontalMultiLevelHierarchy"/>
    <dgm:cxn modelId="{EB54BBE7-F638-40D2-94DD-457369C42CE7}" type="presOf" srcId="{6973D70F-1FE4-49EC-B07A-750B71E2BB87}" destId="{98EDEE74-B551-4239-BEE4-DA8A27374369}" srcOrd="1" destOrd="0" presId="urn:microsoft.com/office/officeart/2008/layout/HorizontalMultiLevelHierarchy"/>
    <dgm:cxn modelId="{E24A1D04-A2F3-4B97-A40A-D5D0735FAD43}" type="presOf" srcId="{6973D70F-1FE4-49EC-B07A-750B71E2BB87}" destId="{188784DE-CA48-423B-A1AA-43164F7DE955}" srcOrd="0" destOrd="0" presId="urn:microsoft.com/office/officeart/2008/layout/HorizontalMultiLevelHierarchy"/>
    <dgm:cxn modelId="{F32BB363-5E09-4F3F-B8C1-D380353E37F7}" srcId="{F78F7C51-A9B6-453F-8AB8-8C7E1B827EF4}" destId="{E4311331-7A50-4D7E-945D-E20477A1CD3C}" srcOrd="0" destOrd="0" parTransId="{578ED5F9-C1E8-4A48-B596-DFBF73D5868A}" sibTransId="{B71759E4-E9C4-45EE-9F32-1C510A1A6599}"/>
    <dgm:cxn modelId="{FB6A350F-51BC-4EF1-BA7C-6CC4CAFCE638}" type="presOf" srcId="{DAA12F06-5EBC-4646-B82E-3F0316CA47A1}" destId="{65AECC91-F4AA-432E-8C43-0AE9B2E86046}" srcOrd="0" destOrd="0" presId="urn:microsoft.com/office/officeart/2008/layout/HorizontalMultiLevelHierarchy"/>
    <dgm:cxn modelId="{EFD618E7-9990-4449-8827-5E250A90070A}" srcId="{DAA12F06-5EBC-4646-B82E-3F0316CA47A1}" destId="{F78F7C51-A9B6-453F-8AB8-8C7E1B827EF4}" srcOrd="0" destOrd="0" parTransId="{8136C530-550A-4DDE-A826-B82FC0BFEC61}" sibTransId="{0D64FE6F-C5BB-482B-8AEE-04662114A4CF}"/>
    <dgm:cxn modelId="{F862D764-BB8A-4D9F-BAC8-658830FB7AAF}" srcId="{F78F7C51-A9B6-453F-8AB8-8C7E1B827EF4}" destId="{F603D1F5-B1A6-4231-8BCC-E9351104E56D}" srcOrd="1" destOrd="0" parTransId="{6973D70F-1FE4-49EC-B07A-750B71E2BB87}" sibTransId="{00706296-A85B-4B92-8DC2-C9135BC0A1BB}"/>
    <dgm:cxn modelId="{F3A29C76-F26B-40F9-B901-3D813546A090}" type="presParOf" srcId="{65AECC91-F4AA-432E-8C43-0AE9B2E86046}" destId="{EC7EAE95-294A-4D81-8A1D-3470D09BF99D}" srcOrd="0" destOrd="0" presId="urn:microsoft.com/office/officeart/2008/layout/HorizontalMultiLevelHierarchy"/>
    <dgm:cxn modelId="{EB2BA072-2782-4E15-977B-019D969724A9}" type="presParOf" srcId="{EC7EAE95-294A-4D81-8A1D-3470D09BF99D}" destId="{21B0A60D-12A0-499B-BE74-2827E310F1F0}" srcOrd="0" destOrd="0" presId="urn:microsoft.com/office/officeart/2008/layout/HorizontalMultiLevelHierarchy"/>
    <dgm:cxn modelId="{FEA2BFC9-351A-4AA2-819A-5B97B9543C32}" type="presParOf" srcId="{EC7EAE95-294A-4D81-8A1D-3470D09BF99D}" destId="{A628AEDE-523E-434E-9BD8-B8FE91C9DC16}" srcOrd="1" destOrd="0" presId="urn:microsoft.com/office/officeart/2008/layout/HorizontalMultiLevelHierarchy"/>
    <dgm:cxn modelId="{266375AB-0C67-4670-B3ED-128B250401F1}" type="presParOf" srcId="{A628AEDE-523E-434E-9BD8-B8FE91C9DC16}" destId="{F2890D26-F25C-4941-9003-F968C5353C93}" srcOrd="0" destOrd="0" presId="urn:microsoft.com/office/officeart/2008/layout/HorizontalMultiLevelHierarchy"/>
    <dgm:cxn modelId="{3E0F1175-7BA9-41D4-85B5-D90E1F2741C9}" type="presParOf" srcId="{F2890D26-F25C-4941-9003-F968C5353C93}" destId="{BEC0AF95-515E-407C-A438-560954AA54B1}" srcOrd="0" destOrd="0" presId="urn:microsoft.com/office/officeart/2008/layout/HorizontalMultiLevelHierarchy"/>
    <dgm:cxn modelId="{18797391-7646-4C42-9BB5-C90658FF1F6F}" type="presParOf" srcId="{A628AEDE-523E-434E-9BD8-B8FE91C9DC16}" destId="{999CA743-3899-4E68-B49E-ED212996DAE6}" srcOrd="1" destOrd="0" presId="urn:microsoft.com/office/officeart/2008/layout/HorizontalMultiLevelHierarchy"/>
    <dgm:cxn modelId="{5AC89B17-B254-45EB-86D3-5518E89D4A29}" type="presParOf" srcId="{999CA743-3899-4E68-B49E-ED212996DAE6}" destId="{894213CF-1C69-4506-9955-36D4651A1054}" srcOrd="0" destOrd="0" presId="urn:microsoft.com/office/officeart/2008/layout/HorizontalMultiLevelHierarchy"/>
    <dgm:cxn modelId="{B0135C11-B3BA-42F1-81C9-5D3D7FF1D8DD}" type="presParOf" srcId="{999CA743-3899-4E68-B49E-ED212996DAE6}" destId="{DDAE7AFE-6360-46ED-B668-903C67C59E54}" srcOrd="1" destOrd="0" presId="urn:microsoft.com/office/officeart/2008/layout/HorizontalMultiLevelHierarchy"/>
    <dgm:cxn modelId="{C089027D-2426-447F-B72E-E2445A601B8E}" type="presParOf" srcId="{A628AEDE-523E-434E-9BD8-B8FE91C9DC16}" destId="{188784DE-CA48-423B-A1AA-43164F7DE955}" srcOrd="2" destOrd="0" presId="urn:microsoft.com/office/officeart/2008/layout/HorizontalMultiLevelHierarchy"/>
    <dgm:cxn modelId="{381876BB-A5E4-4E1F-BC72-4E0D9F7188FE}" type="presParOf" srcId="{188784DE-CA48-423B-A1AA-43164F7DE955}" destId="{98EDEE74-B551-4239-BEE4-DA8A27374369}" srcOrd="0" destOrd="0" presId="urn:microsoft.com/office/officeart/2008/layout/HorizontalMultiLevelHierarchy"/>
    <dgm:cxn modelId="{729C7D08-E000-4DAB-AB56-7DA9AC8EF36B}" type="presParOf" srcId="{A628AEDE-523E-434E-9BD8-B8FE91C9DC16}" destId="{498C841B-50AC-4115-8DBE-F32BD0435B6C}" srcOrd="3" destOrd="0" presId="urn:microsoft.com/office/officeart/2008/layout/HorizontalMultiLevelHierarchy"/>
    <dgm:cxn modelId="{5A227E70-6845-4652-ACD6-393140C209D9}" type="presParOf" srcId="{498C841B-50AC-4115-8DBE-F32BD0435B6C}" destId="{A6F244CD-2BE8-4749-B435-5A285BC30374}" srcOrd="0" destOrd="0" presId="urn:microsoft.com/office/officeart/2008/layout/HorizontalMultiLevelHierarchy"/>
    <dgm:cxn modelId="{92D01D44-E275-4491-80DC-21A52557E3ED}" type="presParOf" srcId="{498C841B-50AC-4115-8DBE-F32BD0435B6C}" destId="{664346A6-4F4B-4F69-9762-F38829E047A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84DE-CA48-423B-A1AA-43164F7DE955}">
      <dsp:nvSpPr>
        <dsp:cNvPr id="0" name=""/>
        <dsp:cNvSpPr/>
      </dsp:nvSpPr>
      <dsp:spPr>
        <a:xfrm>
          <a:off x="3432363" y="1592063"/>
          <a:ext cx="396869" cy="378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434" y="0"/>
              </a:lnTo>
              <a:lnTo>
                <a:pt x="198434" y="378115"/>
              </a:lnTo>
              <a:lnTo>
                <a:pt x="396869" y="378115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/>
        </a:p>
      </dsp:txBody>
      <dsp:txXfrm>
        <a:off x="3617093" y="1767417"/>
        <a:ext cx="27407" cy="27407"/>
      </dsp:txXfrm>
    </dsp:sp>
    <dsp:sp modelId="{F2890D26-F25C-4941-9003-F968C5353C93}">
      <dsp:nvSpPr>
        <dsp:cNvPr id="0" name=""/>
        <dsp:cNvSpPr/>
      </dsp:nvSpPr>
      <dsp:spPr>
        <a:xfrm>
          <a:off x="3432363" y="1213948"/>
          <a:ext cx="396869" cy="378115"/>
        </a:xfrm>
        <a:custGeom>
          <a:avLst/>
          <a:gdLst/>
          <a:ahLst/>
          <a:cxnLst/>
          <a:rect l="0" t="0" r="0" b="0"/>
          <a:pathLst>
            <a:path>
              <a:moveTo>
                <a:pt x="0" y="378115"/>
              </a:moveTo>
              <a:lnTo>
                <a:pt x="198434" y="378115"/>
              </a:lnTo>
              <a:lnTo>
                <a:pt x="198434" y="0"/>
              </a:lnTo>
              <a:lnTo>
                <a:pt x="396869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/>
        </a:p>
      </dsp:txBody>
      <dsp:txXfrm>
        <a:off x="3617093" y="1389302"/>
        <a:ext cx="27407" cy="27407"/>
      </dsp:txXfrm>
    </dsp:sp>
    <dsp:sp modelId="{21B0A60D-12A0-499B-BE74-2827E310F1F0}">
      <dsp:nvSpPr>
        <dsp:cNvPr id="0" name=""/>
        <dsp:cNvSpPr/>
      </dsp:nvSpPr>
      <dsp:spPr>
        <a:xfrm rot="16200000">
          <a:off x="1537806" y="1289571"/>
          <a:ext cx="3184127" cy="604984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100" kern="1200" dirty="0" smtClean="0"/>
            <a:t>OAC</a:t>
          </a:r>
          <a:endParaRPr lang="es-VE" sz="4100" kern="1200" dirty="0"/>
        </a:p>
      </dsp:txBody>
      <dsp:txXfrm>
        <a:off x="1537806" y="1289571"/>
        <a:ext cx="3184127" cy="604984"/>
      </dsp:txXfrm>
    </dsp:sp>
    <dsp:sp modelId="{894213CF-1C69-4506-9955-36D4651A1054}">
      <dsp:nvSpPr>
        <dsp:cNvPr id="0" name=""/>
        <dsp:cNvSpPr/>
      </dsp:nvSpPr>
      <dsp:spPr>
        <a:xfrm>
          <a:off x="3829232" y="911456"/>
          <a:ext cx="1984348" cy="60498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/>
            <a:t>Atención de denuncias</a:t>
          </a:r>
          <a:endParaRPr lang="es-VE" sz="2100" kern="1200" dirty="0"/>
        </a:p>
      </dsp:txBody>
      <dsp:txXfrm>
        <a:off x="3829232" y="911456"/>
        <a:ext cx="1984348" cy="604984"/>
      </dsp:txXfrm>
    </dsp:sp>
    <dsp:sp modelId="{A6F244CD-2BE8-4749-B435-5A285BC30374}">
      <dsp:nvSpPr>
        <dsp:cNvPr id="0" name=""/>
        <dsp:cNvSpPr/>
      </dsp:nvSpPr>
      <dsp:spPr>
        <a:xfrm>
          <a:off x="3829232" y="1667687"/>
          <a:ext cx="1984348" cy="604984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100" kern="1200" dirty="0" smtClean="0">
              <a:solidFill>
                <a:schemeClr val="tx1"/>
              </a:solidFill>
            </a:rPr>
            <a:t>Difusión de información</a:t>
          </a:r>
          <a:endParaRPr lang="es-VE" sz="2100" kern="1200" dirty="0">
            <a:solidFill>
              <a:schemeClr val="tx1"/>
            </a:solidFill>
          </a:endParaRPr>
        </a:p>
      </dsp:txBody>
      <dsp:txXfrm>
        <a:off x="3829232" y="1667687"/>
        <a:ext cx="1984348" cy="604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718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cohilleal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jcohilleal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PARTICIPACIÓN CIUDADANA</a:t>
            </a:r>
            <a:endParaRPr dirty="0"/>
          </a:p>
        </p:txBody>
      </p:sp>
      <p:grpSp>
        <p:nvGrpSpPr>
          <p:cNvPr id="62" name="Shape 6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868144" y="3781620"/>
            <a:ext cx="28803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800" b="1" dirty="0" smtClean="0"/>
              <a:t>JANETH COHIL </a:t>
            </a:r>
            <a:r>
              <a:rPr lang="es-VE" sz="1800" b="1" dirty="0" smtClean="0"/>
              <a:t>LEAL</a:t>
            </a:r>
          </a:p>
          <a:p>
            <a:pPr algn="ctr"/>
            <a:r>
              <a:rPr lang="es-VE" b="1" dirty="0" smtClean="0">
                <a:hlinkClick r:id="rId3"/>
              </a:rPr>
              <a:t>jcohilleal@gmail.com</a:t>
            </a:r>
            <a:endParaRPr lang="es-VE" b="1" dirty="0" smtClean="0"/>
          </a:p>
          <a:p>
            <a:pPr algn="ctr"/>
            <a:r>
              <a:rPr lang="es-VE" b="1" dirty="0" smtClean="0"/>
              <a:t>Móvil: 0584147471034</a:t>
            </a:r>
            <a:endParaRPr lang="es-VE" b="1" dirty="0"/>
          </a:p>
        </p:txBody>
      </p:sp>
      <p:pic>
        <p:nvPicPr>
          <p:cNvPr id="13" name="Picture 6" descr="http://cf.juggle-images.com/matte/white/280x280/ula-1-logo-prim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3"/>
            <a:ext cx="1619672" cy="12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020272" y="89707"/>
            <a:ext cx="19425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UAI</a:t>
            </a:r>
          </a:p>
          <a:p>
            <a:pPr algn="ctr"/>
            <a:r>
              <a:rPr lang="es-ES" sz="3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ULA</a:t>
            </a:r>
            <a:endParaRPr lang="es-ES" sz="31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37124"/>
            <a:ext cx="3982838" cy="482497"/>
          </a:xfrm>
        </p:spPr>
        <p:txBody>
          <a:bodyPr/>
          <a:lstStyle/>
          <a:p>
            <a:r>
              <a:rPr lang="es-VE" dirty="0" smtClean="0"/>
              <a:t>GRADOS DE PARTICIPACIÓN CIUDADANA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896473" y="185167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De acuerdo al flujo de la Información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Consulta ciudadana para mejorar las decisiones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Concertación con el ciudadano como experto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Adopción de decisiones conjuntamente con la autoridad o en lugar de éstas.</a:t>
            </a:r>
          </a:p>
        </p:txBody>
      </p:sp>
      <p:pic>
        <p:nvPicPr>
          <p:cNvPr id="2050" name="Picture 2" descr="Radio copywriting shouldn't confused the listen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01453"/>
            <a:ext cx="2407618" cy="1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37125"/>
            <a:ext cx="6647134" cy="435600"/>
          </a:xfrm>
        </p:spPr>
        <p:txBody>
          <a:bodyPr/>
          <a:lstStyle/>
          <a:p>
            <a:r>
              <a:rPr lang="es-VE" dirty="0" smtClean="0"/>
              <a:t>¿EN QUÉ CONSISTE EL ACCESO A LA INFORMACIÓN PÚBLICA?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2859782"/>
            <a:ext cx="15648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sz="2800" dirty="0" smtClean="0"/>
              <a:t>Facultad</a:t>
            </a:r>
            <a:endParaRPr lang="es-VE" sz="2800" dirty="0"/>
          </a:p>
        </p:txBody>
      </p:sp>
      <p:sp>
        <p:nvSpPr>
          <p:cNvPr id="5" name="4 Flecha derecha"/>
          <p:cNvSpPr/>
          <p:nvPr/>
        </p:nvSpPr>
        <p:spPr>
          <a:xfrm>
            <a:off x="1835696" y="2990587"/>
            <a:ext cx="644624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1716298" y="2608876"/>
            <a:ext cx="883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00" b="1" dirty="0" smtClean="0"/>
              <a:t>Que tienen</a:t>
            </a:r>
            <a:endParaRPr lang="es-VE" sz="1100" b="1" dirty="0"/>
          </a:p>
        </p:txBody>
      </p:sp>
      <p:pic>
        <p:nvPicPr>
          <p:cNvPr id="7" name="Picture 4" descr="observ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1" y="2340128"/>
            <a:ext cx="1424645" cy="10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599718" y="3383002"/>
            <a:ext cx="119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Todos los ciudadanos </a:t>
            </a:r>
            <a:endParaRPr lang="es-VE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900797" y="2443247"/>
            <a:ext cx="720080" cy="52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900797" y="2973447"/>
            <a:ext cx="720080" cy="369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652614" y="232018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Solicitar</a:t>
            </a:r>
            <a:endParaRPr lang="es-V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52615" y="318018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Acceder</a:t>
            </a:r>
            <a:endParaRPr lang="es-VE" dirty="0"/>
          </a:p>
        </p:txBody>
      </p:sp>
      <p:sp>
        <p:nvSpPr>
          <p:cNvPr id="15" name="14 Cerrar llave"/>
          <p:cNvSpPr/>
          <p:nvPr/>
        </p:nvSpPr>
        <p:spPr>
          <a:xfrm>
            <a:off x="5637212" y="2426231"/>
            <a:ext cx="432048" cy="105754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15 Rectángulo redondeado"/>
          <p:cNvSpPr/>
          <p:nvPr/>
        </p:nvSpPr>
        <p:spPr>
          <a:xfrm>
            <a:off x="6156176" y="2211710"/>
            <a:ext cx="2808312" cy="14329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dirty="0" smtClean="0"/>
              <a:t>Información que se encuentra en manos del Estado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6187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37125"/>
            <a:ext cx="4198862" cy="435600"/>
          </a:xfrm>
        </p:spPr>
        <p:txBody>
          <a:bodyPr/>
          <a:lstStyle/>
          <a:p>
            <a:r>
              <a:rPr lang="es-VE" dirty="0" smtClean="0"/>
              <a:t>IMPORTANCIA DEL ACCESO A LA INFORMACIÓN PÚBLICA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800" y="1491630"/>
            <a:ext cx="8750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Instrumento para el control, fiscalización y participación en los asuntos 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Transparencia en la función pública.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Efectiva condición para la participación ciudadana en los asuntos públicos.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Garantiza el ejercicio de otros derechos (Salud, educación, libertad de expresión, libertad de reunión, entre otros)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Permite a los ciudadanos obtener información que ayudarán a la solución de problemas colectivos.</a:t>
            </a:r>
            <a:endParaRPr lang="es-VE" sz="2400" dirty="0"/>
          </a:p>
        </p:txBody>
      </p:sp>
      <p:pic>
        <p:nvPicPr>
          <p:cNvPr id="6146" name="Picture 2" descr="Discurso, Globo, Hablar, Burbu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00" y="20762"/>
            <a:ext cx="1453307" cy="14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198862" cy="435600"/>
          </a:xfrm>
        </p:spPr>
        <p:txBody>
          <a:bodyPr/>
          <a:lstStyle/>
          <a:p>
            <a:r>
              <a:rPr lang="es-VE" dirty="0" smtClean="0"/>
              <a:t>ACCESO A LA INFORMACIÓN PÚBLICA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608" y="1897622"/>
            <a:ext cx="3334766" cy="3122400"/>
          </a:xfrm>
        </p:spPr>
        <p:txBody>
          <a:bodyPr/>
          <a:lstStyle/>
          <a:p>
            <a:r>
              <a:rPr lang="es-VE" b="1" dirty="0" smtClean="0"/>
              <a:t>Artículo 2</a:t>
            </a:r>
          </a:p>
          <a:p>
            <a:pPr marL="114300" indent="0" algn="just">
              <a:buNone/>
            </a:pPr>
            <a:r>
              <a:rPr lang="es-VE" dirty="0" smtClean="0"/>
              <a:t>Derecho a formular peticiones ante cualquier autoridad administrativa.</a:t>
            </a:r>
          </a:p>
          <a:p>
            <a:pPr marL="114300" indent="0" algn="just">
              <a:buNone/>
            </a:pPr>
            <a:r>
              <a:rPr lang="es-VE" dirty="0" smtClean="0"/>
              <a:t>Obligación de los funcionarios responder.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791667" y="1851670"/>
            <a:ext cx="4121464" cy="3122400"/>
          </a:xfrm>
        </p:spPr>
        <p:txBody>
          <a:bodyPr/>
          <a:lstStyle/>
          <a:p>
            <a:r>
              <a:rPr lang="es-VE" b="1" dirty="0" smtClean="0"/>
              <a:t>Artículo 3</a:t>
            </a:r>
          </a:p>
          <a:p>
            <a:pPr marL="114300" indent="0" algn="just">
              <a:buNone/>
            </a:pPr>
            <a:r>
              <a:rPr lang="es-VE" dirty="0" smtClean="0"/>
              <a:t>Obligación de los funcionarios de tramitar los asuntos bajo su responsabilidad. Posibilidad de los ciudadanos de reclamar ante el superior jerárquico por retardo, omisión, distorsión o incumplimiento de cualquier procedimiento por los funcionarios responsables del asunto.</a:t>
            </a:r>
            <a:endParaRPr lang="es-VE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740992"/>
            <a:ext cx="504056" cy="2918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4000" b="1" dirty="0" smtClean="0"/>
              <a:t>LOPA</a:t>
            </a:r>
            <a:endParaRPr lang="es-VE" sz="4000" b="1" dirty="0"/>
          </a:p>
        </p:txBody>
      </p:sp>
      <p:sp>
        <p:nvSpPr>
          <p:cNvPr id="7" name="6 Rectángulo"/>
          <p:cNvSpPr/>
          <p:nvPr/>
        </p:nvSpPr>
        <p:spPr>
          <a:xfrm>
            <a:off x="2411760" y="1419622"/>
            <a:ext cx="44406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" sz="2400" b="1" dirty="0"/>
              <a:t>MARCO NORMATIVO LEGAL</a:t>
            </a:r>
            <a:endParaRPr lang="es-VE" sz="2400" b="1" dirty="0"/>
          </a:p>
        </p:txBody>
      </p:sp>
    </p:spTree>
    <p:extLst>
      <p:ext uri="{BB962C8B-B14F-4D97-AF65-F5344CB8AC3E}">
        <p14:creationId xmlns:p14="http://schemas.microsoft.com/office/powerpoint/2010/main" val="19909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ACCESO A LA INFORMACIÓN PÚBLICA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83768" y="1650454"/>
            <a:ext cx="444063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" sz="2400" b="1" dirty="0"/>
              <a:t>MARCO NORMATIVO LEGAL</a:t>
            </a:r>
            <a:endParaRPr lang="es-VE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10605" y="2715766"/>
            <a:ext cx="875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LOAP: Ley Orgánica de Administración Pública. (Art. 6 y 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LOPC: Ley Orgánica del Poder Ciudadano (Art.28).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Ley sobre Simplificación de Trámites Administrativos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Decreto Ley Contra la Corrupción (Art. 8,9 y 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Ley de </a:t>
            </a:r>
            <a:r>
              <a:rPr lang="es-VE" sz="2400" dirty="0" err="1" smtClean="0"/>
              <a:t>Infogobierno</a:t>
            </a:r>
            <a:r>
              <a:rPr lang="es-VE" sz="2400" dirty="0" smtClean="0"/>
              <a:t> (Art. 8,10, 13,19 y 21)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6129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907704" y="1711250"/>
            <a:ext cx="47820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MARCO NORMATIVO LEGAL</a:t>
            </a:r>
            <a:endParaRPr sz="2400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122" name="Picture 2" descr="5. Ley del enfoque Las marcas de Ã©xito son aquellas que se identifican con una palabra en la mente de los clientes. Es el caso de Volvo (seguridad) o Mercedes (ingenierÃ­a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76549"/>
            <a:ext cx="20193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411510"/>
            <a:ext cx="5840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PARTICIPACIÓN </a:t>
            </a:r>
          </a:p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CIUDADANA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7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"/>
            <a:ext cx="9137564" cy="51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7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719784"/>
            <a:ext cx="576064" cy="2572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CRBV</a:t>
            </a:r>
            <a:endParaRPr lang="es-VE" sz="3200" b="1" dirty="0"/>
          </a:p>
        </p:txBody>
      </p:sp>
      <p:sp>
        <p:nvSpPr>
          <p:cNvPr id="3" name="2 Flecha abajo"/>
          <p:cNvSpPr/>
          <p:nvPr/>
        </p:nvSpPr>
        <p:spPr>
          <a:xfrm rot="16200000">
            <a:off x="946448" y="1726418"/>
            <a:ext cx="360039" cy="453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CuadroTexto"/>
          <p:cNvSpPr txBox="1"/>
          <p:nvPr/>
        </p:nvSpPr>
        <p:spPr>
          <a:xfrm>
            <a:off x="1547664" y="16876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 smtClean="0"/>
              <a:t>PARTICIPACIÓN</a:t>
            </a:r>
            <a:endParaRPr lang="es-VE" sz="2400" dirty="0"/>
          </a:p>
        </p:txBody>
      </p:sp>
      <p:cxnSp>
        <p:nvCxnSpPr>
          <p:cNvPr id="6" name="5 Conector angular"/>
          <p:cNvCxnSpPr/>
          <p:nvPr/>
        </p:nvCxnSpPr>
        <p:spPr>
          <a:xfrm rot="5400000">
            <a:off x="2200545" y="2288527"/>
            <a:ext cx="782470" cy="50405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126467" y="3075806"/>
            <a:ext cx="2869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dirty="0" smtClean="0"/>
              <a:t>ELEMENTO CON DISTINTAS ACEPCIONES</a:t>
            </a:r>
            <a:endParaRPr lang="es-VE" sz="2000" dirty="0"/>
          </a:p>
        </p:txBody>
      </p:sp>
      <p:cxnSp>
        <p:nvCxnSpPr>
          <p:cNvPr id="9" name="8 Conector angular"/>
          <p:cNvCxnSpPr/>
          <p:nvPr/>
        </p:nvCxnSpPr>
        <p:spPr>
          <a:xfrm flipV="1">
            <a:off x="3347864" y="2149320"/>
            <a:ext cx="1224136" cy="114251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Abrir llave"/>
          <p:cNvSpPr/>
          <p:nvPr/>
        </p:nvSpPr>
        <p:spPr>
          <a:xfrm>
            <a:off x="4716016" y="955787"/>
            <a:ext cx="576064" cy="233604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CuadroTexto"/>
          <p:cNvSpPr txBox="1"/>
          <p:nvPr/>
        </p:nvSpPr>
        <p:spPr>
          <a:xfrm>
            <a:off x="5160475" y="1115841"/>
            <a:ext cx="38884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500" dirty="0" smtClean="0"/>
              <a:t>Principio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500" dirty="0" smtClean="0"/>
              <a:t>Derecho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500" dirty="0" smtClean="0"/>
              <a:t>Deber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500" dirty="0" smtClean="0"/>
              <a:t>Espacio o Instancia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VE" sz="2500" dirty="0" smtClean="0"/>
              <a:t>Proceso Sociopolítico</a:t>
            </a:r>
            <a:endParaRPr lang="es-VE" sz="2500" dirty="0"/>
          </a:p>
        </p:txBody>
      </p:sp>
      <p:pic>
        <p:nvPicPr>
          <p:cNvPr id="8194" name="Picture 2" descr="trabajo en equipo - Buscar con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01" y="89111"/>
            <a:ext cx="1547664" cy="12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95486"/>
            <a:ext cx="432048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CRBV</a:t>
            </a:r>
            <a:endParaRPr lang="es-V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9949" y="324693"/>
            <a:ext cx="215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err="1" smtClean="0"/>
              <a:t>Preambulo</a:t>
            </a:r>
            <a:endParaRPr lang="es-VE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29948" y="786358"/>
            <a:ext cx="7990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dirty="0" err="1" smtClean="0"/>
              <a:t>Omissis</a:t>
            </a:r>
            <a:r>
              <a:rPr lang="es-VE" sz="2000" dirty="0" smtClean="0"/>
              <a:t>… </a:t>
            </a:r>
            <a:r>
              <a:rPr lang="es-VE" sz="2000" u="sng" dirty="0" smtClean="0"/>
              <a:t>con </a:t>
            </a:r>
            <a:r>
              <a:rPr lang="es-VE" sz="2000" u="sng" dirty="0"/>
              <a:t>el fin supremo de refundar la República para establecer una sociedad democrática, </a:t>
            </a:r>
            <a:r>
              <a:rPr lang="es-VE" sz="2000" b="1" u="sng" dirty="0"/>
              <a:t>participativa</a:t>
            </a:r>
            <a:r>
              <a:rPr lang="es-VE" sz="2000" u="sng" dirty="0"/>
              <a:t> </a:t>
            </a:r>
            <a:r>
              <a:rPr lang="es-VE" sz="2000" dirty="0"/>
              <a:t>y protagónica, multiétnica y pluricultural en un Estado de justicia, federal y </a:t>
            </a:r>
            <a:r>
              <a:rPr lang="es-VE" sz="2000" dirty="0" smtClean="0"/>
              <a:t>descentralizado…</a:t>
            </a:r>
            <a:r>
              <a:rPr lang="es-VE" sz="2000" dirty="0" err="1" smtClean="0"/>
              <a:t>Omissis</a:t>
            </a:r>
            <a:r>
              <a:rPr lang="es-VE" sz="2000" dirty="0" smtClean="0"/>
              <a:t>… </a:t>
            </a:r>
            <a:endParaRPr lang="es-VE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9949" y="2134155"/>
            <a:ext cx="215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Artículo 6</a:t>
            </a:r>
            <a:endParaRPr lang="es-VE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857827" y="2596198"/>
            <a:ext cx="79905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u="sng" dirty="0"/>
              <a:t>El gobierno de la República Bolivariana de Venezuela y de las entidades políticas que la componen es y será siempre democrático, </a:t>
            </a:r>
            <a:r>
              <a:rPr lang="es-VE" sz="2000" b="1" u="sng" dirty="0"/>
              <a:t>participativo</a:t>
            </a:r>
            <a:r>
              <a:rPr lang="es-VE" sz="2000" dirty="0"/>
              <a:t>, </a:t>
            </a:r>
            <a:r>
              <a:rPr lang="es-VE" sz="2000" dirty="0" smtClean="0"/>
              <a:t>…</a:t>
            </a:r>
            <a:r>
              <a:rPr lang="es-VE" sz="2000" dirty="0" err="1" smtClean="0"/>
              <a:t>Omissis</a:t>
            </a:r>
            <a:endParaRPr lang="es-VE" sz="2000" dirty="0"/>
          </a:p>
        </p:txBody>
      </p:sp>
      <p:pic>
        <p:nvPicPr>
          <p:cNvPr id="8194" name="Picture 2" descr="Libro, Lectura, Histo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3401861"/>
            <a:ext cx="1656184" cy="11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51470"/>
            <a:ext cx="432048" cy="439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CRBV</a:t>
            </a:r>
            <a:endParaRPr lang="es-V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3" y="10820"/>
            <a:ext cx="21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800" b="1" dirty="0" smtClean="0"/>
              <a:t>Artículo 28</a:t>
            </a:r>
            <a:endParaRPr lang="es-VE" sz="1800" b="1" dirty="0"/>
          </a:p>
        </p:txBody>
      </p:sp>
      <p:sp>
        <p:nvSpPr>
          <p:cNvPr id="5" name="4 Rectángulo"/>
          <p:cNvSpPr/>
          <p:nvPr/>
        </p:nvSpPr>
        <p:spPr>
          <a:xfrm>
            <a:off x="827583" y="380152"/>
            <a:ext cx="7990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dirty="0"/>
              <a:t>Toda persona </a:t>
            </a:r>
            <a:r>
              <a:rPr lang="es-VE" sz="1800" u="sng" dirty="0"/>
              <a:t>tiene el derecho de acceder a la información y a los datos </a:t>
            </a:r>
            <a:r>
              <a:rPr lang="es-VE" sz="1800" dirty="0"/>
              <a:t>que sobre sí misma o sobre sus bienes consten en registros oficiales o </a:t>
            </a:r>
            <a:r>
              <a:rPr lang="es-VE" sz="1800" dirty="0" smtClean="0"/>
              <a:t>privados, </a:t>
            </a:r>
            <a:r>
              <a:rPr lang="es-VE" sz="1800" dirty="0" err="1" smtClean="0"/>
              <a:t>Omissis</a:t>
            </a:r>
            <a:r>
              <a:rPr lang="es-VE" sz="1800" dirty="0" smtClean="0"/>
              <a:t>… </a:t>
            </a:r>
            <a:r>
              <a:rPr lang="es-VE" sz="1800" dirty="0"/>
              <a:t>Igualmente, </a:t>
            </a:r>
            <a:r>
              <a:rPr lang="es-VE" sz="1800" u="sng" dirty="0"/>
              <a:t>podrá acceder a documentos de cualquier naturaleza que contengan información cuyo conocimiento sea de interés para comunidades o grupos de personas</a:t>
            </a:r>
            <a:r>
              <a:rPr lang="es-VE" sz="1800" dirty="0" smtClean="0"/>
              <a:t>. </a:t>
            </a:r>
            <a:r>
              <a:rPr lang="es-VE" sz="1800" dirty="0" err="1"/>
              <a:t>Omissis</a:t>
            </a:r>
            <a:r>
              <a:rPr lang="es-VE" sz="1800" dirty="0"/>
              <a:t>… </a:t>
            </a:r>
            <a:endParaRPr lang="es-VE" sz="1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2" y="1910334"/>
            <a:ext cx="21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800" b="1" dirty="0" smtClean="0"/>
              <a:t>Artículo </a:t>
            </a:r>
            <a:r>
              <a:rPr lang="es-VE" sz="1800" b="1" dirty="0" smtClean="0"/>
              <a:t>51</a:t>
            </a:r>
            <a:endParaRPr lang="es-VE" sz="1800" b="1" dirty="0"/>
          </a:p>
        </p:txBody>
      </p:sp>
      <p:sp>
        <p:nvSpPr>
          <p:cNvPr id="7" name="6 Rectángulo"/>
          <p:cNvSpPr/>
          <p:nvPr/>
        </p:nvSpPr>
        <p:spPr>
          <a:xfrm>
            <a:off x="827582" y="2277023"/>
            <a:ext cx="7990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u="sng" dirty="0"/>
              <a:t>Toda persona tiene el derecho de representar o dirigir peticiones ante cualquier autoridad, funcionario público o funcionaria pública sobre los asuntos que sean de la competencia de éstos o éstas, y de obtener oportuna y adecuada respuesta. </a:t>
            </a:r>
            <a:r>
              <a:rPr lang="es-VE" sz="1800" dirty="0" err="1" smtClean="0"/>
              <a:t>Omissis</a:t>
            </a:r>
            <a:r>
              <a:rPr lang="es-VE" sz="1800" dirty="0" smtClean="0"/>
              <a:t>…</a:t>
            </a:r>
            <a:endParaRPr lang="es-VE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32144" y="3477352"/>
            <a:ext cx="21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800" b="1" dirty="0" smtClean="0"/>
              <a:t>Artículo </a:t>
            </a:r>
            <a:r>
              <a:rPr lang="es-VE" sz="1800" b="1" dirty="0" smtClean="0"/>
              <a:t>73</a:t>
            </a:r>
            <a:endParaRPr lang="es-VE" sz="1800" b="1" dirty="0"/>
          </a:p>
        </p:txBody>
      </p:sp>
      <p:sp>
        <p:nvSpPr>
          <p:cNvPr id="4" name="3 Rectángulo"/>
          <p:cNvSpPr/>
          <p:nvPr/>
        </p:nvSpPr>
        <p:spPr>
          <a:xfrm>
            <a:off x="919831" y="3795886"/>
            <a:ext cx="7898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800" u="sng" dirty="0"/>
              <a:t>Toda persona tiene derecho a la información oportuna, veraz e imparcial, sin censura, de acuerdo con los principios de esta Constitución</a:t>
            </a:r>
            <a:r>
              <a:rPr lang="es-VE" sz="1800" dirty="0"/>
              <a:t>, </a:t>
            </a:r>
            <a:r>
              <a:rPr lang="es-VE" sz="1800" dirty="0" err="1"/>
              <a:t>Omissis</a:t>
            </a:r>
            <a:r>
              <a:rPr lang="es-VE" sz="1800" dirty="0" smtClean="0"/>
              <a:t>…</a:t>
            </a:r>
            <a:endParaRPr lang="es-VE" sz="1800" dirty="0"/>
          </a:p>
        </p:txBody>
      </p:sp>
    </p:spTree>
    <p:extLst>
      <p:ext uri="{BB962C8B-B14F-4D97-AF65-F5344CB8AC3E}">
        <p14:creationId xmlns:p14="http://schemas.microsoft.com/office/powerpoint/2010/main" val="2960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2225" y="1699982"/>
            <a:ext cx="47820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/>
              <a:t>OBJETIVO DEL COLOQUIO UNIVERSITARIO </a:t>
            </a:r>
            <a:endParaRPr sz="2600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2050" name="Picture 2" descr="Empleados reunid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73133"/>
            <a:ext cx="2726368" cy="22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imagesCAO54C9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12" y="0"/>
            <a:ext cx="148357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076612" y="103841"/>
            <a:ext cx="4692650" cy="7078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Constitución de la República Bolivariana de Venezuela</a:t>
            </a:r>
            <a:endParaRPr lang="es-ES" altLang="es-VE" sz="2000" b="1" dirty="0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H="1">
            <a:off x="3179270" y="811728"/>
            <a:ext cx="1194197" cy="289964"/>
          </a:xfrm>
          <a:prstGeom prst="line">
            <a:avLst/>
          </a:prstGeom>
          <a:noFill/>
          <a:ln w="254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4373467" y="811728"/>
            <a:ext cx="1206644" cy="289963"/>
          </a:xfrm>
          <a:prstGeom prst="line">
            <a:avLst/>
          </a:prstGeom>
          <a:noFill/>
          <a:ln w="25400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65426" y="1180091"/>
            <a:ext cx="3937074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62</a:t>
            </a:r>
            <a:endParaRPr lang="es-ES" altLang="es-VE" sz="2000" b="1" dirty="0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02997" y="1180091"/>
            <a:ext cx="3883888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70</a:t>
            </a:r>
            <a:endParaRPr lang="es-ES" altLang="es-VE" sz="2000" b="1" dirty="0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2134249" y="1639457"/>
            <a:ext cx="199429" cy="284221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7991" y="1921931"/>
            <a:ext cx="4308688" cy="317009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85738" indent="-185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s-VE" altLang="es-VE" sz="1600" b="1" dirty="0" smtClean="0"/>
              <a:t>EN RELACIÓN A LA PARTICIPACIÓN: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dirty="0" smtClean="0"/>
              <a:t>Derecho </a:t>
            </a:r>
            <a:r>
              <a:rPr lang="es-VE" altLang="es-VE" sz="1600" dirty="0"/>
              <a:t>de los ciudadanos a </a:t>
            </a:r>
            <a:r>
              <a:rPr lang="es-VE" altLang="es-VE" sz="1600" b="1" dirty="0"/>
              <a:t>participar </a:t>
            </a:r>
            <a:r>
              <a:rPr lang="es-VE" altLang="es-VE" sz="1600" dirty="0"/>
              <a:t>libremente en los asuntos </a:t>
            </a:r>
            <a:r>
              <a:rPr lang="es-VE" altLang="es-VE" sz="1600" dirty="0" smtClean="0"/>
              <a:t>públicos, directamente </a:t>
            </a:r>
            <a:r>
              <a:rPr lang="es-VE" altLang="es-VE" sz="1600" dirty="0"/>
              <a:t>o por sus </a:t>
            </a:r>
            <a:r>
              <a:rPr lang="es-VE" altLang="es-VE" sz="1600" dirty="0" smtClean="0"/>
              <a:t>representantes.</a:t>
            </a:r>
            <a:endParaRPr lang="es-VE" altLang="es-VE" sz="1600" dirty="0"/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b="1" dirty="0"/>
              <a:t>Participación</a:t>
            </a:r>
            <a:r>
              <a:rPr lang="es-VE" altLang="es-VE" sz="1600" dirty="0"/>
              <a:t> del pueblo </a:t>
            </a:r>
            <a:r>
              <a:rPr lang="es-VE" altLang="es-VE" sz="1600" b="1" dirty="0"/>
              <a:t>en la </a:t>
            </a:r>
            <a:r>
              <a:rPr lang="es-VE" altLang="es-VE" sz="1600" b="1" u="sng" dirty="0" smtClean="0"/>
              <a:t>formación, ejecución</a:t>
            </a:r>
            <a:r>
              <a:rPr lang="es-VE" altLang="es-VE" sz="1600" b="1" dirty="0" smtClean="0"/>
              <a:t> </a:t>
            </a:r>
            <a:r>
              <a:rPr lang="es-VE" altLang="es-VE" sz="1600" b="1" dirty="0"/>
              <a:t>y </a:t>
            </a:r>
            <a:r>
              <a:rPr lang="es-VE" altLang="es-VE" sz="1600" b="1" u="sng" dirty="0"/>
              <a:t>control</a:t>
            </a:r>
            <a:r>
              <a:rPr lang="es-VE" altLang="es-VE" sz="1600" b="1" dirty="0"/>
              <a:t> de la gestión </a:t>
            </a:r>
            <a:r>
              <a:rPr lang="es-VE" altLang="es-VE" sz="1600" b="1" dirty="0" smtClean="0"/>
              <a:t>pública</a:t>
            </a:r>
            <a:r>
              <a:rPr lang="es-VE" altLang="es-VE" sz="1600" dirty="0" smtClean="0"/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dirty="0" smtClean="0"/>
              <a:t>Obligación del Estado y deber de la sociedad </a:t>
            </a:r>
            <a:r>
              <a:rPr lang="es-VE" altLang="es-VE" sz="1600" u="sng" dirty="0" smtClean="0"/>
              <a:t>facilitar la generación de las condiciones más favorables para su práctica</a:t>
            </a:r>
            <a:r>
              <a:rPr lang="es-VE" altLang="es-VE" sz="1600" dirty="0" smtClean="0"/>
              <a:t>.</a:t>
            </a:r>
            <a:endParaRPr lang="es-ES" altLang="es-VE" sz="1600" dirty="0"/>
          </a:p>
        </p:txBody>
      </p:sp>
      <p:pic>
        <p:nvPicPr>
          <p:cNvPr id="1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87624" cy="9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657768" y="1923678"/>
            <a:ext cx="4250472" cy="267765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85738" indent="-185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1600" b="1" dirty="0"/>
              <a:t>Medios de Participación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dirty="0"/>
              <a:t>En lo político: elección de cargos públicos, el referendo, la consulta popular y revocatoria del mandato, entre otras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dirty="0"/>
              <a:t>En lo Económico: La autogestión y la cogestión</a:t>
            </a:r>
            <a:r>
              <a:rPr lang="es-VE" altLang="es-VE" sz="1600" dirty="0" smtClean="0"/>
              <a:t>, las cooperativas, </a:t>
            </a:r>
            <a:r>
              <a:rPr lang="es-VE" altLang="es-VE" sz="1600" dirty="0"/>
              <a:t>entre otras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s-VE" altLang="es-VE" sz="1600" dirty="0"/>
              <a:t> En lo Social: </a:t>
            </a:r>
            <a:r>
              <a:rPr lang="es-VE" altLang="es-VE" sz="1600" b="1" dirty="0"/>
              <a:t>La Contraloría </a:t>
            </a:r>
            <a:r>
              <a:rPr lang="es-VE" altLang="es-VE" sz="1600" b="1" dirty="0" smtClean="0"/>
              <a:t>Social, Oficina de Atención al Público o Atención ciudadana</a:t>
            </a:r>
            <a:r>
              <a:rPr lang="es-VE" altLang="es-VE" sz="1600" dirty="0" smtClean="0"/>
              <a:t>.  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6544941" y="1639457"/>
            <a:ext cx="199429" cy="284221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17516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95486"/>
            <a:ext cx="432048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CRBV</a:t>
            </a:r>
            <a:endParaRPr lang="es-V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75639" y="309325"/>
            <a:ext cx="215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Artículo 141</a:t>
            </a:r>
            <a:endParaRPr lang="es-VE" sz="24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975639" y="1486719"/>
            <a:ext cx="2592288" cy="1593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b="1" dirty="0" smtClean="0"/>
              <a:t>Principios de la Administración Pública</a:t>
            </a:r>
            <a:endParaRPr lang="es-VE" sz="2000" b="1" dirty="0"/>
          </a:p>
        </p:txBody>
      </p:sp>
      <p:cxnSp>
        <p:nvCxnSpPr>
          <p:cNvPr id="9" name="8 Conector angular"/>
          <p:cNvCxnSpPr/>
          <p:nvPr/>
        </p:nvCxnSpPr>
        <p:spPr>
          <a:xfrm flipV="1">
            <a:off x="3738794" y="1790120"/>
            <a:ext cx="1289200" cy="49359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508104" y="1636808"/>
            <a:ext cx="181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/>
              <a:t>Participación</a:t>
            </a:r>
            <a:endParaRPr lang="es-VE" sz="2000" b="1" dirty="0"/>
          </a:p>
        </p:txBody>
      </p:sp>
      <p:sp>
        <p:nvSpPr>
          <p:cNvPr id="5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89" y="2271090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7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9512" y="195486"/>
            <a:ext cx="432048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3200" b="1" dirty="0" smtClean="0"/>
              <a:t>CRBV</a:t>
            </a:r>
            <a:endParaRPr lang="es-VE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75639" y="309325"/>
            <a:ext cx="215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Artículo </a:t>
            </a:r>
            <a:r>
              <a:rPr lang="es-VE" sz="2400" b="1" dirty="0" smtClean="0"/>
              <a:t>143</a:t>
            </a:r>
            <a:endParaRPr lang="es-VE" sz="2400" b="1" dirty="0"/>
          </a:p>
        </p:txBody>
      </p:sp>
      <p:sp>
        <p:nvSpPr>
          <p:cNvPr id="5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3176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5639" y="868526"/>
            <a:ext cx="7916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…</a:t>
            </a:r>
            <a:r>
              <a:rPr lang="es-VE" sz="2000" dirty="0" err="1" smtClean="0"/>
              <a:t>Omissis</a:t>
            </a:r>
            <a:r>
              <a:rPr lang="es-VE" sz="2000" dirty="0" smtClean="0"/>
              <a:t>…Tienen </a:t>
            </a:r>
            <a:r>
              <a:rPr lang="es-VE" sz="2000" dirty="0"/>
              <a:t>acceso a los archivos y registros administrativos, sin perjuicio de los límites aceptables dentro de una sociedad </a:t>
            </a:r>
            <a:r>
              <a:rPr lang="es-VE" sz="2000" dirty="0" smtClean="0"/>
              <a:t>democrática. …</a:t>
            </a:r>
            <a:r>
              <a:rPr lang="es-VE" sz="2000" dirty="0" err="1" smtClean="0"/>
              <a:t>Omissis</a:t>
            </a:r>
            <a:r>
              <a:rPr lang="es-VE" sz="2000" dirty="0"/>
              <a:t> No se permitirá censura alguna a los funcionarios públicos o funcionarias públicas que informen sobre asuntos bajo su responsabilidad.</a:t>
            </a:r>
          </a:p>
        </p:txBody>
      </p:sp>
    </p:spTree>
    <p:extLst>
      <p:ext uri="{BB962C8B-B14F-4D97-AF65-F5344CB8AC3E}">
        <p14:creationId xmlns:p14="http://schemas.microsoft.com/office/powerpoint/2010/main" val="3702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imagesCAO54C9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47"/>
            <a:ext cx="1722414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6700" y="195486"/>
            <a:ext cx="4353296" cy="1323439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Orgánica de la Contraloría General de la República y del Sistema Nacional de Control </a:t>
            </a:r>
            <a:r>
              <a:rPr lang="es-VE" altLang="es-VE" sz="2000" b="1" dirty="0" smtClean="0"/>
              <a:t>Fiscal</a:t>
            </a:r>
            <a:endParaRPr lang="es-VE" altLang="es-VE" sz="2000" b="1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06700" y="1811600"/>
            <a:ext cx="4353296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6 </a:t>
            </a:r>
            <a:endParaRPr lang="es-ES" altLang="es-VE" sz="2000" b="1" dirty="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837298" y="2284413"/>
            <a:ext cx="146049" cy="287337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0" y="2898398"/>
            <a:ext cx="4352307" cy="19389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2400" dirty="0"/>
              <a:t>L</a:t>
            </a:r>
            <a:r>
              <a:rPr lang="es-VE" altLang="es-VE" sz="2400" dirty="0" smtClean="0"/>
              <a:t>as </a:t>
            </a:r>
            <a:r>
              <a:rPr lang="es-VE" altLang="es-VE" sz="2400" dirty="0"/>
              <a:t>medidas necesarias para </a:t>
            </a:r>
            <a:r>
              <a:rPr lang="es-VE" altLang="es-VE" sz="2400" b="1" dirty="0"/>
              <a:t>fomentar la participación ciudadana en el ejercicio del control sobre la gestión pública</a:t>
            </a:r>
            <a:r>
              <a:rPr lang="es-VE" altLang="es-VE" sz="2400" dirty="0"/>
              <a:t>.</a:t>
            </a:r>
            <a:endParaRPr lang="es-ES" altLang="es-VE" sz="2400" u="sng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82220" y="155004"/>
            <a:ext cx="1961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6.013 del 23 de diciembre de 2010.</a:t>
            </a:r>
            <a:endParaRPr lang="es-ES" altLang="es-VE" sz="1200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837299" y="1513020"/>
            <a:ext cx="146049" cy="248503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2" name="1 Elipse"/>
          <p:cNvSpPr/>
          <p:nvPr/>
        </p:nvSpPr>
        <p:spPr>
          <a:xfrm>
            <a:off x="467544" y="2859782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ÓRGANOS DEL SNCF</a:t>
            </a:r>
            <a:endParaRPr lang="es-VE" b="1" dirty="0"/>
          </a:p>
        </p:txBody>
      </p:sp>
      <p:sp>
        <p:nvSpPr>
          <p:cNvPr id="10" name="9 Flecha derecha"/>
          <p:cNvSpPr/>
          <p:nvPr/>
        </p:nvSpPr>
        <p:spPr>
          <a:xfrm>
            <a:off x="2339752" y="3435846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CuadroTexto"/>
          <p:cNvSpPr txBox="1"/>
          <p:nvPr/>
        </p:nvSpPr>
        <p:spPr>
          <a:xfrm>
            <a:off x="2633365" y="3497981"/>
            <a:ext cx="1477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ADOPTARÁN</a:t>
            </a:r>
            <a:endParaRPr lang="es-VE" b="1" dirty="0"/>
          </a:p>
        </p:txBody>
      </p:sp>
      <p:sp>
        <p:nvSpPr>
          <p:cNvPr id="13" name="12 Flecha derecha"/>
          <p:cNvSpPr/>
          <p:nvPr/>
        </p:nvSpPr>
        <p:spPr>
          <a:xfrm>
            <a:off x="4139952" y="3435846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099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1998" y="108670"/>
            <a:ext cx="8768891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Orgánica de la Contraloría General de la República y del Sistema Nacional de Control </a:t>
            </a:r>
            <a:r>
              <a:rPr lang="es-VE" altLang="es-VE" sz="2000" b="1" dirty="0" smtClean="0"/>
              <a:t>Fiscal</a:t>
            </a:r>
            <a:endParaRPr lang="es-VE" altLang="es-VE" sz="2000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4599" y="1307544"/>
            <a:ext cx="7212199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24 </a:t>
            </a:r>
            <a:r>
              <a:rPr lang="es-VE" altLang="es-VE" sz="2000" b="1" dirty="0" smtClean="0"/>
              <a:t> INTEGRANTES DEL SNCF</a:t>
            </a:r>
            <a:endParaRPr lang="es-ES" altLang="es-VE" sz="2000" b="1" dirty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4409437" y="914582"/>
            <a:ext cx="146049" cy="248503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6" name="5 Rectángulo"/>
          <p:cNvSpPr/>
          <p:nvPr/>
        </p:nvSpPr>
        <p:spPr>
          <a:xfrm>
            <a:off x="664531" y="2258967"/>
            <a:ext cx="229369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dirty="0" smtClean="0"/>
              <a:t>LOS ÓRGANOS DE CONTROL FISCAL </a:t>
            </a:r>
            <a:endParaRPr lang="es-VE" b="1" dirty="0"/>
          </a:p>
        </p:txBody>
      </p:sp>
      <p:sp>
        <p:nvSpPr>
          <p:cNvPr id="7" name="6 Rectángulo"/>
          <p:cNvSpPr/>
          <p:nvPr/>
        </p:nvSpPr>
        <p:spPr>
          <a:xfrm>
            <a:off x="420089" y="3720032"/>
            <a:ext cx="4409502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dirty="0" smtClean="0"/>
              <a:t>LAS MÁXIMAS AUTORIDADES Y LOS NIVELES DIRECTIVOS Y GERENCIALES DE LOS ÓRGANOS Y ENTIDADES </a:t>
            </a:r>
            <a:endParaRPr lang="es-VE" b="1" dirty="0"/>
          </a:p>
        </p:txBody>
      </p:sp>
      <p:sp>
        <p:nvSpPr>
          <p:cNvPr id="8" name="7 Rectángulo"/>
          <p:cNvSpPr/>
          <p:nvPr/>
        </p:nvSpPr>
        <p:spPr>
          <a:xfrm>
            <a:off x="5144058" y="3119867"/>
            <a:ext cx="3766832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u="sng" dirty="0" smtClean="0"/>
              <a:t>LOS CIUDADANOS, EN EL EJERCICIO DE SU DERECHO A LA PARTICIPACIÓN EN LA FUNCIÓN DE CONTROL DE LA GESTIÓN PÚBLICA</a:t>
            </a:r>
            <a:endParaRPr lang="es-VE" b="1" dirty="0"/>
          </a:p>
        </p:txBody>
      </p:sp>
      <p:sp>
        <p:nvSpPr>
          <p:cNvPr id="9" name="8 Rectángulo"/>
          <p:cNvSpPr/>
          <p:nvPr/>
        </p:nvSpPr>
        <p:spPr>
          <a:xfrm>
            <a:off x="3419872" y="2196135"/>
            <a:ext cx="440950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dirty="0" smtClean="0"/>
              <a:t>LA SUPERINTENDENCIA NACIONAL DE AUDITORÍA INTERNA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25848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3513" y="118420"/>
            <a:ext cx="3380524" cy="1323439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Orgánica de la Contraloría General de la República y del Sistema Nacional de Control </a:t>
            </a:r>
            <a:r>
              <a:rPr lang="es-VE" altLang="es-VE" sz="2000" b="1" dirty="0" smtClean="0"/>
              <a:t>Fiscal</a:t>
            </a:r>
            <a:endParaRPr lang="es-VE" altLang="es-VE" sz="2000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63513" y="1673479"/>
            <a:ext cx="3380524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25 </a:t>
            </a:r>
            <a:endParaRPr lang="es-ES" altLang="es-VE" sz="2000" b="1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089423" y="2073589"/>
            <a:ext cx="113414" cy="287337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1520" y="2387679"/>
            <a:ext cx="8640960" cy="25853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3600" dirty="0"/>
              <a:t>El Sistema Nacional de Control Fiscal se regirá por los siguientes </a:t>
            </a:r>
            <a:r>
              <a:rPr lang="es-VE" altLang="es-VE" sz="3600" b="1" dirty="0"/>
              <a:t>principios</a:t>
            </a:r>
            <a:r>
              <a:rPr lang="es-VE" altLang="es-VE" sz="3600" dirty="0"/>
              <a:t>:</a:t>
            </a:r>
          </a:p>
          <a:p>
            <a:pPr algn="just">
              <a:spcBef>
                <a:spcPct val="50000"/>
              </a:spcBef>
            </a:pPr>
            <a:r>
              <a:rPr lang="es-VE" altLang="es-VE" sz="3600" dirty="0" smtClean="0"/>
              <a:t>…</a:t>
            </a:r>
            <a:r>
              <a:rPr lang="es-VE" altLang="es-VE" sz="3600" dirty="0" err="1" smtClean="0"/>
              <a:t>Omissis</a:t>
            </a:r>
            <a:r>
              <a:rPr lang="es-VE" altLang="es-VE" sz="3600" dirty="0" smtClean="0"/>
              <a:t>  7</a:t>
            </a:r>
            <a:r>
              <a:rPr lang="es-VE" altLang="es-VE" sz="3600" b="1" u="sng" dirty="0" smtClean="0"/>
              <a:t>. La </a:t>
            </a:r>
            <a:r>
              <a:rPr lang="es-VE" altLang="es-VE" sz="3600" b="1" u="sng" dirty="0"/>
              <a:t>participación de la ciudadanía en la gestión contralora</a:t>
            </a:r>
            <a:r>
              <a:rPr lang="es-VE" altLang="es-VE" sz="3600" dirty="0"/>
              <a:t>.</a:t>
            </a:r>
            <a:endParaRPr lang="es-ES" altLang="es-VE" sz="3600" u="sng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554252" y="77938"/>
            <a:ext cx="202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6.013 del 23 de diciembre de 2010.</a:t>
            </a:r>
            <a:endParaRPr lang="es-ES" altLang="es-VE" sz="1200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4089424" y="1435954"/>
            <a:ext cx="113414" cy="248503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10192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384" y="157714"/>
            <a:ext cx="5328711" cy="1015663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Orgánica de la Contraloría General de la República y del Sistema Nacional de Control Fiscal.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86621" y="1621283"/>
            <a:ext cx="5565029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75 DE LA PARTICIPACIÓN CIUDADANA  </a:t>
            </a:r>
            <a:endParaRPr lang="es-ES" altLang="es-VE" sz="2000" b="1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6023466" y="114695"/>
            <a:ext cx="1765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6.013 del 23 de diciembre de 2010.</a:t>
            </a:r>
            <a:endParaRPr lang="es-ES" altLang="es-VE" sz="1200" dirty="0"/>
          </a:p>
        </p:txBody>
      </p:sp>
      <p:cxnSp>
        <p:nvCxnSpPr>
          <p:cNvPr id="5" name="Conector angular 2"/>
          <p:cNvCxnSpPr>
            <a:stCxn id="2" idx="3"/>
            <a:endCxn id="3" idx="1"/>
          </p:cNvCxnSpPr>
          <p:nvPr/>
        </p:nvCxnSpPr>
        <p:spPr>
          <a:xfrm flipH="1">
            <a:off x="2086621" y="665546"/>
            <a:ext cx="3349474" cy="1309680"/>
          </a:xfrm>
          <a:prstGeom prst="bentConnector5">
            <a:avLst>
              <a:gd name="adj1" fmla="val -6825"/>
              <a:gd name="adj2" fmla="val 55875"/>
              <a:gd name="adj3" fmla="val 10682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30511" y="2277985"/>
            <a:ext cx="8833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altLang="es-VE" sz="2000" u="sng" dirty="0">
                <a:latin typeface="Arial" panose="020B0604020202020204" pitchFamily="34" charset="0"/>
                <a:cs typeface="Arial" panose="020B0604020202020204" pitchFamily="34" charset="0"/>
              </a:rPr>
              <a:t>El Contralor </a:t>
            </a:r>
            <a:r>
              <a:rPr lang="es-VE" altLang="es-VE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s-VE" altLang="es-VE" sz="2000" u="sng" dirty="0">
                <a:latin typeface="Arial" panose="020B0604020202020204" pitchFamily="34" charset="0"/>
                <a:cs typeface="Arial" panose="020B0604020202020204" pitchFamily="34" charset="0"/>
              </a:rPr>
              <a:t>de la República</a:t>
            </a:r>
            <a:r>
              <a:rPr lang="es-VE" altLang="es-VE" sz="2000" dirty="0">
                <a:latin typeface="Arial" panose="020B0604020202020204" pitchFamily="34" charset="0"/>
                <a:cs typeface="Arial" panose="020B0604020202020204" pitchFamily="34" charset="0"/>
              </a:rPr>
              <a:t>, dictará las normas destinadas a fomentar </a:t>
            </a:r>
            <a:r>
              <a:rPr lang="es-VE" alt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participación </a:t>
            </a:r>
            <a:r>
              <a:rPr lang="es-VE" altLang="es-VE" sz="200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VE" altLang="es-V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ciudadanos, con énfasis en:</a:t>
            </a:r>
            <a:endParaRPr lang="es-V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3930" y="3086895"/>
            <a:ext cx="1757155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Atender </a:t>
            </a:r>
            <a:r>
              <a:rPr lang="es-VE" altLang="es-VE" b="1" u="sng" dirty="0">
                <a:latin typeface="Arial" panose="020B0604020202020204" pitchFamily="34" charset="0"/>
                <a:cs typeface="Arial" panose="020B0604020202020204" pitchFamily="34" charset="0"/>
              </a:rPr>
              <a:t>las iniciativas de la comunidad organizada</a:t>
            </a:r>
            <a:r>
              <a:rPr lang="es-VE" altLang="es-VE" b="1" dirty="0">
                <a:latin typeface="Arial" panose="020B0604020202020204" pitchFamily="34" charset="0"/>
                <a:cs typeface="Arial" panose="020B0604020202020204" pitchFamily="34" charset="0"/>
              </a:rPr>
              <a:t>, en el marco del proceso de participación ciudadana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11760" y="3086895"/>
            <a:ext cx="1866862" cy="1600438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dirty="0">
                <a:latin typeface="Arial" panose="020B0604020202020204" pitchFamily="34" charset="0"/>
                <a:cs typeface="Arial" panose="020B0604020202020204" pitchFamily="34" charset="0"/>
              </a:rPr>
              <a:t>Ordenar, dirigir, sistematizar y evaluar </a:t>
            </a:r>
            <a:r>
              <a:rPr lang="es-VE" altLang="es-VE" b="1" u="sng" dirty="0">
                <a:latin typeface="Arial" panose="020B0604020202020204" pitchFamily="34" charset="0"/>
                <a:cs typeface="Arial" panose="020B0604020202020204" pitchFamily="34" charset="0"/>
              </a:rPr>
              <a:t>las denuncias </a:t>
            </a:r>
            <a:r>
              <a:rPr lang="es-VE" altLang="es-VE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ciudadanas</a:t>
            </a:r>
            <a:r>
              <a:rPr lang="es-VE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provengan de la </a:t>
            </a:r>
            <a:r>
              <a:rPr lang="es-VE" altLang="es-VE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VE" alt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ontraloría Social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47499" y="3086895"/>
            <a:ext cx="2117852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u="sng" dirty="0">
                <a:latin typeface="Arial" panose="020B0604020202020204" pitchFamily="34" charset="0"/>
                <a:cs typeface="Arial" panose="020B0604020202020204" pitchFamily="34" charset="0"/>
              </a:rPr>
              <a:t>Establecer estrategias </a:t>
            </a:r>
            <a:r>
              <a:rPr lang="es-VE" altLang="es-VE" b="1" dirty="0">
                <a:latin typeface="Arial" panose="020B0604020202020204" pitchFamily="34" charset="0"/>
                <a:cs typeface="Arial" panose="020B0604020202020204" pitchFamily="34" charset="0"/>
              </a:rPr>
              <a:t>de formación y promoción de la participación contralora y ciudadana 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039117" y="3086895"/>
            <a:ext cx="1499515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s-VE" altLang="es-VE" b="1" u="sng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VE" altLang="es-VE" b="1" dirty="0">
                <a:latin typeface="Arial" panose="020B0604020202020204" pitchFamily="34" charset="0"/>
                <a:cs typeface="Arial" panose="020B0604020202020204" pitchFamily="34" charset="0"/>
              </a:rPr>
              <a:t>mecanismos de control ciudadano 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25977" y="102951"/>
            <a:ext cx="2446285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Contra </a:t>
            </a:r>
            <a:r>
              <a:rPr lang="es-VE" altLang="es-VE" sz="2000" b="1" dirty="0" smtClean="0"/>
              <a:t>La </a:t>
            </a:r>
            <a:r>
              <a:rPr lang="es-VE" altLang="es-VE" sz="2000" b="1" dirty="0"/>
              <a:t>Corrupción</a:t>
            </a:r>
            <a:endParaRPr lang="es-ES" altLang="es-VE" sz="2000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625977" y="1308784"/>
            <a:ext cx="2446285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1</a:t>
            </a:r>
            <a:endParaRPr lang="es-ES" altLang="es-VE" sz="2000" b="1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965089" y="1836805"/>
            <a:ext cx="53936" cy="287337"/>
          </a:xfrm>
          <a:prstGeom prst="down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9513" y="2211710"/>
            <a:ext cx="8640960" cy="2862322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1800" b="1" dirty="0" smtClean="0"/>
              <a:t>Objeto de la Ley</a:t>
            </a:r>
          </a:p>
          <a:p>
            <a:pPr algn="just">
              <a:spcBef>
                <a:spcPct val="50000"/>
              </a:spcBef>
            </a:pPr>
            <a:r>
              <a:rPr lang="es-VE" altLang="es-VE" sz="1800" dirty="0" smtClean="0"/>
              <a:t>Establecer las normas que rijan la conducta que deba asumir las personas sujetas a la misma, a los fines de salvaguardar el patrimonio público, </a:t>
            </a:r>
            <a:r>
              <a:rPr lang="es-VE" altLang="es-VE" sz="1800" u="sng" dirty="0" smtClean="0"/>
              <a:t>garantizar el manejo adecuado y transparente de los recursos público, con fundamento en los principios de</a:t>
            </a:r>
            <a:r>
              <a:rPr lang="es-VE" altLang="es-VE" sz="1800" dirty="0" smtClean="0"/>
              <a:t>: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1800" dirty="0" smtClean="0"/>
              <a:t>Transparencia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1800" b="1" dirty="0" smtClean="0"/>
              <a:t>Participación</a:t>
            </a:r>
            <a:r>
              <a:rPr lang="es-VE" altLang="es-VE" sz="1800" dirty="0" smtClean="0"/>
              <a:t>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1800" dirty="0" smtClean="0"/>
              <a:t>Rendición de Cuentas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00640" y="324216"/>
            <a:ext cx="1662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</a:t>
            </a:r>
            <a:r>
              <a:rPr lang="es-VE" altLang="es-VE" sz="1200" dirty="0" smtClean="0"/>
              <a:t>6.155 del 19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noviembre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2014</a:t>
            </a:r>
            <a:endParaRPr lang="es-ES" altLang="es-VE" sz="1200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965090" y="939194"/>
            <a:ext cx="53935" cy="287338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pic>
        <p:nvPicPr>
          <p:cNvPr id="7170" name="Picture 2" descr="El injusto sistema de oposiciÃ³n al cuerpo doc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" y="252100"/>
            <a:ext cx="1676032" cy="16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790320" y="3795886"/>
            <a:ext cx="2382079" cy="94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PRINCIPIO PARA EL MANEJO ADECUADO DE RECURSOS PÚBLICOS</a:t>
            </a:r>
            <a:endParaRPr lang="es-VE" b="1" dirty="0"/>
          </a:p>
        </p:txBody>
      </p:sp>
      <p:sp>
        <p:nvSpPr>
          <p:cNvPr id="9" name="8 Flecha a la derecha con muesca"/>
          <p:cNvSpPr/>
          <p:nvPr/>
        </p:nvSpPr>
        <p:spPr>
          <a:xfrm rot="10800000">
            <a:off x="2267744" y="4371950"/>
            <a:ext cx="3240360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692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15466" y="552007"/>
            <a:ext cx="3240088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Contra la Corrupción</a:t>
            </a:r>
            <a:endParaRPr lang="es-ES" altLang="es-VE" sz="2000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815466" y="1631507"/>
            <a:ext cx="3240088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8</a:t>
            </a:r>
            <a:endParaRPr lang="es-ES" altLang="es-VE" sz="2000" b="1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399791" y="2034732"/>
            <a:ext cx="71438" cy="287337"/>
          </a:xfrm>
          <a:prstGeom prst="down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15466" y="2537969"/>
            <a:ext cx="6256337" cy="1384995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2400" b="1" dirty="0" smtClean="0"/>
              <a:t>Carácter Público de la información</a:t>
            </a:r>
          </a:p>
          <a:p>
            <a:pPr algn="just">
              <a:spcBef>
                <a:spcPct val="50000"/>
              </a:spcBef>
            </a:pPr>
            <a:r>
              <a:rPr lang="es-VE" altLang="es-VE" sz="2400" dirty="0" smtClean="0"/>
              <a:t>Toda información sobre el Patrimonio Público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76147" y="525437"/>
            <a:ext cx="22407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</a:t>
            </a:r>
            <a:r>
              <a:rPr lang="es-VE" altLang="es-VE" sz="1200" dirty="0" smtClean="0"/>
              <a:t>6.155 del 19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noviembre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2014</a:t>
            </a:r>
            <a:endParaRPr lang="es-ES" altLang="es-VE" sz="1200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401379" y="1026669"/>
            <a:ext cx="71437" cy="287338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pic>
        <p:nvPicPr>
          <p:cNvPr id="8" name="Picture 18" descr="MC90024035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3976262"/>
            <a:ext cx="18192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11760" y="83774"/>
            <a:ext cx="3240088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Contra la Corrupción</a:t>
            </a:r>
            <a:endParaRPr lang="es-ES" altLang="es-VE" sz="2000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11760" y="841553"/>
            <a:ext cx="3240088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Artículo </a:t>
            </a:r>
            <a:r>
              <a:rPr lang="es-VE" altLang="es-VE" sz="2000" b="1" dirty="0" smtClean="0"/>
              <a:t>9</a:t>
            </a:r>
            <a:endParaRPr lang="es-ES" altLang="es-VE" sz="2000" b="1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1891" y="429215"/>
            <a:ext cx="2022447" cy="4708981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2000" dirty="0" smtClean="0"/>
              <a:t>Los órganos y entes del </a:t>
            </a:r>
            <a:r>
              <a:rPr lang="es-VE" altLang="es-VE" sz="2000" dirty="0"/>
              <a:t>S</a:t>
            </a:r>
            <a:r>
              <a:rPr lang="es-VE" altLang="es-VE" sz="2000" dirty="0" smtClean="0"/>
              <a:t>ector Público, tienen el deber de informar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2000" dirty="0" smtClean="0"/>
              <a:t>Informe detallado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VE" altLang="es-VE" sz="2000" dirty="0" smtClean="0"/>
              <a:t>Crear Oficina de Atención al Público o Atención Ciudadana</a:t>
            </a:r>
            <a:endParaRPr lang="es-VE" altLang="es-VE" sz="2200" dirty="0" smtClean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839473" y="22219"/>
            <a:ext cx="2382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</a:t>
            </a:r>
            <a:r>
              <a:rPr lang="es-VE" altLang="es-VE" sz="1200" dirty="0" smtClean="0"/>
              <a:t>6.155 del 19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noviembre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2014</a:t>
            </a:r>
            <a:endParaRPr lang="es-ES" altLang="es-VE" sz="1200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3917290" y="483884"/>
            <a:ext cx="71437" cy="287338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8" name="7 Llamada con línea 1 (borde y barra de énfasis)"/>
          <p:cNvSpPr/>
          <p:nvPr/>
        </p:nvSpPr>
        <p:spPr>
          <a:xfrm>
            <a:off x="3347864" y="1779662"/>
            <a:ext cx="5299713" cy="1034025"/>
          </a:xfrm>
          <a:prstGeom prst="accentBorderCallout1">
            <a:avLst>
              <a:gd name="adj1" fmla="val 18750"/>
              <a:gd name="adj2" fmla="val -8333"/>
              <a:gd name="adj3" fmla="val 18730"/>
              <a:gd name="adj4" fmla="val -21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 smtClean="0">
                <a:solidFill>
                  <a:schemeClr val="tx1"/>
                </a:solidFill>
              </a:rPr>
              <a:t>Sobre la utilización de los bienes y el gasto de los recursos que integran el patrimonio público</a:t>
            </a:r>
            <a:endParaRPr lang="es-VE" sz="2000" dirty="0">
              <a:solidFill>
                <a:schemeClr val="tx1"/>
              </a:solidFill>
            </a:endParaRPr>
          </a:p>
        </p:txBody>
      </p:sp>
      <p:sp>
        <p:nvSpPr>
          <p:cNvPr id="9" name="8 Llamada con línea 1 (borde y barra de énfasis)"/>
          <p:cNvSpPr/>
          <p:nvPr/>
        </p:nvSpPr>
        <p:spPr>
          <a:xfrm>
            <a:off x="3347864" y="2931790"/>
            <a:ext cx="5299713" cy="1580272"/>
          </a:xfrm>
          <a:prstGeom prst="accentBorderCallout1">
            <a:avLst>
              <a:gd name="adj1" fmla="val 18750"/>
              <a:gd name="adj2" fmla="val -8333"/>
              <a:gd name="adj3" fmla="val 19711"/>
              <a:gd name="adj4" fmla="val -288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 smtClean="0">
                <a:solidFill>
                  <a:schemeClr val="tx1"/>
                </a:solidFill>
              </a:rPr>
              <a:t>Detallado,  fácil manejo y comprensión sobre el Patrimonio que administra con la descripción y justificación de su utilización y gasto, en cualquier medio impreso, audiovisual, informático u otros.</a:t>
            </a:r>
            <a:endParaRPr lang="es-VE" sz="2000" dirty="0">
              <a:solidFill>
                <a:schemeClr val="tx1"/>
              </a:solidFill>
            </a:endParaRPr>
          </a:p>
        </p:txBody>
      </p:sp>
      <p:cxnSp>
        <p:nvCxnSpPr>
          <p:cNvPr id="17" name="16 Conector angular"/>
          <p:cNvCxnSpPr>
            <a:stCxn id="3" idx="2"/>
          </p:cNvCxnSpPr>
          <p:nvPr/>
        </p:nvCxnSpPr>
        <p:spPr>
          <a:xfrm rot="5400000">
            <a:off x="2962084" y="493917"/>
            <a:ext cx="321975" cy="18174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0540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800" dirty="0" smtClean="0"/>
              <a:t>Presentar los aspectos teóricos, así como el marco normativo legal que regula a la Participación Ciudadana en Venezuela en relación con el ejercicio del control sobre la gestión pública.</a:t>
            </a:r>
            <a:endParaRPr lang="es-VE" sz="2800" dirty="0"/>
          </a:p>
        </p:txBody>
      </p:sp>
      <p:pic>
        <p:nvPicPr>
          <p:cNvPr id="3076" name="Picture 4" descr="observ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21286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15816" y="214510"/>
            <a:ext cx="3240088" cy="40011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Ley Contra la Corrupción</a:t>
            </a:r>
            <a:endParaRPr lang="es-ES" altLang="es-VE" sz="2000" b="1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300192" y="383787"/>
            <a:ext cx="2611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</a:t>
            </a:r>
            <a:r>
              <a:rPr lang="es-VE" altLang="es-VE" sz="1200" dirty="0" smtClean="0"/>
              <a:t>6.155 del 19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noviembre </a:t>
            </a:r>
            <a:r>
              <a:rPr lang="es-VE" altLang="es-VE" sz="1200" dirty="0"/>
              <a:t>de </a:t>
            </a:r>
            <a:r>
              <a:rPr lang="es-VE" altLang="es-VE" sz="1200" dirty="0" smtClean="0"/>
              <a:t>2014</a:t>
            </a:r>
            <a:endParaRPr lang="es-ES" altLang="es-VE" sz="1200" dirty="0"/>
          </a:p>
        </p:txBody>
      </p:sp>
      <p:sp>
        <p:nvSpPr>
          <p:cNvPr id="4" name="3 Llamada con línea 1 (borde y barra de énfasis)"/>
          <p:cNvSpPr/>
          <p:nvPr/>
        </p:nvSpPr>
        <p:spPr>
          <a:xfrm>
            <a:off x="2168524" y="1362961"/>
            <a:ext cx="6507932" cy="1342231"/>
          </a:xfrm>
          <a:prstGeom prst="accentBorderCallout1">
            <a:avLst>
              <a:gd name="adj1" fmla="val 18750"/>
              <a:gd name="adj2" fmla="val -8333"/>
              <a:gd name="adj3" fmla="val 18730"/>
              <a:gd name="adj4" fmla="val -118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Derecho de los particulares a solicitar cualquier información sobre administración y custodia del patrimonio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Acceder a copias de documentos para examinar o verificar la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Los ciudadanos en conocimiento de irregularidades deben denunciarlo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5" name="4 Llamada con línea 1 (borde y barra de énfasis)"/>
          <p:cNvSpPr/>
          <p:nvPr/>
        </p:nvSpPr>
        <p:spPr>
          <a:xfrm>
            <a:off x="2168524" y="2838602"/>
            <a:ext cx="6507932" cy="1085790"/>
          </a:xfrm>
          <a:prstGeom prst="accentBorderCallout1">
            <a:avLst>
              <a:gd name="adj1" fmla="val 18750"/>
              <a:gd name="adj2" fmla="val -8333"/>
              <a:gd name="adj3" fmla="val 18730"/>
              <a:gd name="adj4" fmla="val -116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dirty="0" smtClean="0">
                <a:solidFill>
                  <a:schemeClr val="tx1"/>
                </a:solidFill>
              </a:rPr>
              <a:t>El Ejecutivo Nacional someterá a consulta popular: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Anteproyecto de Ley de Marco Plurianual del Presupuesto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Anteproyecto de Presupuesto </a:t>
            </a:r>
            <a:r>
              <a:rPr lang="es-VE" dirty="0" err="1" smtClean="0">
                <a:solidFill>
                  <a:schemeClr val="tx1"/>
                </a:solidFill>
              </a:rPr>
              <a:t>Anual,antes</a:t>
            </a:r>
            <a:r>
              <a:rPr lang="es-VE" dirty="0" smtClean="0">
                <a:solidFill>
                  <a:schemeClr val="tx1"/>
                </a:solidFill>
              </a:rPr>
              <a:t> de presentarlo ante la AN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310435" y="771550"/>
            <a:ext cx="225425" cy="384881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7" name="6 Llamada con línea 1 (borde y barra de énfasis)"/>
          <p:cNvSpPr/>
          <p:nvPr/>
        </p:nvSpPr>
        <p:spPr>
          <a:xfrm>
            <a:off x="2168524" y="4076792"/>
            <a:ext cx="6507932" cy="838200"/>
          </a:xfrm>
          <a:prstGeom prst="accentBorderCallout1">
            <a:avLst>
              <a:gd name="adj1" fmla="val 18750"/>
              <a:gd name="adj2" fmla="val -8333"/>
              <a:gd name="adj3" fmla="val 20204"/>
              <a:gd name="adj4" fmla="val -120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Los particulares y las organizaciones de la sociedad civil tienen derecho a participar en la formulación, evaluación y ejecución presupuestaria.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dirty="0" smtClean="0">
                <a:solidFill>
                  <a:schemeClr val="tx1"/>
                </a:solidFill>
              </a:rPr>
              <a:t>La ONAPRE debe someter a consulta publica periódicamente el diseño de indicadores de gestión. 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1525409"/>
            <a:ext cx="817437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 smtClean="0"/>
              <a:t>Art. 10</a:t>
            </a:r>
            <a:endParaRPr lang="es-ES" altLang="es-VE" sz="2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4076792"/>
            <a:ext cx="817437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 smtClean="0"/>
              <a:t>Art. 12</a:t>
            </a:r>
            <a:endParaRPr lang="es-ES" altLang="es-VE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7713" y="2933792"/>
            <a:ext cx="817437" cy="707886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 smtClean="0"/>
              <a:t>Art. 11</a:t>
            </a:r>
            <a:endParaRPr lang="es-ES" alt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32366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36770" y="80554"/>
            <a:ext cx="5527901" cy="523220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b="1" dirty="0"/>
              <a:t>Lineamientos para la Organización y Funcionamiento de las Unidades de Auditoría Interna.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66933" y="1259383"/>
            <a:ext cx="7530678" cy="630942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1400" b="1" dirty="0"/>
              <a:t>CAPÍTULO V</a:t>
            </a:r>
          </a:p>
          <a:p>
            <a:pPr algn="ctr">
              <a:spcBef>
                <a:spcPct val="50000"/>
              </a:spcBef>
            </a:pPr>
            <a:r>
              <a:rPr lang="es-VE" altLang="es-VE" b="1" dirty="0"/>
              <a:t>DE LAS FUNCIONES DE LA UNIDAD DE AUDITORÍA INTERNA</a:t>
            </a:r>
            <a:endParaRPr lang="es-ES" altLang="es-VE" b="1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4008784" y="2089377"/>
            <a:ext cx="131168" cy="392173"/>
          </a:xfrm>
          <a:prstGeom prst="down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66933" y="2627808"/>
            <a:ext cx="7530677" cy="2092881"/>
          </a:xfrm>
          <a:prstGeom prst="rect">
            <a:avLst/>
          </a:prstGeom>
          <a:noFill/>
          <a:ln w="254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VE" altLang="es-VE" sz="2000" dirty="0" smtClean="0"/>
              <a:t>Entre las </a:t>
            </a:r>
            <a:r>
              <a:rPr lang="es-VE" altLang="es-VE" sz="2000" b="1" dirty="0" smtClean="0"/>
              <a:t>COMPETENCIAS</a:t>
            </a:r>
            <a:r>
              <a:rPr lang="es-VE" altLang="es-VE" sz="2000" dirty="0" smtClean="0"/>
              <a:t> de las </a:t>
            </a:r>
            <a:r>
              <a:rPr lang="es-VE" altLang="es-VE" sz="2000" dirty="0"/>
              <a:t>unidades de </a:t>
            </a:r>
            <a:r>
              <a:rPr lang="es-VE" altLang="es-VE" sz="2000" dirty="0" smtClean="0"/>
              <a:t>Auditoría Interna</a:t>
            </a:r>
            <a:r>
              <a:rPr lang="es-VE" altLang="es-VE" sz="2000" dirty="0"/>
              <a:t>, son, fundamentalmente, las siguientes: </a:t>
            </a:r>
            <a:r>
              <a:rPr lang="es-VE" altLang="es-VE" sz="2000" dirty="0" err="1"/>
              <a:t>O</a:t>
            </a:r>
            <a:r>
              <a:rPr lang="es-VE" altLang="es-VE" sz="2000" dirty="0" err="1" smtClean="0"/>
              <a:t>misiss</a:t>
            </a:r>
            <a:r>
              <a:rPr lang="es-VE" altLang="es-VE" sz="2000" dirty="0"/>
              <a:t>…</a:t>
            </a:r>
          </a:p>
          <a:p>
            <a:pPr algn="just">
              <a:spcBef>
                <a:spcPct val="50000"/>
              </a:spcBef>
            </a:pPr>
            <a:r>
              <a:rPr lang="es-VE" altLang="es-VE" sz="2000" b="1" dirty="0"/>
              <a:t>13.</a:t>
            </a:r>
            <a:r>
              <a:rPr lang="es-VE" altLang="es-VE" sz="2000" dirty="0"/>
              <a:t> </a:t>
            </a:r>
            <a:r>
              <a:rPr lang="es-VE" altLang="es-VE" sz="2000" u="sng" dirty="0"/>
              <a:t>Fomentar la participación ciudadana en el ejercicio del control sobre la gestión pública</a:t>
            </a:r>
            <a:r>
              <a:rPr lang="es-VE" altLang="es-VE" sz="2000" dirty="0"/>
              <a:t>, sin menoscabo de las funciones que le corresponde ejercer a la Oficina de Atención Ciudadana. </a:t>
            </a:r>
            <a:r>
              <a:rPr lang="es-VE" altLang="es-VE" sz="2000" dirty="0" err="1"/>
              <a:t>Omisiss</a:t>
            </a:r>
            <a:r>
              <a:rPr lang="es-VE" altLang="es-VE" sz="2000" dirty="0"/>
              <a:t>…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76256" y="80554"/>
            <a:ext cx="165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VE" altLang="es-VE" sz="1200" dirty="0"/>
              <a:t>Gaceta Oficial Nº 39.408 del 22 de abril de 2010.</a:t>
            </a:r>
            <a:endParaRPr lang="es-ES" altLang="es-VE" sz="1200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995936" y="747164"/>
            <a:ext cx="144016" cy="287338"/>
          </a:xfrm>
          <a:prstGeom prst="downArrow">
            <a:avLst>
              <a:gd name="adj1" fmla="val 50000"/>
              <a:gd name="adj2" fmla="val 100555"/>
            </a:avLst>
          </a:prstGeom>
          <a:solidFill>
            <a:schemeClr val="accent1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VE" altLang="es-VE"/>
          </a:p>
        </p:txBody>
      </p:sp>
    </p:spTree>
    <p:extLst>
      <p:ext uri="{BB962C8B-B14F-4D97-AF65-F5344CB8AC3E}">
        <p14:creationId xmlns:p14="http://schemas.microsoft.com/office/powerpoint/2010/main" val="38537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27087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NORMAS PARA FOMENTAR </a:t>
            </a:r>
            <a:br>
              <a:rPr lang="en" dirty="0" smtClean="0"/>
            </a:br>
            <a:r>
              <a:rPr lang="en" dirty="0" smtClean="0"/>
              <a:t>LA PARTICIPACIÓN CIUDADANA</a:t>
            </a:r>
            <a:endParaRPr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79512" y="1707654"/>
            <a:ext cx="2376264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Artículo 1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Objeto de la Norma</a:t>
            </a:r>
            <a:endParaRPr b="1" dirty="0">
              <a:highlight>
                <a:srgbClr val="FFCD00"/>
              </a:highlight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Fomentar </a:t>
            </a:r>
            <a:r>
              <a:rPr lang="en" dirty="0" smtClean="0"/>
              <a:t>el ejercicio del derecho de los ciudadanos a participar en el control sobre la gestión pública a través de la OAC y de los OCF</a:t>
            </a:r>
            <a:endParaRPr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2915816" y="1779662"/>
            <a:ext cx="252028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Artículo 2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Términos Equivalentes</a:t>
            </a:r>
            <a:endParaRPr b="1" dirty="0">
              <a:highlight>
                <a:srgbClr val="FFCD00"/>
              </a:highlight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Oficina de Atención Ciudadana = Oficina de Atención al Público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5796136" y="1707654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Artículo 3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b="1" dirty="0" smtClean="0">
                <a:highlight>
                  <a:srgbClr val="FFCD00"/>
                </a:highlight>
              </a:rPr>
              <a:t>Sujetos a la norma</a:t>
            </a:r>
            <a:endParaRPr b="1" dirty="0">
              <a:highlight>
                <a:srgbClr val="FFCD00"/>
              </a:highlight>
            </a:endParaRPr>
          </a:p>
          <a:p>
            <a:pPr marL="0" indent="0">
              <a:buNone/>
            </a:pPr>
            <a:r>
              <a:rPr lang="es-VE" dirty="0" smtClean="0"/>
              <a:t>Entes a que se </a:t>
            </a:r>
            <a:r>
              <a:rPr lang="es-VE" dirty="0"/>
              <a:t>refiere </a:t>
            </a:r>
            <a:r>
              <a:rPr lang="es-VE" dirty="0" smtClean="0"/>
              <a:t>los numerales del 1 </a:t>
            </a:r>
            <a:r>
              <a:rPr lang="es-VE" dirty="0"/>
              <a:t>al 11 </a:t>
            </a:r>
            <a:r>
              <a:rPr lang="es-VE" dirty="0" smtClean="0"/>
              <a:t>del </a:t>
            </a:r>
            <a:r>
              <a:rPr lang="es-VE" dirty="0"/>
              <a:t>artículo 9 </a:t>
            </a:r>
          </a:p>
          <a:p>
            <a:pPr marL="0" lvl="0" indent="0">
              <a:buNone/>
            </a:pPr>
            <a:r>
              <a:rPr lang="es-VE" dirty="0" smtClean="0"/>
              <a:t>de </a:t>
            </a:r>
            <a:r>
              <a:rPr lang="es-VE" dirty="0"/>
              <a:t>la </a:t>
            </a:r>
            <a:r>
              <a:rPr lang="es-VE" dirty="0" smtClean="0"/>
              <a:t>LCGRSNCF </a:t>
            </a:r>
            <a:endParaRPr dirty="0"/>
          </a:p>
        </p:txBody>
      </p:sp>
      <p:grpSp>
        <p:nvGrpSpPr>
          <p:cNvPr id="157" name="Shape 15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58" name="Shape 15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7164288" y="123793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G.O. N° 38.750 del 20-08-2007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084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23478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1" dirty="0"/>
              <a:t>Artículo 9. </a:t>
            </a:r>
            <a:r>
              <a:rPr lang="es-VE" b="1" dirty="0" smtClean="0"/>
              <a:t>LCGRSNCF: </a:t>
            </a:r>
            <a:r>
              <a:rPr lang="es-VE" dirty="0" smtClean="0"/>
              <a:t>Están </a:t>
            </a:r>
            <a:r>
              <a:rPr lang="es-VE" dirty="0"/>
              <a:t>sujetos a las disposiciones de la presente Ley y al control, vigilancia y fiscalización de la Contraloría General de la República</a:t>
            </a:r>
            <a:r>
              <a:rPr lang="es-VE" dirty="0" smtClean="0"/>
              <a:t>:</a:t>
            </a:r>
          </a:p>
          <a:p>
            <a:pPr algn="just"/>
            <a:r>
              <a:rPr lang="es-VE" dirty="0" smtClean="0"/>
              <a:t> </a:t>
            </a:r>
            <a:endParaRPr lang="es-VE" dirty="0"/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órganos y entidades a los que incumbe el ejercicio del Poder Público Nacional.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órganos y entidades a los que incumbe el ejercicio del Poder Público Estadal.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órganos y entidades a los que incumbe el ejercicio del Poder Público en los Distritos y Distritos Metropolitanos.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órganos y entidades a los que incumbe el ejercicio del Poder Público Municipal y en las demás entidades locales previstas en la Ley Orgánica del Poder Público Municipal.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órganos y entidades a los que incumbe el ejercicio del Poder Público en los Territorios Federales y Dependencias Federales.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Los </a:t>
            </a:r>
            <a:r>
              <a:rPr lang="es-VE" dirty="0"/>
              <a:t>institutos autónomos nacionales, estadales, distritales y municipales.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El </a:t>
            </a:r>
            <a:r>
              <a:rPr lang="es-VE" dirty="0"/>
              <a:t>Banco Central de Venezuela.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b="1" dirty="0" smtClean="0"/>
              <a:t>Las </a:t>
            </a:r>
            <a:r>
              <a:rPr lang="es-VE" b="1" dirty="0"/>
              <a:t>universidades públicas.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Las </a:t>
            </a:r>
            <a:r>
              <a:rPr lang="es-VE" dirty="0"/>
              <a:t>demás personas de derecho público nacionales, estadales, distritales y municipales.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Las </a:t>
            </a:r>
            <a:r>
              <a:rPr lang="es-VE" dirty="0"/>
              <a:t>sociedades de cualquier naturaleza en las cuales las personas a que se refieren los numerales anteriores tengan participación en su capital social, así como las que se constituyan con la participación de aquéllas.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dirty="0" smtClean="0"/>
              <a:t>Las </a:t>
            </a:r>
            <a:r>
              <a:rPr lang="es-VE" dirty="0"/>
              <a:t>fundaciones, asociaciones civiles y demás instituciones creadas con fondos públicos o que sean dirigidas por las personas a que se refieren los numerales anteriores o en las cuales tales personas designen sus autoridades, o cuando los aportes presupuestarios o contribuciones efectuados en un ejercicio presupuestario </a:t>
            </a:r>
            <a:r>
              <a:rPr lang="es-VE" dirty="0" smtClean="0"/>
              <a:t> por </a:t>
            </a:r>
            <a:r>
              <a:rPr lang="es-VE" dirty="0"/>
              <a:t>una o varias de las personas a que se refieren los numerales anteriores representen el cincuenta por ciento (50%) o más de su presupuesto. </a:t>
            </a:r>
          </a:p>
        </p:txBody>
      </p:sp>
    </p:spTree>
    <p:extLst>
      <p:ext uri="{BB962C8B-B14F-4D97-AF65-F5344CB8AC3E}">
        <p14:creationId xmlns:p14="http://schemas.microsoft.com/office/powerpoint/2010/main" val="24736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22668"/>
            <a:ext cx="4126854" cy="568962"/>
          </a:xfrm>
        </p:spPr>
        <p:txBody>
          <a:bodyPr/>
          <a:lstStyle/>
          <a:p>
            <a:r>
              <a:rPr lang="es-VE" dirty="0" smtClean="0"/>
              <a:t>Responsabilidad en el Fomento de la participación ciudadana</a:t>
            </a:r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128" y="70941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Artículo 4</a:t>
            </a:r>
            <a:endParaRPr lang="es-VE" b="1" dirty="0"/>
          </a:p>
        </p:txBody>
      </p:sp>
      <p:pic>
        <p:nvPicPr>
          <p:cNvPr id="9218" name="Picture 2" descr="conference seating personas - Google 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662"/>
            <a:ext cx="1656184" cy="11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89808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Integrantes del SNCF</a:t>
            </a:r>
            <a:endParaRPr lang="es-VE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218498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Contribuirán</a:t>
            </a:r>
            <a:endParaRPr lang="es-VE" dirty="0"/>
          </a:p>
        </p:txBody>
      </p:sp>
      <p:pic>
        <p:nvPicPr>
          <p:cNvPr id="9220" name="Picture 4" descr="Â¿CÃ³mo promover tus campaÃ±as en redes sociales? - https://revista.virket.com/como-promover-tu-campana-en-redes-sociales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63652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43908" y="289808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Ciudadanía</a:t>
            </a:r>
            <a:endParaRPr lang="es-VE" b="1" dirty="0"/>
          </a:p>
        </p:txBody>
      </p:sp>
      <p:sp>
        <p:nvSpPr>
          <p:cNvPr id="7" name="6 Flecha derecha"/>
          <p:cNvSpPr/>
          <p:nvPr/>
        </p:nvSpPr>
        <p:spPr>
          <a:xfrm>
            <a:off x="2051720" y="2492761"/>
            <a:ext cx="1440160" cy="15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Llaves"/>
          <p:cNvSpPr/>
          <p:nvPr/>
        </p:nvSpPr>
        <p:spPr>
          <a:xfrm>
            <a:off x="5395317" y="1870836"/>
            <a:ext cx="3096344" cy="837369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CuadroTexto"/>
          <p:cNvSpPr txBox="1"/>
          <p:nvPr/>
        </p:nvSpPr>
        <p:spPr>
          <a:xfrm>
            <a:off x="5575337" y="1812466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En el ejercicio de su derecho a participar en el control sobre la gestión pública, en el ámbito de sus competencias</a:t>
            </a:r>
            <a:endParaRPr lang="es-VE" dirty="0"/>
          </a:p>
        </p:txBody>
      </p:sp>
      <p:sp>
        <p:nvSpPr>
          <p:cNvPr id="11" name="10 Flecha curvada hacia la derecha"/>
          <p:cNvSpPr/>
          <p:nvPr/>
        </p:nvSpPr>
        <p:spPr>
          <a:xfrm>
            <a:off x="251520" y="3003798"/>
            <a:ext cx="360040" cy="12961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6066" y="399216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/>
              <a:t>M</a:t>
            </a:r>
            <a:r>
              <a:rPr lang="es-VE" dirty="0" smtClean="0"/>
              <a:t>anteniendo</a:t>
            </a:r>
            <a:endParaRPr lang="es-VE" dirty="0"/>
          </a:p>
        </p:txBody>
      </p:sp>
      <p:sp>
        <p:nvSpPr>
          <p:cNvPr id="12" name="11 Abrir llave"/>
          <p:cNvSpPr/>
          <p:nvPr/>
        </p:nvSpPr>
        <p:spPr>
          <a:xfrm>
            <a:off x="2339752" y="3205862"/>
            <a:ext cx="648072" cy="174215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CuadroTexto"/>
          <p:cNvSpPr txBox="1"/>
          <p:nvPr/>
        </p:nvSpPr>
        <p:spPr>
          <a:xfrm>
            <a:off x="2915816" y="3421305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Una actitud flexible y dialogante con la comunidad.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Respetando los intereses de los ciudadanos afectados por sus decisiones.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Adaptando el sistema institucional para un mejor aprovechamiento de los aportes de la ciudadanía.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18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22668"/>
            <a:ext cx="3910830" cy="496954"/>
          </a:xfrm>
        </p:spPr>
        <p:txBody>
          <a:bodyPr/>
          <a:lstStyle/>
          <a:p>
            <a:r>
              <a:rPr lang="es-VE" dirty="0" smtClean="0"/>
              <a:t>Principios que regulan la Participación Ciudadana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504" y="1635646"/>
            <a:ext cx="3744416" cy="3384376"/>
          </a:xfrm>
        </p:spPr>
        <p:txBody>
          <a:bodyPr/>
          <a:lstStyle/>
          <a:p>
            <a:pPr marL="76200" indent="0" algn="just">
              <a:buNone/>
            </a:pPr>
            <a:r>
              <a:rPr lang="es-VE" sz="1800" dirty="0" smtClean="0"/>
              <a:t>La participación de los ciudadanos en el ejercicio del control sobre la gestión pública, se regirá por los principios de:</a:t>
            </a:r>
          </a:p>
          <a:p>
            <a:pPr algn="just"/>
            <a:r>
              <a:rPr lang="es-VE" sz="1800" dirty="0" smtClean="0"/>
              <a:t>Corresponsabilidad	</a:t>
            </a:r>
          </a:p>
          <a:p>
            <a:pPr algn="just"/>
            <a:r>
              <a:rPr lang="es-VE" sz="1800" dirty="0" smtClean="0"/>
              <a:t>Rendición de Cuentas</a:t>
            </a:r>
          </a:p>
          <a:p>
            <a:pPr algn="just"/>
            <a:r>
              <a:rPr lang="es-VE" sz="1800" dirty="0" smtClean="0"/>
              <a:t>Honestidad</a:t>
            </a:r>
          </a:p>
          <a:p>
            <a:pPr algn="just"/>
            <a:r>
              <a:rPr lang="es-VE" sz="1800" dirty="0" smtClean="0"/>
              <a:t>Eficiencia</a:t>
            </a:r>
          </a:p>
          <a:p>
            <a:pPr algn="just"/>
            <a:r>
              <a:rPr lang="es-VE" sz="1800" dirty="0" smtClean="0"/>
              <a:t>Eficacia</a:t>
            </a:r>
            <a:endParaRPr lang="es-VE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724128" y="70941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Artículo 5</a:t>
            </a:r>
            <a:endParaRPr lang="es-VE" b="1" dirty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3995936" y="1635646"/>
            <a:ext cx="4680520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 algn="just">
              <a:buFont typeface="Quattrocento Sans"/>
              <a:buNone/>
            </a:pPr>
            <a:r>
              <a:rPr lang="es-VE" sz="1800" dirty="0" smtClean="0"/>
              <a:t>Sobre la base de los valores de:</a:t>
            </a:r>
          </a:p>
          <a:p>
            <a:pPr algn="just"/>
            <a:r>
              <a:rPr lang="es-VE" sz="1800" dirty="0" smtClean="0"/>
              <a:t>La vida	La ética </a:t>
            </a:r>
          </a:p>
          <a:p>
            <a:pPr algn="just"/>
            <a:r>
              <a:rPr lang="es-VE" sz="1800" dirty="0" smtClean="0"/>
              <a:t>La libertad	El pluralismo político </a:t>
            </a:r>
          </a:p>
          <a:p>
            <a:pPr algn="just"/>
            <a:r>
              <a:rPr lang="es-VE" sz="1800" dirty="0" smtClean="0"/>
              <a:t>La igualdad	El bien común</a:t>
            </a:r>
          </a:p>
          <a:p>
            <a:pPr algn="just"/>
            <a:r>
              <a:rPr lang="es-VE" sz="1800" dirty="0" smtClean="0"/>
              <a:t>La justicia</a:t>
            </a:r>
          </a:p>
          <a:p>
            <a:pPr algn="just"/>
            <a:r>
              <a:rPr lang="es-VE" sz="1800" dirty="0" smtClean="0"/>
              <a:t>La paz</a:t>
            </a:r>
          </a:p>
          <a:p>
            <a:pPr algn="just"/>
            <a:r>
              <a:rPr lang="es-VE" sz="1800" dirty="0" smtClean="0"/>
              <a:t>La solidaridad</a:t>
            </a:r>
          </a:p>
          <a:p>
            <a:pPr algn="just"/>
            <a:r>
              <a:rPr lang="es-VE" sz="1800" dirty="0" smtClean="0"/>
              <a:t>Preminencia de los derechos humanos</a:t>
            </a:r>
          </a:p>
          <a:p>
            <a:pPr algn="just"/>
            <a:r>
              <a:rPr lang="es-VE" sz="1800" dirty="0" smtClean="0"/>
              <a:t>El imperio de la ley</a:t>
            </a:r>
          </a:p>
          <a:p>
            <a:pPr algn="just"/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11937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00833" y="263327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Art. 9 LCGRSNCF</a:t>
            </a:r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20271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Máximas Autoridades</a:t>
            </a:r>
          </a:p>
        </p:txBody>
      </p:sp>
      <p:cxnSp>
        <p:nvCxnSpPr>
          <p:cNvPr id="5" name="4 Conector angular"/>
          <p:cNvCxnSpPr>
            <a:stCxn id="3" idx="0"/>
          </p:cNvCxnSpPr>
          <p:nvPr/>
        </p:nvCxnSpPr>
        <p:spPr>
          <a:xfrm rot="5400000" flipH="1" flipV="1">
            <a:off x="775859" y="1111307"/>
            <a:ext cx="1039554" cy="7920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851920" y="49130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/>
              <a:t>I</a:t>
            </a:r>
            <a:r>
              <a:rPr lang="es-VE" dirty="0" smtClean="0"/>
              <a:t>mplementarán</a:t>
            </a:r>
            <a:endParaRPr lang="es-VE" dirty="0"/>
          </a:p>
        </p:txBody>
      </p:sp>
      <p:sp>
        <p:nvSpPr>
          <p:cNvPr id="8" name="7 Flecha derecha"/>
          <p:cNvSpPr/>
          <p:nvPr/>
        </p:nvSpPr>
        <p:spPr>
          <a:xfrm>
            <a:off x="3635896" y="551359"/>
            <a:ext cx="144016" cy="18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Flecha derecha"/>
          <p:cNvSpPr/>
          <p:nvPr/>
        </p:nvSpPr>
        <p:spPr>
          <a:xfrm>
            <a:off x="5364088" y="576016"/>
            <a:ext cx="144016" cy="18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Llaves"/>
          <p:cNvSpPr/>
          <p:nvPr/>
        </p:nvSpPr>
        <p:spPr>
          <a:xfrm>
            <a:off x="5796136" y="261442"/>
            <a:ext cx="3096344" cy="868263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CuadroTexto"/>
          <p:cNvSpPr txBox="1"/>
          <p:nvPr/>
        </p:nvSpPr>
        <p:spPr>
          <a:xfrm>
            <a:off x="6012160" y="51154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Mecanismos de interrelación</a:t>
            </a:r>
            <a:endParaRPr lang="es-VE" dirty="0"/>
          </a:p>
        </p:txBody>
      </p:sp>
      <p:cxnSp>
        <p:nvCxnSpPr>
          <p:cNvPr id="14" name="13 Conector angular"/>
          <p:cNvCxnSpPr/>
          <p:nvPr/>
        </p:nvCxnSpPr>
        <p:spPr>
          <a:xfrm rot="5400000">
            <a:off x="6714238" y="1397058"/>
            <a:ext cx="720080" cy="54006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4139952" y="2117139"/>
            <a:ext cx="48965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 smtClean="0"/>
              <a:t>Entre las distintas dependencias de la organización para que se produzca el intercambio de información y una efectiva comunicación que permita dar oportuna respuesta a la ciudadanía.</a:t>
            </a:r>
            <a:endParaRPr lang="es-VE" sz="2000" dirty="0"/>
          </a:p>
        </p:txBody>
      </p:sp>
      <p:cxnSp>
        <p:nvCxnSpPr>
          <p:cNvPr id="18" name="17 Conector angular"/>
          <p:cNvCxnSpPr/>
          <p:nvPr/>
        </p:nvCxnSpPr>
        <p:spPr>
          <a:xfrm rot="16200000" flipH="1">
            <a:off x="809582" y="2805776"/>
            <a:ext cx="576064" cy="39604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323528" y="3557299"/>
            <a:ext cx="19442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De los entes u organismos</a:t>
            </a:r>
            <a:endParaRPr lang="es-VE" dirty="0"/>
          </a:p>
        </p:txBody>
      </p:sp>
      <p:sp>
        <p:nvSpPr>
          <p:cNvPr id="20" name="19 Rectángulo"/>
          <p:cNvSpPr/>
          <p:nvPr/>
        </p:nvSpPr>
        <p:spPr>
          <a:xfrm>
            <a:off x="2391424" y="1123475"/>
            <a:ext cx="29209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ART. 6 Mecanismo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Interrelación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7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500833" y="263327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Art. 9 LCGRSNCF</a:t>
            </a:r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20271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Máximas Autoridades</a:t>
            </a:r>
          </a:p>
        </p:txBody>
      </p:sp>
      <p:cxnSp>
        <p:nvCxnSpPr>
          <p:cNvPr id="5" name="4 Conector angular"/>
          <p:cNvCxnSpPr>
            <a:stCxn id="3" idx="0"/>
          </p:cNvCxnSpPr>
          <p:nvPr/>
        </p:nvCxnSpPr>
        <p:spPr>
          <a:xfrm rot="5400000" flipH="1" flipV="1">
            <a:off x="775859" y="1111307"/>
            <a:ext cx="1039554" cy="79208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838972" y="49130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Incorporarán</a:t>
            </a:r>
            <a:endParaRPr lang="es-VE" dirty="0"/>
          </a:p>
        </p:txBody>
      </p:sp>
      <p:sp>
        <p:nvSpPr>
          <p:cNvPr id="8" name="7 Flecha derecha"/>
          <p:cNvSpPr/>
          <p:nvPr/>
        </p:nvSpPr>
        <p:spPr>
          <a:xfrm>
            <a:off x="3635896" y="551359"/>
            <a:ext cx="144016" cy="18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Flecha derecha"/>
          <p:cNvSpPr/>
          <p:nvPr/>
        </p:nvSpPr>
        <p:spPr>
          <a:xfrm>
            <a:off x="5364088" y="576016"/>
            <a:ext cx="144016" cy="187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Llaves"/>
          <p:cNvSpPr/>
          <p:nvPr/>
        </p:nvSpPr>
        <p:spPr>
          <a:xfrm>
            <a:off x="5796136" y="261442"/>
            <a:ext cx="3096344" cy="868263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CuadroTexto"/>
          <p:cNvSpPr txBox="1"/>
          <p:nvPr/>
        </p:nvSpPr>
        <p:spPr>
          <a:xfrm>
            <a:off x="6012160" y="51154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En los instrumentos normativos que les correspondan dictar</a:t>
            </a:r>
            <a:endParaRPr lang="es-VE" dirty="0"/>
          </a:p>
        </p:txBody>
      </p:sp>
      <p:cxnSp>
        <p:nvCxnSpPr>
          <p:cNvPr id="14" name="13 Conector angular"/>
          <p:cNvCxnSpPr/>
          <p:nvPr/>
        </p:nvCxnSpPr>
        <p:spPr>
          <a:xfrm rot="5400000">
            <a:off x="6695721" y="1268943"/>
            <a:ext cx="720080" cy="54006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3076922" y="2027129"/>
            <a:ext cx="5832648" cy="2110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VE" sz="2000" dirty="0" smtClean="0"/>
              <a:t>Las funciones asignadas a las dependencias de la organización relacionadas con el ejercicio del derecho a la participación ciudadana que permita complementar y coordinar  sus actividades con la Oficina de Atención Ciudadana</a:t>
            </a:r>
            <a:endParaRPr lang="es-VE" sz="2000" dirty="0"/>
          </a:p>
        </p:txBody>
      </p:sp>
      <p:cxnSp>
        <p:nvCxnSpPr>
          <p:cNvPr id="18" name="17 Conector angular"/>
          <p:cNvCxnSpPr/>
          <p:nvPr/>
        </p:nvCxnSpPr>
        <p:spPr>
          <a:xfrm rot="16200000" flipH="1">
            <a:off x="809582" y="2805776"/>
            <a:ext cx="576064" cy="39604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18 Rectángulo redondeado"/>
          <p:cNvSpPr/>
          <p:nvPr/>
        </p:nvSpPr>
        <p:spPr>
          <a:xfrm>
            <a:off x="323528" y="3557299"/>
            <a:ext cx="19442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De los entes u organismos</a:t>
            </a:r>
            <a:endParaRPr lang="es-VE" dirty="0"/>
          </a:p>
        </p:txBody>
      </p:sp>
      <p:sp>
        <p:nvSpPr>
          <p:cNvPr id="20" name="19 Rectángulo"/>
          <p:cNvSpPr/>
          <p:nvPr/>
        </p:nvSpPr>
        <p:spPr>
          <a:xfrm>
            <a:off x="2726454" y="1123475"/>
            <a:ext cx="2250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ART. 7 Visión </a:t>
            </a:r>
          </a:p>
          <a:p>
            <a:pPr algn="ctr"/>
            <a:r>
              <a:rPr lang="es-E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Integral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1520" y="195486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En atención al Informe trimestral</a:t>
            </a:r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575556" y="98757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Art. 9 LCC</a:t>
            </a:r>
            <a:endParaRPr lang="es-VE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1707654"/>
            <a:ext cx="194421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De los entes u organismos</a:t>
            </a:r>
            <a:endParaRPr lang="es-VE" dirty="0"/>
          </a:p>
        </p:txBody>
      </p:sp>
      <p:cxnSp>
        <p:nvCxnSpPr>
          <p:cNvPr id="6" name="5 Conector angular"/>
          <p:cNvCxnSpPr>
            <a:stCxn id="3" idx="2"/>
          </p:cNvCxnSpPr>
          <p:nvPr/>
        </p:nvCxnSpPr>
        <p:spPr>
          <a:xfrm rot="16200000" flipH="1">
            <a:off x="1161493" y="1393489"/>
            <a:ext cx="412305" cy="21602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Conector angular"/>
          <p:cNvCxnSpPr/>
          <p:nvPr/>
        </p:nvCxnSpPr>
        <p:spPr>
          <a:xfrm rot="16200000" flipH="1">
            <a:off x="1313893" y="2525873"/>
            <a:ext cx="412305" cy="21602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251520" y="3147814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Art. 9 LCGRSNCF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51262" y="227384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Está</a:t>
            </a:r>
            <a:r>
              <a:rPr lang="es-VE" dirty="0"/>
              <a:t>n</a:t>
            </a:r>
            <a:r>
              <a:rPr lang="es-VE" dirty="0" smtClean="0"/>
              <a:t> obligados a</a:t>
            </a:r>
            <a:endParaRPr lang="es-VE" dirty="0"/>
          </a:p>
        </p:txBody>
      </p:sp>
      <p:sp>
        <p:nvSpPr>
          <p:cNvPr id="12" name="11 Abrir llave"/>
          <p:cNvSpPr/>
          <p:nvPr/>
        </p:nvSpPr>
        <p:spPr>
          <a:xfrm>
            <a:off x="4860032" y="411510"/>
            <a:ext cx="648072" cy="432048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4" name="13 Conector angular"/>
          <p:cNvCxnSpPr>
            <a:stCxn id="4" idx="3"/>
            <a:endCxn id="11" idx="1"/>
          </p:cNvCxnSpPr>
          <p:nvPr/>
        </p:nvCxnSpPr>
        <p:spPr>
          <a:xfrm>
            <a:off x="2267744" y="1995686"/>
            <a:ext cx="683518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437659" y="504130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200" dirty="0" smtClean="0"/>
              <a:t>Suministrar la información que </a:t>
            </a:r>
            <a:r>
              <a:rPr lang="es-VE" sz="2200" u="sng" dirty="0" smtClean="0"/>
              <a:t>en ejercicio del control sobre la gestión pública, solicite la ciudadanía </a:t>
            </a:r>
            <a:r>
              <a:rPr lang="es-VE" sz="2200" b="1" dirty="0" smtClean="0"/>
              <a:t>respecto de los bienes y el gasto de los recursos  que integran el patrimonio público</a:t>
            </a:r>
            <a:r>
              <a:rPr lang="es-VE" sz="2200" dirty="0" smtClean="0"/>
              <a:t> cuya administración les corresponde con la descripción y justificación de su utilización y gasto. </a:t>
            </a:r>
            <a:endParaRPr lang="es-VE" sz="2200" dirty="0"/>
          </a:p>
        </p:txBody>
      </p:sp>
      <p:sp>
        <p:nvSpPr>
          <p:cNvPr id="18" name="17 Rectángulo"/>
          <p:cNvSpPr/>
          <p:nvPr/>
        </p:nvSpPr>
        <p:spPr>
          <a:xfrm>
            <a:off x="2381812" y="216383"/>
            <a:ext cx="26468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ART. 8 Deber de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suministrar 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información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2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2743200" y="935740"/>
            <a:ext cx="60928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  <a:p>
            <a:endParaRPr lang="es-ES" altLang="es-VE" sz="2000" dirty="0">
              <a:solidFill>
                <a:schemeClr val="tx2"/>
              </a:solidFill>
            </a:endParaRPr>
          </a:p>
        </p:txBody>
      </p:sp>
      <p:pic>
        <p:nvPicPr>
          <p:cNvPr id="16" name="Picture 7" descr="MC90034409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56477"/>
            <a:ext cx="1714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angular"/>
          <p:cNvCxnSpPr/>
          <p:nvPr/>
        </p:nvCxnSpPr>
        <p:spPr>
          <a:xfrm flipV="1">
            <a:off x="1552575" y="1161215"/>
            <a:ext cx="2500313" cy="428625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 descr="MC9001962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732590"/>
            <a:ext cx="1651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MC90005497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4284"/>
            <a:ext cx="22558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90028717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370765"/>
            <a:ext cx="223202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angular"/>
          <p:cNvCxnSpPr/>
          <p:nvPr/>
        </p:nvCxnSpPr>
        <p:spPr>
          <a:xfrm rot="16200000" flipH="1">
            <a:off x="1466850" y="1961315"/>
            <a:ext cx="2243137" cy="1785938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/>
          <p:nvPr/>
        </p:nvCxnSpPr>
        <p:spPr>
          <a:xfrm>
            <a:off x="1695450" y="2089902"/>
            <a:ext cx="4643438" cy="642938"/>
          </a:xfrm>
          <a:prstGeom prst="bentConnector3">
            <a:avLst>
              <a:gd name="adj1" fmla="val 24348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-19050" y="3199565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VE" altLang="es-VE" sz="2000" b="1" dirty="0"/>
              <a:t>Todo ciudadano</a:t>
            </a:r>
            <a:endParaRPr lang="es-ES" altLang="es-VE" sz="20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132012" y="1518402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VE" sz="2000" b="1" dirty="0"/>
              <a:t>Individual</a:t>
            </a:r>
            <a:endParaRPr lang="es-ES" altLang="es-VE" sz="2000" b="1" dirty="0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345538" y="695906"/>
            <a:ext cx="2300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VE" sz="2000" b="1" dirty="0"/>
              <a:t>Representantes elegidos</a:t>
            </a:r>
            <a:endParaRPr lang="es-ES" altLang="es-VE" sz="2000" b="1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981200" y="3242427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VE" sz="2000" b="1"/>
              <a:t>Colectiva</a:t>
            </a:r>
            <a:endParaRPr lang="es-ES" altLang="es-VE" sz="2000" b="1"/>
          </a:p>
        </p:txBody>
      </p:sp>
      <p:sp>
        <p:nvSpPr>
          <p:cNvPr id="28" name="27 CuadroTexto"/>
          <p:cNvSpPr txBox="1"/>
          <p:nvPr/>
        </p:nvSpPr>
        <p:spPr>
          <a:xfrm>
            <a:off x="186644" y="4856261"/>
            <a:ext cx="86263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b="1" dirty="0" smtClean="0"/>
              <a:t>Podrá interponer e Denuncias, quejas, reclamos, sugerencias o peticiones</a:t>
            </a:r>
            <a:endParaRPr lang="es-VE" b="1" dirty="0"/>
          </a:p>
        </p:txBody>
      </p:sp>
      <p:sp>
        <p:nvSpPr>
          <p:cNvPr id="29" name="28 Rectángulo"/>
          <p:cNvSpPr/>
          <p:nvPr/>
        </p:nvSpPr>
        <p:spPr>
          <a:xfrm>
            <a:off x="139425" y="237877"/>
            <a:ext cx="47163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ART. 9, SOBRE LA DENUNCIA 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0" name="29 Conector angular"/>
          <p:cNvCxnSpPr/>
          <p:nvPr/>
        </p:nvCxnSpPr>
        <p:spPr>
          <a:xfrm>
            <a:off x="1763688" y="2411371"/>
            <a:ext cx="4581852" cy="149608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392863" y="3540737"/>
            <a:ext cx="2300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VE" sz="2000" b="1" dirty="0" smtClean="0"/>
              <a:t>Comunidad organizada</a:t>
            </a:r>
            <a:endParaRPr lang="es-ES" altLang="es-VE" sz="2000" b="1" dirty="0"/>
          </a:p>
        </p:txBody>
      </p:sp>
      <p:sp>
        <p:nvSpPr>
          <p:cNvPr id="36" name="35 Flecha abajo"/>
          <p:cNvSpPr/>
          <p:nvPr/>
        </p:nvSpPr>
        <p:spPr>
          <a:xfrm>
            <a:off x="730648" y="3907451"/>
            <a:ext cx="250428" cy="85487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905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  <p:sp>
        <p:nvSpPr>
          <p:cNvPr id="187" name="Shape 187"/>
          <p:cNvSpPr/>
          <p:nvPr/>
        </p:nvSpPr>
        <p:spPr>
          <a:xfrm>
            <a:off x="1723115" y="2499742"/>
            <a:ext cx="2560853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MARCO NORMATIVO LEGAL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51520" y="1407439"/>
            <a:ext cx="2594152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MARCO TEÓRICO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1" name="Shape 19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2 Cerrar llave"/>
          <p:cNvSpPr/>
          <p:nvPr/>
        </p:nvSpPr>
        <p:spPr>
          <a:xfrm>
            <a:off x="4499992" y="1407193"/>
            <a:ext cx="936104" cy="347951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Shape 186"/>
          <p:cNvSpPr txBox="1">
            <a:spLocks/>
          </p:cNvSpPr>
          <p:nvPr/>
        </p:nvSpPr>
        <p:spPr>
          <a:xfrm>
            <a:off x="5465787" y="2120375"/>
            <a:ext cx="3707905" cy="205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s-VE" dirty="0" smtClean="0"/>
              <a:t>PARTICIPACIÓN CIUDADANA EN EL EJERCICIO DEL CONTROL SOBRE LA GESTIÓN PÚBLICA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22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3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15566"/>
            <a:ext cx="3960440" cy="435600"/>
          </a:xfrm>
        </p:spPr>
        <p:txBody>
          <a:bodyPr/>
          <a:lstStyle/>
          <a:p>
            <a:r>
              <a:rPr lang="es-VE" dirty="0" smtClean="0"/>
              <a:t>DE LAS OFICINA DE ATENCIÓN CIUDADANA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635646"/>
            <a:ext cx="2334000" cy="3122400"/>
          </a:xfrm>
        </p:spPr>
        <p:txBody>
          <a:bodyPr/>
          <a:lstStyle/>
          <a:p>
            <a:r>
              <a:rPr lang="es-VE" sz="1700" b="1" dirty="0" smtClean="0">
                <a:solidFill>
                  <a:srgbClr val="FF0000"/>
                </a:solidFill>
              </a:rPr>
              <a:t>CREACIÓN</a:t>
            </a:r>
          </a:p>
          <a:p>
            <a:pPr marL="114300" indent="0">
              <a:buNone/>
            </a:pPr>
            <a:r>
              <a:rPr lang="es-VE" sz="1700" dirty="0" smtClean="0"/>
              <a:t>Se debe crear la OAC en los organismos descritos en los numerales del 1 al 11 del artículo 9 de la LCGRSNCF en atención a lo expresado en el art. 9 de la LCC</a:t>
            </a:r>
            <a:endParaRPr lang="es-VE" sz="17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2699792" y="1707654"/>
            <a:ext cx="2334000" cy="3122400"/>
          </a:xfrm>
        </p:spPr>
        <p:txBody>
          <a:bodyPr/>
          <a:lstStyle/>
          <a:p>
            <a:r>
              <a:rPr lang="es-VE" sz="1700" dirty="0" smtClean="0">
                <a:solidFill>
                  <a:srgbClr val="FF0000"/>
                </a:solidFill>
              </a:rPr>
              <a:t>ADSCRIPCIÓN</a:t>
            </a:r>
          </a:p>
          <a:p>
            <a:pPr marL="114300" indent="0">
              <a:buNone/>
            </a:pPr>
            <a:r>
              <a:rPr lang="es-VE" sz="1700" dirty="0" smtClean="0"/>
              <a:t>A la máxima autoridad</a:t>
            </a:r>
            <a:endParaRPr lang="es-VE" sz="17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4932040" y="1635646"/>
            <a:ext cx="4032448" cy="3122400"/>
          </a:xfrm>
        </p:spPr>
        <p:txBody>
          <a:bodyPr/>
          <a:lstStyle/>
          <a:p>
            <a:r>
              <a:rPr lang="es-VE" sz="1700" dirty="0" smtClean="0">
                <a:solidFill>
                  <a:srgbClr val="FF0000"/>
                </a:solidFill>
              </a:rPr>
              <a:t>OBJETIVO de la OAC</a:t>
            </a:r>
          </a:p>
          <a:p>
            <a:pPr>
              <a:buFont typeface="+mj-lt"/>
              <a:buAutoNum type="arabicPeriod"/>
            </a:pPr>
            <a:r>
              <a:rPr lang="es-VE" sz="1700" dirty="0" smtClean="0"/>
              <a:t>Promover la participación ciudadana.</a:t>
            </a:r>
          </a:p>
          <a:p>
            <a:pPr>
              <a:buFont typeface="+mj-lt"/>
              <a:buAutoNum type="arabicPeriod"/>
            </a:pPr>
            <a:r>
              <a:rPr lang="es-VE" sz="1700" dirty="0" smtClean="0"/>
              <a:t>Suministrar y ofrecer de forma oportuna, adecuada y efectiva  la información requerida.</a:t>
            </a:r>
          </a:p>
          <a:p>
            <a:pPr>
              <a:buFont typeface="+mj-lt"/>
              <a:buAutoNum type="arabicPeriod"/>
            </a:pPr>
            <a:r>
              <a:rPr lang="es-VE" sz="1700" dirty="0" smtClean="0"/>
              <a:t>Apoyar y tramitar </a:t>
            </a:r>
          </a:p>
          <a:p>
            <a:pPr>
              <a:buFont typeface="+mj-lt"/>
              <a:buAutoNum type="arabicPeriod"/>
            </a:pPr>
            <a:r>
              <a:rPr lang="es-VE" sz="1700" dirty="0" smtClean="0"/>
              <a:t>Resolver las solicitudes formuladas por los denunciantes.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55576" y="4604742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10</a:t>
            </a:r>
            <a:endParaRPr lang="es-VE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372200" y="4604742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12</a:t>
            </a:r>
            <a:endParaRPr lang="es-VE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419872" y="4604742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11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1393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23478"/>
            <a:ext cx="720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dirty="0" smtClean="0"/>
              <a:t>LA OAC LE CORRESPONDERÁ FUNDAMENTALMENTE</a:t>
            </a:r>
            <a:endParaRPr lang="es-VE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843558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</a:rPr>
              <a:t>Atender, orientar, apoyar y asesorar a los ciudadanos que acudan a solicitar información, requerir documentos, o interponer denuncias, quejas, reclamos, sugerencias o peticiones.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</a:rPr>
              <a:t>Informar a la ciudadanía sobre la utilización de los recursos que integran el patrimonio público del ente u organismo, a través de un informe de fácil manejo y compresión, que se publicará trimestralmente y se pondrá a disposición de cualquier persona.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</a:rPr>
              <a:t>Poner a disposición de la ciudadanía la información relativa a la estructura organizativa y funciones del respectivo ente u organismo y de sus órganos adscritos, y sobre los procedimientos administrativos y servicios que presta, a través de medios impresos, audiovisuales, informáticos, entre otros.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</a:rPr>
              <a:t>Recibir, tramitar, valorar, decidir o resolver, denuncias, quejas, </a:t>
            </a:r>
            <a:r>
              <a:rPr lang="es-VE" sz="1800" dirty="0">
                <a:solidFill>
                  <a:schemeClr val="tx1"/>
                </a:solidFill>
              </a:rPr>
              <a:t>reclamos, sugerencias o </a:t>
            </a:r>
            <a:r>
              <a:rPr lang="es-VE" sz="1800" dirty="0" smtClean="0">
                <a:solidFill>
                  <a:schemeClr val="tx1"/>
                </a:solidFill>
              </a:rPr>
              <a:t>peticiones y remitirlas a la dependencia de la organización o al ente u organismo que tenga competencia para conocerlas, según el caso.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51520" y="179517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13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7143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23478"/>
            <a:ext cx="720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dirty="0" smtClean="0"/>
              <a:t>LA OAC LE CORRESPONDERÁ FUNDAMENTALMENTE</a:t>
            </a:r>
            <a:endParaRPr lang="es-VE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843558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Llevar un registro automatizado de las denuncias, quejas, </a:t>
            </a:r>
            <a:r>
              <a:rPr lang="es-VE" sz="1800" dirty="0">
                <a:solidFill>
                  <a:schemeClr val="tx1"/>
                </a:solidFill>
              </a:rPr>
              <a:t>reclamos, sugerencias o </a:t>
            </a:r>
            <a:r>
              <a:rPr lang="es-VE" sz="1800" dirty="0" smtClean="0">
                <a:solidFill>
                  <a:schemeClr val="tx1"/>
                </a:solidFill>
              </a:rPr>
              <a:t>peticiones.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Comunicar a los ciudadanos la decisión o respuesta de las denuncias, quejas, </a:t>
            </a:r>
            <a:r>
              <a:rPr lang="es-VE" sz="1800" dirty="0">
                <a:solidFill>
                  <a:schemeClr val="tx1"/>
                </a:solidFill>
              </a:rPr>
              <a:t>reclamos, sugerencias o </a:t>
            </a:r>
            <a:r>
              <a:rPr lang="es-VE" sz="1800" dirty="0" smtClean="0">
                <a:solidFill>
                  <a:schemeClr val="tx1"/>
                </a:solidFill>
              </a:rPr>
              <a:t>peticiones formuladas por ellos.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Promover la participación ciudadana.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Llevar registro de las comunidades organizadas y de las organizaciones públicas no estatales a que hace mención el artículo 135 de la LOAP.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Formar y capacitar a la comunidad en los aspectos vinculados con el ejercicio del derecho a la participación ciudadana en el control de la gestión pública mediante talleres, foros o seminarios, entre otros.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Atender las iniciativas de la comunidad vinculadas con el ejercicio de la participación ciudadana en el control de la gestión pública.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VE" sz="1800" dirty="0" smtClean="0">
                <a:solidFill>
                  <a:schemeClr val="tx1"/>
                </a:solidFill>
              </a:rPr>
              <a:t>Las demás competencias que le sean asignadas.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51520" y="179517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13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12849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ORGANIZACIÓN Y FUNCIONAMIENTO</a:t>
            </a:r>
            <a:endParaRPr lang="es-VE" dirty="0"/>
          </a:p>
        </p:txBody>
      </p:sp>
      <p:sp>
        <p:nvSpPr>
          <p:cNvPr id="3" name="2 Rectángulo redondeado"/>
          <p:cNvSpPr/>
          <p:nvPr/>
        </p:nvSpPr>
        <p:spPr>
          <a:xfrm>
            <a:off x="251520" y="179517"/>
            <a:ext cx="79208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Art. 14</a:t>
            </a:r>
            <a:endParaRPr lang="es-VE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39984635"/>
              </p:ext>
            </p:extLst>
          </p:nvPr>
        </p:nvGraphicFramePr>
        <p:xfrm>
          <a:off x="251520" y="1707654"/>
          <a:ext cx="864096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47664" y="538725"/>
            <a:ext cx="4126854" cy="640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/>
              <a:t>De</a:t>
            </a:r>
            <a:r>
              <a:rPr lang="en" dirty="0" smtClean="0"/>
              <a:t> la Participación Ciudadana a través de los </a:t>
            </a:r>
            <a:r>
              <a:rPr lang="es-VE" dirty="0" smtClean="0"/>
              <a:t>Órganos de Control Fiscal</a:t>
            </a:r>
            <a:endParaRPr lang="es-VE" dirty="0"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07504" y="1491630"/>
            <a:ext cx="2334000" cy="121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Obligación de establecer estrategias en los OCF</a:t>
            </a:r>
            <a:endParaRPr sz="1200" b="1" dirty="0">
              <a:highlight>
                <a:srgbClr val="FFCD00"/>
              </a:highlight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body" idx="2"/>
          </p:nvPr>
        </p:nvSpPr>
        <p:spPr>
          <a:xfrm>
            <a:off x="2771800" y="1491630"/>
            <a:ext cx="3312368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Coordinación de Actividades por parte de la CGR con los integrantes del SNCF encaminadas a la educación, como proceso creador de la ciudadanía, la solidaridad, la libertad, la democracia, la responsabilidad social y el trabajo</a:t>
            </a:r>
            <a:endParaRPr sz="1200" dirty="0"/>
          </a:p>
        </p:txBody>
      </p:sp>
      <p:sp>
        <p:nvSpPr>
          <p:cNvPr id="312" name="Shape 312"/>
          <p:cNvSpPr txBox="1">
            <a:spLocks noGrp="1"/>
          </p:cNvSpPr>
          <p:nvPr>
            <p:ph type="body" idx="3"/>
          </p:nvPr>
        </p:nvSpPr>
        <p:spPr>
          <a:xfrm>
            <a:off x="6300192" y="1491630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Integración de la ciudadanía en la función contralora</a:t>
            </a:r>
            <a:endParaRPr sz="1200" b="1" dirty="0">
              <a:highlight>
                <a:srgbClr val="FFCD00"/>
              </a:highlight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dirty="0" smtClean="0"/>
              <a:t>Los órganos de CF integrarán a los ciudadanos en sus labores de control de la gestión pública</a:t>
            </a:r>
            <a:endParaRPr sz="1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07504" y="2931790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Coordinación de actividades de formación de los OCF con las instituciones públicas o privadas.</a:t>
            </a:r>
            <a:endParaRPr sz="1200" dirty="0"/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2771800" y="2859782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Solicitud de colaboración a los medios de comunicación social.</a:t>
            </a:r>
            <a:endParaRPr sz="1200" dirty="0"/>
          </a:p>
        </p:txBody>
      </p:sp>
      <p:sp>
        <p:nvSpPr>
          <p:cNvPr id="315" name="Shape 315"/>
          <p:cNvSpPr txBox="1">
            <a:spLocks noGrp="1"/>
          </p:cNvSpPr>
          <p:nvPr>
            <p:ph type="body" idx="3"/>
          </p:nvPr>
        </p:nvSpPr>
        <p:spPr>
          <a:xfrm>
            <a:off x="6293296" y="2787774"/>
            <a:ext cx="2334000" cy="876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Presentación de iniciativas por parte de la ciudadanía ante los OCF.</a:t>
            </a:r>
            <a:endParaRPr sz="1200" dirty="0"/>
          </a:p>
        </p:txBody>
      </p:sp>
      <p:grpSp>
        <p:nvGrpSpPr>
          <p:cNvPr id="316" name="Shape 31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17" name="Shape 3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314"/>
          <p:cNvSpPr txBox="1">
            <a:spLocks/>
          </p:cNvSpPr>
          <p:nvPr/>
        </p:nvSpPr>
        <p:spPr>
          <a:xfrm>
            <a:off x="107504" y="3932100"/>
            <a:ext cx="5400600" cy="1087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Formalidades de la iniciativa</a:t>
            </a:r>
            <a:r>
              <a:rPr lang="es-VE" sz="1200" dirty="0" smtClean="0">
                <a:highlight>
                  <a:srgbClr val="FFCD00"/>
                </a:highlight>
              </a:rPr>
              <a:t>s</a:t>
            </a:r>
          </a:p>
          <a:p>
            <a:pPr marL="0" indent="0">
              <a:buFont typeface="Quattrocento Sans"/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Por escrito</a:t>
            </a:r>
          </a:p>
          <a:p>
            <a:pPr marL="0" indent="0">
              <a:buFont typeface="Quattrocento Sans"/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Justificación de la propuesta</a:t>
            </a:r>
          </a:p>
          <a:p>
            <a:pPr marL="0" indent="0">
              <a:buFont typeface="Quattrocento Sans"/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Aportes, bienes, trabajos y servicios que proporcionará la comunidad al OCF</a:t>
            </a:r>
          </a:p>
        </p:txBody>
      </p:sp>
      <p:sp>
        <p:nvSpPr>
          <p:cNvPr id="15" name="Shape 314"/>
          <p:cNvSpPr txBox="1">
            <a:spLocks/>
          </p:cNvSpPr>
          <p:nvPr/>
        </p:nvSpPr>
        <p:spPr>
          <a:xfrm>
            <a:off x="6300192" y="3808622"/>
            <a:ext cx="23340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s-VE" sz="1200" b="1" dirty="0" smtClean="0">
                <a:highlight>
                  <a:srgbClr val="FFCD00"/>
                </a:highlight>
              </a:rPr>
              <a:t>Evaluación de las iniciativas por parte del OCF </a:t>
            </a:r>
          </a:p>
          <a:p>
            <a:pPr marL="0" indent="0">
              <a:buFont typeface="Quattrocento Sans"/>
              <a:buNone/>
            </a:pPr>
            <a:endParaRPr lang="es-V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Disposiciones transitorias y finales</a:t>
            </a:r>
            <a:endParaRPr dirty="0"/>
          </a:p>
        </p:txBody>
      </p:sp>
      <p:sp>
        <p:nvSpPr>
          <p:cNvPr id="187" name="Shape 187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6 MESES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reación de la OAC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Cumplir con lo establecido art. 9 LCC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90" name="Shape 19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1" name="Shape 19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6630" y="1347614"/>
            <a:ext cx="4523700" cy="1816074"/>
          </a:xfrm>
        </p:spPr>
        <p:txBody>
          <a:bodyPr/>
          <a:lstStyle/>
          <a:p>
            <a:r>
              <a:rPr lang="es-VE" dirty="0"/>
              <a:t>LEY ORGÁNICA</a:t>
            </a:r>
            <a:br>
              <a:rPr lang="es-VE" dirty="0"/>
            </a:br>
            <a:r>
              <a:rPr lang="es-VE" dirty="0"/>
              <a:t>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20566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Objeto de la Ley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707654"/>
            <a:ext cx="3168352" cy="1944216"/>
          </a:xfrm>
        </p:spPr>
        <p:txBody>
          <a:bodyPr/>
          <a:lstStyle/>
          <a:p>
            <a:r>
              <a:rPr lang="es-VE" dirty="0" smtClean="0"/>
              <a:t>Establecimiento de normas</a:t>
            </a:r>
            <a:r>
              <a:rPr lang="es-VE" dirty="0"/>
              <a:t>, mecanismos y condiciones </a:t>
            </a:r>
            <a:r>
              <a:rPr lang="es-VE" dirty="0" smtClean="0"/>
              <a:t>para la </a:t>
            </a:r>
            <a:r>
              <a:rPr lang="es-VE" dirty="0"/>
              <a:t>promoción, desarrollo y consolidación de la </a:t>
            </a:r>
            <a:r>
              <a:rPr lang="es-VE" dirty="0" smtClean="0"/>
              <a:t>contraloría social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3347864" y="1651075"/>
            <a:ext cx="5616624" cy="3122400"/>
          </a:xfrm>
        </p:spPr>
        <p:txBody>
          <a:bodyPr/>
          <a:lstStyle/>
          <a:p>
            <a:r>
              <a:rPr lang="es-VE" dirty="0" smtClean="0"/>
              <a:t>Medio </a:t>
            </a:r>
            <a:r>
              <a:rPr lang="es-VE" dirty="0"/>
              <a:t>de participación y de </a:t>
            </a:r>
            <a:r>
              <a:rPr lang="es-VE" dirty="0" smtClean="0"/>
              <a:t>corresponsabilidad de </a:t>
            </a:r>
            <a:r>
              <a:rPr lang="es-VE" dirty="0"/>
              <a:t>los ciudadanos, </a:t>
            </a:r>
            <a:r>
              <a:rPr lang="es-VE" u="sng" dirty="0"/>
              <a:t>mediante el ejercicio compartido de </a:t>
            </a:r>
            <a:r>
              <a:rPr lang="es-VE" u="sng" dirty="0" smtClean="0"/>
              <a:t>la función </a:t>
            </a:r>
            <a:r>
              <a:rPr lang="es-VE" u="sng" dirty="0"/>
              <a:t>de prevención, vigilancia, supervisión y </a:t>
            </a:r>
            <a:r>
              <a:rPr lang="es-VE" u="sng" dirty="0" smtClean="0"/>
              <a:t>control de </a:t>
            </a:r>
            <a:r>
              <a:rPr lang="es-VE" u="sng" dirty="0"/>
              <a:t>la gestión pública </a:t>
            </a:r>
            <a:r>
              <a:rPr lang="es-VE" dirty="0"/>
              <a:t>y comunitaria, como de </a:t>
            </a:r>
            <a:r>
              <a:rPr lang="es-VE" dirty="0" smtClean="0"/>
              <a:t>las actividades </a:t>
            </a:r>
            <a:r>
              <a:rPr lang="es-VE" dirty="0"/>
              <a:t>del sector privado que incidan en los </a:t>
            </a:r>
            <a:r>
              <a:rPr lang="es-VE" dirty="0" smtClean="0"/>
              <a:t>intereses colectivos </a:t>
            </a:r>
            <a:r>
              <a:rPr lang="es-VE" dirty="0"/>
              <a:t>o sociales. </a:t>
            </a:r>
          </a:p>
        </p:txBody>
      </p:sp>
    </p:spTree>
    <p:extLst>
      <p:ext uri="{BB962C8B-B14F-4D97-AF65-F5344CB8AC3E}">
        <p14:creationId xmlns:p14="http://schemas.microsoft.com/office/powerpoint/2010/main" val="1700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CONTRALORÍA SOCIAL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616470"/>
            <a:ext cx="8424936" cy="3112200"/>
          </a:xfrm>
        </p:spPr>
        <p:txBody>
          <a:bodyPr/>
          <a:lstStyle/>
          <a:p>
            <a:pPr marL="76200" indent="0" algn="just">
              <a:buNone/>
            </a:pPr>
            <a:r>
              <a:rPr lang="es-VE" dirty="0" smtClean="0"/>
              <a:t>Es una función </a:t>
            </a:r>
            <a:r>
              <a:rPr lang="es-VE" dirty="0"/>
              <a:t>compartida entre las instancias del Poder </a:t>
            </a:r>
            <a:r>
              <a:rPr lang="es-VE" dirty="0" smtClean="0"/>
              <a:t>Público, los ciudadanos y </a:t>
            </a:r>
            <a:r>
              <a:rPr lang="es-VE" dirty="0"/>
              <a:t>las </a:t>
            </a:r>
            <a:r>
              <a:rPr lang="es-VE" dirty="0" smtClean="0"/>
              <a:t>organizaciones del </a:t>
            </a:r>
            <a:r>
              <a:rPr lang="es-VE" dirty="0"/>
              <a:t>Poder Popular, </a:t>
            </a:r>
            <a:r>
              <a:rPr lang="es-VE" u="sng" dirty="0"/>
              <a:t>para garantizar que la </a:t>
            </a:r>
            <a:r>
              <a:rPr lang="es-VE" u="sng" dirty="0" smtClean="0"/>
              <a:t>inversión pública </a:t>
            </a:r>
            <a:r>
              <a:rPr lang="es-VE" u="sng" dirty="0"/>
              <a:t>se </a:t>
            </a:r>
            <a:r>
              <a:rPr lang="es-VE" u="sng" dirty="0" smtClean="0"/>
              <a:t>realice </a:t>
            </a:r>
            <a:r>
              <a:rPr lang="es-VE" u="sng" dirty="0"/>
              <a:t>de manera transparente y </a:t>
            </a:r>
            <a:r>
              <a:rPr lang="es-VE" u="sng" dirty="0" smtClean="0"/>
              <a:t>eficiente </a:t>
            </a:r>
            <a:r>
              <a:rPr lang="es-VE" dirty="0" smtClean="0"/>
              <a:t>en </a:t>
            </a:r>
            <a:r>
              <a:rPr lang="es-VE" dirty="0"/>
              <a:t>beneficio de los intereses de la sociedad, y que </a:t>
            </a:r>
            <a:r>
              <a:rPr lang="es-VE" dirty="0" smtClean="0"/>
              <a:t>las actividades </a:t>
            </a:r>
            <a:r>
              <a:rPr lang="es-VE" dirty="0"/>
              <a:t>del sector privado no afecten los </a:t>
            </a:r>
            <a:r>
              <a:rPr lang="es-VE" dirty="0" smtClean="0"/>
              <a:t>intereses colectivos </a:t>
            </a:r>
            <a:r>
              <a:rPr lang="es-VE" dirty="0"/>
              <a:t>o sociales.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2" y="4011910"/>
            <a:ext cx="424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DEFINICIÓN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363850" y="919725"/>
            <a:ext cx="38895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MEDIOS DE EJERCICIO DEL CONTROL SOCIAL </a:t>
            </a:r>
            <a:endParaRPr dirty="0"/>
          </a:p>
        </p:txBody>
      </p:sp>
      <p:grpSp>
        <p:nvGrpSpPr>
          <p:cNvPr id="200" name="Shape 20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01" name="Shape 20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187"/>
          <p:cNvSpPr/>
          <p:nvPr/>
        </p:nvSpPr>
        <p:spPr>
          <a:xfrm>
            <a:off x="3419872" y="1808524"/>
            <a:ext cx="3096343" cy="263543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COLECTIVAMENTE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" name="Shape 188"/>
          <p:cNvSpPr/>
          <p:nvPr/>
        </p:nvSpPr>
        <p:spPr>
          <a:xfrm>
            <a:off x="755576" y="1808524"/>
            <a:ext cx="3189324" cy="2563425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INDIVIDUALMENTE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" name="Shape 189"/>
          <p:cNvSpPr/>
          <p:nvPr/>
        </p:nvSpPr>
        <p:spPr>
          <a:xfrm>
            <a:off x="5724128" y="1955684"/>
            <a:ext cx="303161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ORGÁNICAMENTE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2225" y="1699982"/>
            <a:ext cx="478202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MARCO TEÓRICO</a:t>
            </a:r>
            <a:endParaRPr sz="2400" dirty="0"/>
          </a:p>
        </p:txBody>
      </p:sp>
      <p:sp>
        <p:nvSpPr>
          <p:cNvPr id="100" name="Shape 100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072001" y="123478"/>
            <a:ext cx="48830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ES LA </a:t>
            </a:r>
          </a:p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PARTICIPACIÓN </a:t>
            </a:r>
          </a:p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CIUDADANA?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ow to Write a Strategic Pl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04" y="2670118"/>
            <a:ext cx="1948061" cy="24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FACILIDAD DE DESEMPEÑO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s-VE" u="sng" dirty="0"/>
              <a:t>Los supervisores inmediatos de la administración</a:t>
            </a:r>
          </a:p>
          <a:p>
            <a:pPr marL="76200" indent="0" algn="just">
              <a:buNone/>
            </a:pPr>
            <a:r>
              <a:rPr lang="es-VE" u="sng" dirty="0"/>
              <a:t>pública o empleadores del sector </a:t>
            </a:r>
            <a:r>
              <a:rPr lang="es-VE" u="sng" dirty="0" smtClean="0"/>
              <a:t>privado</a:t>
            </a:r>
            <a:r>
              <a:rPr lang="es-VE" dirty="0" smtClean="0"/>
              <a:t>, deben </a:t>
            </a:r>
            <a:r>
              <a:rPr lang="es-VE" dirty="0"/>
              <a:t>garantizar y </a:t>
            </a:r>
            <a:r>
              <a:rPr lang="es-VE" dirty="0">
                <a:solidFill>
                  <a:srgbClr val="FF0000"/>
                </a:solidFill>
              </a:rPr>
              <a:t>facilitar</a:t>
            </a:r>
            <a:r>
              <a:rPr lang="es-VE" dirty="0"/>
              <a:t> a los trabajadores y </a:t>
            </a:r>
            <a:r>
              <a:rPr lang="es-VE" dirty="0" smtClean="0"/>
              <a:t>trabajadoras </a:t>
            </a:r>
            <a:r>
              <a:rPr lang="es-VE" u="sng" dirty="0" smtClean="0"/>
              <a:t>el </a:t>
            </a:r>
            <a:r>
              <a:rPr lang="es-VE" u="sng" dirty="0"/>
              <a:t>ejercicio del control social en su </a:t>
            </a:r>
            <a:r>
              <a:rPr lang="es-VE" u="sng" dirty="0" smtClean="0"/>
              <a:t>ámbito laboral</a:t>
            </a:r>
            <a:r>
              <a:rPr lang="es-VE" dirty="0"/>
              <a:t>, sin que se vea afectada la eficacia del </a:t>
            </a:r>
            <a:r>
              <a:rPr lang="es-VE" dirty="0" smtClean="0"/>
              <a:t>funcionamiento de </a:t>
            </a:r>
            <a:r>
              <a:rPr lang="es-VE" dirty="0"/>
              <a:t>la institución o empresa.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652120" y="4155926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PERMITIR  EL CONTROL SOCIAL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4716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22668"/>
            <a:ext cx="3622798" cy="435600"/>
          </a:xfrm>
        </p:spPr>
        <p:txBody>
          <a:bodyPr/>
          <a:lstStyle/>
          <a:p>
            <a:r>
              <a:rPr lang="es-VE" dirty="0" smtClean="0"/>
              <a:t>EJERCICIO DEL CONTROL SOCIAL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DENUNCIA</a:t>
            </a:r>
            <a:endParaRPr lang="es-V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s-VE" dirty="0" smtClean="0"/>
              <a:t>DE OFICIO</a:t>
            </a:r>
            <a:endParaRPr lang="es-VE" dirty="0"/>
          </a:p>
        </p:txBody>
      </p:sp>
      <p:sp>
        <p:nvSpPr>
          <p:cNvPr id="6" name="5 Abrir llave"/>
          <p:cNvSpPr/>
          <p:nvPr/>
        </p:nvSpPr>
        <p:spPr>
          <a:xfrm rot="16200000">
            <a:off x="4223978" y="231490"/>
            <a:ext cx="1152128" cy="496855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4067944" y="3431024"/>
            <a:ext cx="159619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PERSONA NATURAL O JURÍDICA</a:t>
            </a:r>
            <a:endParaRPr lang="es-VE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4515966"/>
            <a:ext cx="88424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b="1" dirty="0"/>
              <a:t>C</a:t>
            </a:r>
            <a:r>
              <a:rPr lang="es-VE" b="1" dirty="0" smtClean="0"/>
              <a:t>on </a:t>
            </a:r>
            <a:r>
              <a:rPr lang="es-VE" b="1" dirty="0"/>
              <a:t>conocimiento en </a:t>
            </a:r>
            <a:r>
              <a:rPr lang="es-VE" b="1" dirty="0" smtClean="0"/>
              <a:t>los hechos </a:t>
            </a:r>
            <a:r>
              <a:rPr lang="es-VE" b="1" dirty="0"/>
              <a:t>que conlleven a una posible infracción, </a:t>
            </a:r>
            <a:r>
              <a:rPr lang="es-VE" b="1" dirty="0" smtClean="0"/>
              <a:t>irregularidad o </a:t>
            </a:r>
            <a:r>
              <a:rPr lang="es-VE" b="1" dirty="0"/>
              <a:t>inacción que afecte los intereses </a:t>
            </a:r>
            <a:r>
              <a:rPr lang="es-VE" b="1" dirty="0" smtClean="0"/>
              <a:t>individuales o </a:t>
            </a:r>
            <a:r>
              <a:rPr lang="es-VE" b="1" dirty="0"/>
              <a:t>colectivos de los </a:t>
            </a:r>
            <a:r>
              <a:rPr lang="es-VE" b="1" dirty="0" smtClean="0"/>
              <a:t>ciudadanos.</a:t>
            </a:r>
            <a:endParaRPr lang="es-VE" b="1" dirty="0"/>
          </a:p>
        </p:txBody>
      </p:sp>
      <p:sp>
        <p:nvSpPr>
          <p:cNvPr id="9" name="8 Flecha abajo"/>
          <p:cNvSpPr/>
          <p:nvPr/>
        </p:nvSpPr>
        <p:spPr>
          <a:xfrm>
            <a:off x="4700380" y="4290392"/>
            <a:ext cx="1993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77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 PARA LA CONTRALORÍA SOCIAL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504" y="1651075"/>
            <a:ext cx="3024336" cy="3122400"/>
          </a:xfrm>
        </p:spPr>
        <p:txBody>
          <a:bodyPr/>
          <a:lstStyle/>
          <a:p>
            <a:r>
              <a:rPr lang="es-VE" u="sng" dirty="0"/>
              <a:t>Notificar directamente al órgano </a:t>
            </a:r>
            <a:r>
              <a:rPr lang="es-VE" u="sng" dirty="0" smtClean="0"/>
              <a:t>competente, </a:t>
            </a:r>
            <a:r>
              <a:rPr lang="es-VE" u="sng" dirty="0"/>
              <a:t>para la apertura del </a:t>
            </a:r>
            <a:r>
              <a:rPr lang="es-VE" u="sng" dirty="0" smtClean="0"/>
              <a:t>inicio de </a:t>
            </a:r>
            <a:r>
              <a:rPr lang="es-VE" u="sng" dirty="0"/>
              <a:t>la i</a:t>
            </a:r>
            <a:r>
              <a:rPr lang="es-VE" u="sng" dirty="0" smtClean="0"/>
              <a:t>nvestigación </a:t>
            </a:r>
            <a:r>
              <a:rPr lang="es-VE" dirty="0"/>
              <a:t>a los efectos de </a:t>
            </a:r>
            <a:r>
              <a:rPr lang="es-VE" dirty="0" smtClean="0"/>
              <a:t>comprobar la </a:t>
            </a:r>
            <a:r>
              <a:rPr lang="es-VE" dirty="0"/>
              <a:t>presunta infracción, irregularidad o inacción.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2987824" y="1651075"/>
            <a:ext cx="3181088" cy="3122400"/>
          </a:xfrm>
        </p:spPr>
        <p:txBody>
          <a:bodyPr/>
          <a:lstStyle/>
          <a:p>
            <a:r>
              <a:rPr lang="es-VE" dirty="0" smtClean="0"/>
              <a:t>Realizada la contraloría social se </a:t>
            </a:r>
            <a:r>
              <a:rPr lang="es-VE" u="sng" dirty="0" smtClean="0"/>
              <a:t>levantará un acta </a:t>
            </a:r>
            <a:r>
              <a:rPr lang="es-VE" dirty="0" smtClean="0"/>
              <a:t>con descripción de los hechos y soportes </a:t>
            </a:r>
            <a:r>
              <a:rPr lang="es-VE" dirty="0"/>
              <a:t>y </a:t>
            </a:r>
            <a:r>
              <a:rPr lang="es-VE" u="sng" dirty="0"/>
              <a:t>remitir el </a:t>
            </a:r>
            <a:r>
              <a:rPr lang="es-VE" u="sng" dirty="0" smtClean="0"/>
              <a:t>acta ante </a:t>
            </a:r>
            <a:r>
              <a:rPr lang="es-VE" u="sng" dirty="0"/>
              <a:t>las autoridades </a:t>
            </a:r>
            <a:r>
              <a:rPr lang="es-VE" u="sng" dirty="0" smtClean="0"/>
              <a:t>administrativas, penales</a:t>
            </a:r>
            <a:r>
              <a:rPr lang="es-VE" u="sng" dirty="0"/>
              <a:t>, judiciales o de control fiscal</a:t>
            </a:r>
            <a:r>
              <a:rPr lang="es-VE" dirty="0"/>
              <a:t> </a:t>
            </a:r>
            <a:r>
              <a:rPr lang="es-VE" dirty="0" smtClean="0"/>
              <a:t>que corresponda</a:t>
            </a:r>
            <a:endParaRPr lang="es-V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3"/>
          </p:nvPr>
        </p:nvSpPr>
        <p:spPr>
          <a:xfrm>
            <a:off x="6084168" y="1651075"/>
            <a:ext cx="2538405" cy="3122400"/>
          </a:xfrm>
        </p:spPr>
        <p:txBody>
          <a:bodyPr/>
          <a:lstStyle/>
          <a:p>
            <a:r>
              <a:rPr lang="es-VE" u="sng" dirty="0"/>
              <a:t>Hacer seguimiento de los </a:t>
            </a:r>
            <a:r>
              <a:rPr lang="es-VE" u="sng" dirty="0" smtClean="0"/>
              <a:t>procedimientos iniciados ante </a:t>
            </a:r>
            <a:r>
              <a:rPr lang="es-VE" u="sng" dirty="0"/>
              <a:t>las autoridades administrativas, </a:t>
            </a:r>
            <a:r>
              <a:rPr lang="es-VE" u="sng" dirty="0" smtClean="0"/>
              <a:t>penales, judiciales </a:t>
            </a:r>
            <a:r>
              <a:rPr lang="es-VE" u="sng" dirty="0"/>
              <a:t>o de control fiscal </a:t>
            </a:r>
            <a:r>
              <a:rPr lang="es-VE" dirty="0"/>
              <a:t>que </a:t>
            </a:r>
            <a:r>
              <a:rPr lang="es-VE" dirty="0" smtClean="0"/>
              <a:t>corresponda</a:t>
            </a:r>
            <a:r>
              <a:rPr lang="es-V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CONCLUSIONES</a:t>
            </a:r>
            <a:endParaRPr lang="es-V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275606"/>
            <a:ext cx="8784976" cy="3651870"/>
          </a:xfrm>
        </p:spPr>
        <p:txBody>
          <a:bodyPr/>
          <a:lstStyle/>
          <a:p>
            <a:pPr algn="just"/>
            <a:r>
              <a:rPr lang="es-VE" sz="2200" dirty="0" smtClean="0"/>
              <a:t>Los organismos y entes del sector público venezolano deben tener en su estructura organizativa una Oficina de Atención Ciudadana.</a:t>
            </a:r>
          </a:p>
          <a:p>
            <a:pPr algn="just"/>
            <a:r>
              <a:rPr lang="es-VE" sz="2200" dirty="0" smtClean="0"/>
              <a:t>La Oficina de Atención Ciudadana debe informar sobre la gestión de los recursos y </a:t>
            </a:r>
            <a:r>
              <a:rPr lang="es-VE" sz="2200" dirty="0" smtClean="0"/>
              <a:t>atender o canalizar la respuesta oportuna de las </a:t>
            </a:r>
            <a:r>
              <a:rPr lang="es-VE" sz="2200" dirty="0" smtClean="0"/>
              <a:t>denuncias.</a:t>
            </a:r>
          </a:p>
          <a:p>
            <a:pPr algn="just"/>
            <a:r>
              <a:rPr lang="es-VE" sz="2200" dirty="0" smtClean="0"/>
              <a:t>El Órgano de Control Fiscal debe fomentar la Participación Ciudadana.</a:t>
            </a:r>
          </a:p>
          <a:p>
            <a:pPr algn="just"/>
            <a:r>
              <a:rPr lang="es-VE" sz="2200" dirty="0" smtClean="0"/>
              <a:t>Las máximas autoridades están obligadas a crear los mecanismos de interrelación, así como normativa para fomentar y facilitar la Participación Ciudadana.</a:t>
            </a:r>
            <a:endParaRPr lang="es-VE" sz="2200" dirty="0"/>
          </a:p>
        </p:txBody>
      </p:sp>
    </p:spTree>
    <p:extLst>
      <p:ext uri="{BB962C8B-B14F-4D97-AF65-F5344CB8AC3E}">
        <p14:creationId xmlns:p14="http://schemas.microsoft.com/office/powerpoint/2010/main" val="3845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465375" y="4440675"/>
            <a:ext cx="213248" cy="19146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''La muerte es algo inevitable. Cuando un hombre ha hecho lo que Ã©l considera como su deber para con su pueblo y su paÃ­s, puede descansar en paz'', dij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" y="1810739"/>
            <a:ext cx="2520280" cy="28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 smtClean="0">
                <a:latin typeface="Lora"/>
                <a:ea typeface="Lora"/>
                <a:cs typeface="Lora"/>
                <a:sym typeface="Lora"/>
              </a:rPr>
              <a:t>¿</a:t>
            </a:r>
            <a:r>
              <a:rPr lang="es-VE" sz="3600" b="1" i="1" dirty="0" smtClean="0">
                <a:latin typeface="Lora"/>
                <a:ea typeface="Lora"/>
                <a:cs typeface="Lora"/>
                <a:sym typeface="Lora"/>
              </a:rPr>
              <a:t>Alguna</a:t>
            </a:r>
            <a:r>
              <a:rPr lang="en" sz="3600" b="1" i="1" dirty="0" smtClean="0">
                <a:latin typeface="Lora"/>
                <a:ea typeface="Lora"/>
                <a:cs typeface="Lora"/>
                <a:sym typeface="Lora"/>
              </a:rPr>
              <a:t> inquietud?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VE" sz="1800" dirty="0" smtClean="0">
                <a:solidFill>
                  <a:schemeClr val="dk1"/>
                </a:solidFill>
              </a:rPr>
              <a:t>Pueden ubicarme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 smtClean="0">
                <a:solidFill>
                  <a:schemeClr val="dk1"/>
                </a:solidFill>
              </a:rPr>
              <a:t>@</a:t>
            </a:r>
            <a:r>
              <a:rPr lang="es-VE" sz="1800" dirty="0" err="1" smtClean="0">
                <a:solidFill>
                  <a:schemeClr val="dk1"/>
                </a:solidFill>
              </a:rPr>
              <a:t>jcohilleal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 smtClean="0">
                <a:solidFill>
                  <a:schemeClr val="dk1"/>
                </a:solidFill>
                <a:hlinkClick r:id="rId3"/>
              </a:rPr>
              <a:t>jcohilleal@gmail.com</a:t>
            </a:r>
            <a:endParaRPr lang="en" sz="1800" dirty="0" smtClean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b="1" dirty="0" smtClean="0">
                <a:solidFill>
                  <a:schemeClr val="dk1"/>
                </a:solidFill>
              </a:rPr>
              <a:t>Telf. Móvil: 0584147471034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b="1" dirty="0" smtClean="0">
                <a:solidFill>
                  <a:schemeClr val="dk1"/>
                </a:solidFill>
              </a:rPr>
              <a:t>FACES ULA MÉRIDA</a:t>
            </a:r>
            <a:endParaRPr b="1" dirty="0"/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¡GRACIAS!</a:t>
            </a:r>
            <a:endParaRPr sz="6000" dirty="0"/>
          </a:p>
        </p:txBody>
      </p:sp>
      <p:cxnSp>
        <p:nvCxnSpPr>
          <p:cNvPr id="378" name="Shape 378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PARTICIPACIÓN CIUDADANA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926057" y="235572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 smtClean="0"/>
              <a:t>Herramienta </a:t>
            </a:r>
            <a:r>
              <a:rPr lang="es-VE" sz="2400" dirty="0"/>
              <a:t>necesaria para lograr afianzar el sistema democrático por medio de las relaciones entre el gobierno y la sociedad </a:t>
            </a:r>
            <a:r>
              <a:rPr lang="es-VE" sz="2400" dirty="0" smtClean="0"/>
              <a:t>organizada, es decir este </a:t>
            </a:r>
            <a:r>
              <a:rPr lang="es-VE" sz="2400" u="sng" dirty="0" smtClean="0"/>
              <a:t>instrumento permite la </a:t>
            </a:r>
            <a:r>
              <a:rPr lang="es-VE" sz="2400" u="sng" dirty="0"/>
              <a:t>intervención de los ciudadanos en la esfera </a:t>
            </a:r>
            <a:r>
              <a:rPr lang="es-VE" sz="2400" u="sng" dirty="0" smtClean="0"/>
              <a:t>pública</a:t>
            </a:r>
            <a:r>
              <a:rPr lang="es-VE" sz="2400" dirty="0" smtClean="0"/>
              <a:t>.</a:t>
            </a:r>
            <a:endParaRPr lang="es-VE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1563638"/>
            <a:ext cx="4680520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/>
              <a:t>DEFINICIÓN</a:t>
            </a:r>
            <a:endParaRPr lang="es-VE" sz="2400" b="1" dirty="0"/>
          </a:p>
        </p:txBody>
      </p:sp>
      <p:pic>
        <p:nvPicPr>
          <p:cNvPr id="5" name="Picture 2" descr="Resultado de imagen para muÃ±ecos 3d para presentaciones pens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558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PARTICIPACIÓN CIUDADANA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926057" y="235572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400" dirty="0" smtClean="0"/>
              <a:t>Es el </a:t>
            </a:r>
            <a:r>
              <a:rPr lang="es-VE" sz="2400" u="sng" dirty="0" smtClean="0"/>
              <a:t>conjunto de mecanismos con los cuales la población puede tener acceso a las decisiones de gobierno de manera independiente, ejerciendo el control</a:t>
            </a:r>
            <a:r>
              <a:rPr lang="es-VE" sz="2400" dirty="0" smtClean="0"/>
              <a:t>, sin la necesidad de formar parte de la administración pública o de algún partido político.</a:t>
            </a:r>
            <a:endParaRPr lang="es-VE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1563638"/>
            <a:ext cx="4680520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400" b="1" dirty="0" smtClean="0"/>
              <a:t>DEFINICIÓN</a:t>
            </a:r>
            <a:endParaRPr lang="es-VE" sz="2400" b="1" dirty="0"/>
          </a:p>
        </p:txBody>
      </p:sp>
      <p:pic>
        <p:nvPicPr>
          <p:cNvPr id="5" name="Picture 2" descr="Resultado de imagen para muÃ±ecos 3d para presentaciones pens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558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1250" y="937124"/>
            <a:ext cx="3982838" cy="482497"/>
          </a:xfrm>
        </p:spPr>
        <p:txBody>
          <a:bodyPr/>
          <a:lstStyle/>
          <a:p>
            <a:r>
              <a:rPr lang="es-VE" dirty="0" smtClean="0"/>
              <a:t>CARACTERÍSTICAS DE LA  PARTICIPACIÓN CIUDADANA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896473" y="185167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Activa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Integradora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Consciente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Libre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Responsable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Eficaz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Transparente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Rendición </a:t>
            </a:r>
            <a:r>
              <a:rPr lang="es-VE" sz="2400" dirty="0" smtClean="0"/>
              <a:t>de Cuentas</a:t>
            </a:r>
            <a:endParaRPr lang="es-VE" sz="2400" dirty="0"/>
          </a:p>
        </p:txBody>
      </p:sp>
      <p:pic>
        <p:nvPicPr>
          <p:cNvPr id="6148" name="Picture 4" descr="Agosto no es un mes inhÃ¡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30" y="1851670"/>
            <a:ext cx="2966095" cy="29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RAZONES PARA PARTICIPAR</a:t>
            </a:r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70765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Posibilidad de los ciudadanos de incidir en las políticas públicas.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Realizar control ciudadano sobre los actos de gobierno.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Las políticas del gobierno afectan a todos los miembros de la sociedad.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VE" sz="2400" dirty="0" smtClean="0"/>
              <a:t>La democracia se construye entre todos, no es para espectadores, amerita ciudadanos activos.</a:t>
            </a:r>
            <a:endParaRPr lang="es-VE" sz="2400" dirty="0"/>
          </a:p>
        </p:txBody>
      </p:sp>
      <p:pic>
        <p:nvPicPr>
          <p:cNvPr id="5122" name="Picture 2" descr="Ãnete a NEXO YOGA - Programa 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123478"/>
            <a:ext cx="2232248" cy="150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3262</Words>
  <Application>Microsoft Office PowerPoint</Application>
  <PresentationFormat>Presentación en pantalla (16:9)</PresentationFormat>
  <Paragraphs>356</Paragraphs>
  <Slides>55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Quattrocento Sans</vt:lpstr>
      <vt:lpstr>Lora</vt:lpstr>
      <vt:lpstr>Viola template</vt:lpstr>
      <vt:lpstr>PARTICIPACIÓN CIUDADANA</vt:lpstr>
      <vt:lpstr>OBJETIVO DEL COLOQUIO UNIVERSITARIO </vt:lpstr>
      <vt:lpstr>Presentación de PowerPoint</vt:lpstr>
      <vt:lpstr>CONTENIDO</vt:lpstr>
      <vt:lpstr>MARCO TEÓRICO</vt:lpstr>
      <vt:lpstr>PARTICIPACIÓN CIUDADANA</vt:lpstr>
      <vt:lpstr>PARTICIPACIÓN CIUDADANA</vt:lpstr>
      <vt:lpstr>CARACTERÍSTICAS DE LA  PARTICIPACIÓN CIUDADANA</vt:lpstr>
      <vt:lpstr>RAZONES PARA PARTICIPAR</vt:lpstr>
      <vt:lpstr>GRADOS DE PARTICIPACIÓN CIUDADANA</vt:lpstr>
      <vt:lpstr>¿EN QUÉ CONSISTE EL ACCESO A LA INFORMACIÓN PÚBLICA?</vt:lpstr>
      <vt:lpstr>IMPORTANCIA DEL ACCESO A LA INFORMACIÓN PÚBLICA</vt:lpstr>
      <vt:lpstr>ACCESO A LA INFORMACIÓN PÚBLICA</vt:lpstr>
      <vt:lpstr>ACCESO A LA INFORMACIÓN PÚBLICA</vt:lpstr>
      <vt:lpstr>MARCO NORMATIVO 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NORMAS PARA FOMENTAR  LA PARTICIPACIÓN CIUDADANA</vt:lpstr>
      <vt:lpstr>Presentación de PowerPoint</vt:lpstr>
      <vt:lpstr>Responsabilidad en el Fomento de la participación ciudadana</vt:lpstr>
      <vt:lpstr>Principios que regulan la Participación Ciudadana</vt:lpstr>
      <vt:lpstr>Presentación de PowerPoint</vt:lpstr>
      <vt:lpstr>Presentación de PowerPoint</vt:lpstr>
      <vt:lpstr>Presentación de PowerPoint</vt:lpstr>
      <vt:lpstr>Presentación de PowerPoint</vt:lpstr>
      <vt:lpstr>DE LAS OFICINA DE ATENCIÓN CIUDADANA</vt:lpstr>
      <vt:lpstr>Presentación de PowerPoint</vt:lpstr>
      <vt:lpstr>Presentación de PowerPoint</vt:lpstr>
      <vt:lpstr>ORGANIZACIÓN Y FUNCIONAMIENTO</vt:lpstr>
      <vt:lpstr>De la Participación Ciudadana a través de los Órganos de Control Fiscal</vt:lpstr>
      <vt:lpstr>Disposiciones transitorias y finales</vt:lpstr>
      <vt:lpstr>LEY ORGÁNICA DE CONTRALORÍA SOCIAL</vt:lpstr>
      <vt:lpstr>Objeto de la Ley</vt:lpstr>
      <vt:lpstr>CONTRALORÍA SOCIAL</vt:lpstr>
      <vt:lpstr>MEDIOS DE EJERCICIO DEL CONTROL SOCIAL </vt:lpstr>
      <vt:lpstr>FACILIDAD DE DESEMPEÑO</vt:lpstr>
      <vt:lpstr>EJERCICIO DEL CONTROL SOCIAL</vt:lpstr>
      <vt:lpstr>PROCEDIMIENTO PARA LA CONTRALORÍA SOCIAL</vt:lpstr>
      <vt:lpstr>CONCLUSIONES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</dc:creator>
  <cp:lastModifiedBy>Usuario</cp:lastModifiedBy>
  <cp:revision>144</cp:revision>
  <dcterms:modified xsi:type="dcterms:W3CDTF">2019-07-18T06:06:21Z</dcterms:modified>
</cp:coreProperties>
</file>