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73" r:id="rId3"/>
    <p:sldId id="276" r:id="rId4"/>
    <p:sldId id="256" r:id="rId5"/>
    <p:sldId id="277" r:id="rId6"/>
    <p:sldId id="280" r:id="rId7"/>
    <p:sldId id="279" r:id="rId8"/>
    <p:sldId id="270" r:id="rId9"/>
    <p:sldId id="271" r:id="rId10"/>
    <p:sldId id="272" r:id="rId11"/>
    <p:sldId id="283" r:id="rId12"/>
    <p:sldId id="269" r:id="rId13"/>
    <p:sldId id="274" r:id="rId14"/>
    <p:sldId id="259" r:id="rId15"/>
    <p:sldId id="260" r:id="rId16"/>
    <p:sldId id="267" r:id="rId17"/>
    <p:sldId id="268" r:id="rId18"/>
    <p:sldId id="261" r:id="rId19"/>
    <p:sldId id="262" r:id="rId20"/>
    <p:sldId id="263" r:id="rId21"/>
    <p:sldId id="264" r:id="rId22"/>
    <p:sldId id="281" r:id="rId23"/>
    <p:sldId id="265" r:id="rId24"/>
    <p:sldId id="266" r:id="rId25"/>
    <p:sldId id="282" r:id="rId26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FFFFFF"/>
    <a:srgbClr val="010000"/>
    <a:srgbClr val="8C1010"/>
    <a:srgbClr val="A30B0A"/>
    <a:srgbClr val="181818"/>
    <a:srgbClr val="070707"/>
    <a:srgbClr val="85B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59DA3-86B1-46A8-AF14-61C2446CD9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VE"/>
        </a:p>
      </dgm:t>
    </dgm:pt>
    <dgm:pt modelId="{6F771993-4953-47FC-8AD5-9A2E9C931FF1}">
      <dgm:prSet custT="1"/>
      <dgm:spPr/>
      <dgm:t>
        <a:bodyPr/>
        <a:lstStyle/>
        <a:p>
          <a:pPr rtl="0"/>
          <a:r>
            <a:rPr lang="es-VE" sz="2600" dirty="0"/>
            <a:t>Las denuncias podrán formularse por escrito, firmadas en original</a:t>
          </a:r>
        </a:p>
      </dgm:t>
    </dgm:pt>
    <dgm:pt modelId="{CE501403-AC21-49D9-A1D9-F15832940EA1}" type="parTrans" cxnId="{78D31973-A350-4295-85A2-CCE7EE5814AD}">
      <dgm:prSet/>
      <dgm:spPr/>
      <dgm:t>
        <a:bodyPr/>
        <a:lstStyle/>
        <a:p>
          <a:endParaRPr lang="es-VE" sz="2600"/>
        </a:p>
      </dgm:t>
    </dgm:pt>
    <dgm:pt modelId="{52B64B0A-19A9-4358-9DCC-F2722BB2380B}" type="sibTrans" cxnId="{78D31973-A350-4295-85A2-CCE7EE5814AD}">
      <dgm:prSet/>
      <dgm:spPr/>
      <dgm:t>
        <a:bodyPr/>
        <a:lstStyle/>
        <a:p>
          <a:endParaRPr lang="es-VE" sz="2600"/>
        </a:p>
      </dgm:t>
    </dgm:pt>
    <dgm:pt modelId="{15B8E404-AD4D-48F6-B5A3-5EBA1B764B75}">
      <dgm:prSet custT="1"/>
      <dgm:spPr/>
      <dgm:t>
        <a:bodyPr/>
        <a:lstStyle/>
        <a:p>
          <a:pPr rtl="0"/>
          <a:r>
            <a:rPr lang="es-VE" sz="2600" dirty="0"/>
            <a:t>Verbalmente, se levantará un acta en presencia del denunciante, quien la firmará junto con el funcionario que la recibe. </a:t>
          </a:r>
        </a:p>
      </dgm:t>
    </dgm:pt>
    <dgm:pt modelId="{60677471-CD93-42EE-96D6-CBB264AD58A5}" type="parTrans" cxnId="{EF7E559D-CB9C-4696-9813-71794B27742F}">
      <dgm:prSet/>
      <dgm:spPr/>
      <dgm:t>
        <a:bodyPr/>
        <a:lstStyle/>
        <a:p>
          <a:endParaRPr lang="es-VE" sz="2600"/>
        </a:p>
      </dgm:t>
    </dgm:pt>
    <dgm:pt modelId="{59338416-71FD-4FF5-86B3-ADD42CBB93ED}" type="sibTrans" cxnId="{EF7E559D-CB9C-4696-9813-71794B27742F}">
      <dgm:prSet/>
      <dgm:spPr/>
      <dgm:t>
        <a:bodyPr/>
        <a:lstStyle/>
        <a:p>
          <a:endParaRPr lang="es-VE" sz="2600"/>
        </a:p>
      </dgm:t>
    </dgm:pt>
    <dgm:pt modelId="{19A400C0-AE5F-400A-AA39-6B9678443D9A}">
      <dgm:prSet custT="1"/>
      <dgm:spPr/>
      <dgm:t>
        <a:bodyPr/>
        <a:lstStyle/>
        <a:p>
          <a:pPr rtl="0"/>
          <a:r>
            <a:rPr lang="es-VE" sz="2600"/>
            <a:t>Medios electrónicos </a:t>
          </a:r>
        </a:p>
      </dgm:t>
    </dgm:pt>
    <dgm:pt modelId="{3399C28D-83FB-48FF-81F5-4869CB788C08}" type="parTrans" cxnId="{1318A35D-9925-4799-9038-35B4253A4E2E}">
      <dgm:prSet/>
      <dgm:spPr/>
      <dgm:t>
        <a:bodyPr/>
        <a:lstStyle/>
        <a:p>
          <a:endParaRPr lang="es-VE" sz="2600"/>
        </a:p>
      </dgm:t>
    </dgm:pt>
    <dgm:pt modelId="{4F073906-3458-4F98-999F-4853829CFE09}" type="sibTrans" cxnId="{1318A35D-9925-4799-9038-35B4253A4E2E}">
      <dgm:prSet/>
      <dgm:spPr/>
      <dgm:t>
        <a:bodyPr/>
        <a:lstStyle/>
        <a:p>
          <a:endParaRPr lang="es-VE" sz="2600"/>
        </a:p>
      </dgm:t>
    </dgm:pt>
    <dgm:pt modelId="{F29427BB-55E7-4788-B8C5-A4351FF394E6}" type="pres">
      <dgm:prSet presAssocID="{EA559DA3-86B1-46A8-AF14-61C2446CD9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1B35A6CF-86A8-46CB-B893-CE47EA6507DC}" type="pres">
      <dgm:prSet presAssocID="{6F771993-4953-47FC-8AD5-9A2E9C931FF1}" presName="thickLine" presStyleLbl="alignNode1" presStyleIdx="0" presStyleCnt="3"/>
      <dgm:spPr/>
    </dgm:pt>
    <dgm:pt modelId="{E05DF216-1E3D-4619-B43A-E15FF69D597C}" type="pres">
      <dgm:prSet presAssocID="{6F771993-4953-47FC-8AD5-9A2E9C931FF1}" presName="horz1" presStyleCnt="0"/>
      <dgm:spPr/>
    </dgm:pt>
    <dgm:pt modelId="{E6F91740-E41C-4906-9883-BFCE80FF8631}" type="pres">
      <dgm:prSet presAssocID="{6F771993-4953-47FC-8AD5-9A2E9C931FF1}" presName="tx1" presStyleLbl="revTx" presStyleIdx="0" presStyleCnt="3"/>
      <dgm:spPr/>
      <dgm:t>
        <a:bodyPr/>
        <a:lstStyle/>
        <a:p>
          <a:endParaRPr lang="es-VE"/>
        </a:p>
      </dgm:t>
    </dgm:pt>
    <dgm:pt modelId="{1237EF7A-EAD0-493C-BD4A-FD61DB9BFFEA}" type="pres">
      <dgm:prSet presAssocID="{6F771993-4953-47FC-8AD5-9A2E9C931FF1}" presName="vert1" presStyleCnt="0"/>
      <dgm:spPr/>
    </dgm:pt>
    <dgm:pt modelId="{37A5FD7F-87E7-44AD-A304-B2E500AA255D}" type="pres">
      <dgm:prSet presAssocID="{15B8E404-AD4D-48F6-B5A3-5EBA1B764B75}" presName="thickLine" presStyleLbl="alignNode1" presStyleIdx="1" presStyleCnt="3"/>
      <dgm:spPr/>
    </dgm:pt>
    <dgm:pt modelId="{3B175305-298A-4D44-8DEC-CEF229664B45}" type="pres">
      <dgm:prSet presAssocID="{15B8E404-AD4D-48F6-B5A3-5EBA1B764B75}" presName="horz1" presStyleCnt="0"/>
      <dgm:spPr/>
    </dgm:pt>
    <dgm:pt modelId="{16C1E976-471C-4169-BE32-7657984FD00C}" type="pres">
      <dgm:prSet presAssocID="{15B8E404-AD4D-48F6-B5A3-5EBA1B764B75}" presName="tx1" presStyleLbl="revTx" presStyleIdx="1" presStyleCnt="3"/>
      <dgm:spPr/>
      <dgm:t>
        <a:bodyPr/>
        <a:lstStyle/>
        <a:p>
          <a:endParaRPr lang="es-VE"/>
        </a:p>
      </dgm:t>
    </dgm:pt>
    <dgm:pt modelId="{148997A9-5285-4942-9A22-40CEC5FFD636}" type="pres">
      <dgm:prSet presAssocID="{15B8E404-AD4D-48F6-B5A3-5EBA1B764B75}" presName="vert1" presStyleCnt="0"/>
      <dgm:spPr/>
    </dgm:pt>
    <dgm:pt modelId="{64B56FDE-0835-426D-A19E-B0C76AA075F1}" type="pres">
      <dgm:prSet presAssocID="{19A400C0-AE5F-400A-AA39-6B9678443D9A}" presName="thickLine" presStyleLbl="alignNode1" presStyleIdx="2" presStyleCnt="3"/>
      <dgm:spPr/>
    </dgm:pt>
    <dgm:pt modelId="{7C03660F-6C09-4B09-946B-B6173BBC5E56}" type="pres">
      <dgm:prSet presAssocID="{19A400C0-AE5F-400A-AA39-6B9678443D9A}" presName="horz1" presStyleCnt="0"/>
      <dgm:spPr/>
    </dgm:pt>
    <dgm:pt modelId="{AD5CB874-4E19-4D20-AEDD-4E6B338E11C2}" type="pres">
      <dgm:prSet presAssocID="{19A400C0-AE5F-400A-AA39-6B9678443D9A}" presName="tx1" presStyleLbl="revTx" presStyleIdx="2" presStyleCnt="3"/>
      <dgm:spPr/>
      <dgm:t>
        <a:bodyPr/>
        <a:lstStyle/>
        <a:p>
          <a:endParaRPr lang="es-VE"/>
        </a:p>
      </dgm:t>
    </dgm:pt>
    <dgm:pt modelId="{E6B431E9-4760-4D97-BBE2-B61B3F5A75B8}" type="pres">
      <dgm:prSet presAssocID="{19A400C0-AE5F-400A-AA39-6B9678443D9A}" presName="vert1" presStyleCnt="0"/>
      <dgm:spPr/>
    </dgm:pt>
  </dgm:ptLst>
  <dgm:cxnLst>
    <dgm:cxn modelId="{1318A35D-9925-4799-9038-35B4253A4E2E}" srcId="{EA559DA3-86B1-46A8-AF14-61C2446CD9CD}" destId="{19A400C0-AE5F-400A-AA39-6B9678443D9A}" srcOrd="2" destOrd="0" parTransId="{3399C28D-83FB-48FF-81F5-4869CB788C08}" sibTransId="{4F073906-3458-4F98-999F-4853829CFE09}"/>
    <dgm:cxn modelId="{72147D6F-D1CC-455A-BBFC-CD86D73A4870}" type="presOf" srcId="{6F771993-4953-47FC-8AD5-9A2E9C931FF1}" destId="{E6F91740-E41C-4906-9883-BFCE80FF8631}" srcOrd="0" destOrd="0" presId="urn:microsoft.com/office/officeart/2008/layout/LinedList"/>
    <dgm:cxn modelId="{4931645C-A134-42CA-8BEF-C64F6CD0F712}" type="presOf" srcId="{EA559DA3-86B1-46A8-AF14-61C2446CD9CD}" destId="{F29427BB-55E7-4788-B8C5-A4351FF394E6}" srcOrd="0" destOrd="0" presId="urn:microsoft.com/office/officeart/2008/layout/LinedList"/>
    <dgm:cxn modelId="{78D31973-A350-4295-85A2-CCE7EE5814AD}" srcId="{EA559DA3-86B1-46A8-AF14-61C2446CD9CD}" destId="{6F771993-4953-47FC-8AD5-9A2E9C931FF1}" srcOrd="0" destOrd="0" parTransId="{CE501403-AC21-49D9-A1D9-F15832940EA1}" sibTransId="{52B64B0A-19A9-4358-9DCC-F2722BB2380B}"/>
    <dgm:cxn modelId="{B4A3C86B-D68C-41DE-82EB-8AD0BA0B8A2C}" type="presOf" srcId="{15B8E404-AD4D-48F6-B5A3-5EBA1B764B75}" destId="{16C1E976-471C-4169-BE32-7657984FD00C}" srcOrd="0" destOrd="0" presId="urn:microsoft.com/office/officeart/2008/layout/LinedList"/>
    <dgm:cxn modelId="{00BCAC12-438D-4C48-B303-815FBB82768A}" type="presOf" srcId="{19A400C0-AE5F-400A-AA39-6B9678443D9A}" destId="{AD5CB874-4E19-4D20-AEDD-4E6B338E11C2}" srcOrd="0" destOrd="0" presId="urn:microsoft.com/office/officeart/2008/layout/LinedList"/>
    <dgm:cxn modelId="{EF7E559D-CB9C-4696-9813-71794B27742F}" srcId="{EA559DA3-86B1-46A8-AF14-61C2446CD9CD}" destId="{15B8E404-AD4D-48F6-B5A3-5EBA1B764B75}" srcOrd="1" destOrd="0" parTransId="{60677471-CD93-42EE-96D6-CBB264AD58A5}" sibTransId="{59338416-71FD-4FF5-86B3-ADD42CBB93ED}"/>
    <dgm:cxn modelId="{980540BF-01BB-4245-B1A9-7BD849655B5B}" type="presParOf" srcId="{F29427BB-55E7-4788-B8C5-A4351FF394E6}" destId="{1B35A6CF-86A8-46CB-B893-CE47EA6507DC}" srcOrd="0" destOrd="0" presId="urn:microsoft.com/office/officeart/2008/layout/LinedList"/>
    <dgm:cxn modelId="{7AD3F207-194D-4BD6-A606-EFFB193E0B51}" type="presParOf" srcId="{F29427BB-55E7-4788-B8C5-A4351FF394E6}" destId="{E05DF216-1E3D-4619-B43A-E15FF69D597C}" srcOrd="1" destOrd="0" presId="urn:microsoft.com/office/officeart/2008/layout/LinedList"/>
    <dgm:cxn modelId="{F176F864-08AA-418F-A9B8-A1E6960257BA}" type="presParOf" srcId="{E05DF216-1E3D-4619-B43A-E15FF69D597C}" destId="{E6F91740-E41C-4906-9883-BFCE80FF8631}" srcOrd="0" destOrd="0" presId="urn:microsoft.com/office/officeart/2008/layout/LinedList"/>
    <dgm:cxn modelId="{31110347-D2DC-430E-8944-96B86F0509BA}" type="presParOf" srcId="{E05DF216-1E3D-4619-B43A-E15FF69D597C}" destId="{1237EF7A-EAD0-493C-BD4A-FD61DB9BFFEA}" srcOrd="1" destOrd="0" presId="urn:microsoft.com/office/officeart/2008/layout/LinedList"/>
    <dgm:cxn modelId="{04EF2FDF-0BFB-4D26-BDAD-2C4ACAD6B9DC}" type="presParOf" srcId="{F29427BB-55E7-4788-B8C5-A4351FF394E6}" destId="{37A5FD7F-87E7-44AD-A304-B2E500AA255D}" srcOrd="2" destOrd="0" presId="urn:microsoft.com/office/officeart/2008/layout/LinedList"/>
    <dgm:cxn modelId="{BFC3278E-DF53-47CE-B877-F6439F430D7A}" type="presParOf" srcId="{F29427BB-55E7-4788-B8C5-A4351FF394E6}" destId="{3B175305-298A-4D44-8DEC-CEF229664B45}" srcOrd="3" destOrd="0" presId="urn:microsoft.com/office/officeart/2008/layout/LinedList"/>
    <dgm:cxn modelId="{4D9F27EA-7CE9-424A-876D-82BDCB60C8DC}" type="presParOf" srcId="{3B175305-298A-4D44-8DEC-CEF229664B45}" destId="{16C1E976-471C-4169-BE32-7657984FD00C}" srcOrd="0" destOrd="0" presId="urn:microsoft.com/office/officeart/2008/layout/LinedList"/>
    <dgm:cxn modelId="{7CEEF52C-BBAE-4F25-92E1-5118234B4D9F}" type="presParOf" srcId="{3B175305-298A-4D44-8DEC-CEF229664B45}" destId="{148997A9-5285-4942-9A22-40CEC5FFD636}" srcOrd="1" destOrd="0" presId="urn:microsoft.com/office/officeart/2008/layout/LinedList"/>
    <dgm:cxn modelId="{6A20B5AF-577A-4E0D-91F7-D61F27F38227}" type="presParOf" srcId="{F29427BB-55E7-4788-B8C5-A4351FF394E6}" destId="{64B56FDE-0835-426D-A19E-B0C76AA075F1}" srcOrd="4" destOrd="0" presId="urn:microsoft.com/office/officeart/2008/layout/LinedList"/>
    <dgm:cxn modelId="{C10316A3-858C-4FAB-9A79-163F2B8CCF31}" type="presParOf" srcId="{F29427BB-55E7-4788-B8C5-A4351FF394E6}" destId="{7C03660F-6C09-4B09-946B-B6173BBC5E56}" srcOrd="5" destOrd="0" presId="urn:microsoft.com/office/officeart/2008/layout/LinedList"/>
    <dgm:cxn modelId="{E74DAC4D-93A0-4B97-9D5A-51087CB803B9}" type="presParOf" srcId="{7C03660F-6C09-4B09-946B-B6173BBC5E56}" destId="{AD5CB874-4E19-4D20-AEDD-4E6B338E11C2}" srcOrd="0" destOrd="0" presId="urn:microsoft.com/office/officeart/2008/layout/LinedList"/>
    <dgm:cxn modelId="{3ABA919A-5FBC-49FA-8E40-444D224030AB}" type="presParOf" srcId="{7C03660F-6C09-4B09-946B-B6173BBC5E56}" destId="{E6B431E9-4760-4D97-BBE2-B61B3F5A75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1E042-3673-425E-8E94-F7D41CC797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VE"/>
        </a:p>
      </dgm:t>
    </dgm:pt>
    <dgm:pt modelId="{DD155282-F562-40A4-A5B5-0452A765D04E}">
      <dgm:prSet custT="1"/>
      <dgm:spPr/>
      <dgm:t>
        <a:bodyPr/>
        <a:lstStyle/>
        <a:p>
          <a:pPr rtl="0"/>
          <a:r>
            <a:rPr lang="es-VE" sz="2600" dirty="0"/>
            <a:t>Identificación del denunciante</a:t>
          </a:r>
        </a:p>
      </dgm:t>
    </dgm:pt>
    <dgm:pt modelId="{61A439A5-1D8C-40F1-A2CC-65AE91B54FC5}" type="parTrans" cxnId="{2B63FDE0-3F62-4459-B34A-B756D3182AF0}">
      <dgm:prSet/>
      <dgm:spPr/>
      <dgm:t>
        <a:bodyPr/>
        <a:lstStyle/>
        <a:p>
          <a:endParaRPr lang="es-VE" sz="2600"/>
        </a:p>
      </dgm:t>
    </dgm:pt>
    <dgm:pt modelId="{48AB395E-FE29-43C2-9538-A70A62CCCF65}" type="sibTrans" cxnId="{2B63FDE0-3F62-4459-B34A-B756D3182AF0}">
      <dgm:prSet/>
      <dgm:spPr/>
      <dgm:t>
        <a:bodyPr/>
        <a:lstStyle/>
        <a:p>
          <a:endParaRPr lang="es-VE" sz="2600"/>
        </a:p>
      </dgm:t>
    </dgm:pt>
    <dgm:pt modelId="{E3A7FA72-6FC5-45E1-913D-AB28C0B10A2B}">
      <dgm:prSet custT="1"/>
      <dgm:spPr/>
      <dgm:t>
        <a:bodyPr/>
        <a:lstStyle/>
        <a:p>
          <a:pPr rtl="0"/>
          <a:r>
            <a:rPr lang="es-VE" sz="2600" dirty="0"/>
            <a:t>Narración circunstanciada de los actos, hechos u omisiones presuntamente irregulares</a:t>
          </a:r>
        </a:p>
      </dgm:t>
    </dgm:pt>
    <dgm:pt modelId="{3E169F11-78A3-4DD3-8AD0-2AAD4CC91418}" type="parTrans" cxnId="{187E0DCA-F766-4955-9750-D8A788956407}">
      <dgm:prSet/>
      <dgm:spPr/>
      <dgm:t>
        <a:bodyPr/>
        <a:lstStyle/>
        <a:p>
          <a:endParaRPr lang="es-VE" sz="2600"/>
        </a:p>
      </dgm:t>
    </dgm:pt>
    <dgm:pt modelId="{69D2E87C-C7DF-483F-833C-4427D57DB81B}" type="sibTrans" cxnId="{187E0DCA-F766-4955-9750-D8A788956407}">
      <dgm:prSet/>
      <dgm:spPr/>
      <dgm:t>
        <a:bodyPr/>
        <a:lstStyle/>
        <a:p>
          <a:endParaRPr lang="es-VE" sz="2600"/>
        </a:p>
      </dgm:t>
    </dgm:pt>
    <dgm:pt modelId="{64481EE4-D790-4952-9F76-28808CEBE4E7}">
      <dgm:prSet custT="1"/>
      <dgm:spPr/>
      <dgm:t>
        <a:bodyPr/>
        <a:lstStyle/>
        <a:p>
          <a:pPr rtl="0"/>
          <a:r>
            <a:rPr lang="es-VE" sz="2600"/>
            <a:t>Señalamiento de quienes los han cometido</a:t>
          </a:r>
        </a:p>
      </dgm:t>
    </dgm:pt>
    <dgm:pt modelId="{DF4EB1F0-77D5-4BA1-BDB4-67EC9FB831F5}" type="parTrans" cxnId="{B2210172-CAE2-44B3-96E1-833DE03F1BA2}">
      <dgm:prSet/>
      <dgm:spPr/>
      <dgm:t>
        <a:bodyPr/>
        <a:lstStyle/>
        <a:p>
          <a:endParaRPr lang="es-VE" sz="2600"/>
        </a:p>
      </dgm:t>
    </dgm:pt>
    <dgm:pt modelId="{31D15207-6C79-4E04-9575-396373F791F8}" type="sibTrans" cxnId="{B2210172-CAE2-44B3-96E1-833DE03F1BA2}">
      <dgm:prSet/>
      <dgm:spPr/>
      <dgm:t>
        <a:bodyPr/>
        <a:lstStyle/>
        <a:p>
          <a:endParaRPr lang="es-VE" sz="2600"/>
        </a:p>
      </dgm:t>
    </dgm:pt>
    <dgm:pt modelId="{BED237A9-DA33-404C-9A54-2FF63E475C0D}">
      <dgm:prSet custT="1"/>
      <dgm:spPr/>
      <dgm:t>
        <a:bodyPr/>
        <a:lstStyle/>
        <a:p>
          <a:pPr rtl="0"/>
          <a:r>
            <a:rPr lang="es-VE" sz="2600"/>
            <a:t>Fecha de ocurrencia</a:t>
          </a:r>
        </a:p>
      </dgm:t>
    </dgm:pt>
    <dgm:pt modelId="{4ACCBF8D-D199-45F5-BE9C-890014D3BB7B}" type="parTrans" cxnId="{B41B78B1-316F-4357-BDA7-E392F1A35BA6}">
      <dgm:prSet/>
      <dgm:spPr/>
      <dgm:t>
        <a:bodyPr/>
        <a:lstStyle/>
        <a:p>
          <a:endParaRPr lang="es-VE" sz="2600"/>
        </a:p>
      </dgm:t>
    </dgm:pt>
    <dgm:pt modelId="{FABE63D8-6B60-421F-82D5-ABB2E988E143}" type="sibTrans" cxnId="{B41B78B1-316F-4357-BDA7-E392F1A35BA6}">
      <dgm:prSet/>
      <dgm:spPr/>
      <dgm:t>
        <a:bodyPr/>
        <a:lstStyle/>
        <a:p>
          <a:endParaRPr lang="es-VE" sz="2600"/>
        </a:p>
      </dgm:t>
    </dgm:pt>
    <dgm:pt modelId="{A832B2F2-D07F-4163-AE7F-88F1CD17760B}">
      <dgm:prSet custT="1"/>
      <dgm:spPr/>
      <dgm:t>
        <a:bodyPr/>
        <a:lstStyle/>
        <a:p>
          <a:pPr rtl="0"/>
          <a:r>
            <a:rPr lang="es-VE" sz="2600"/>
            <a:t>Identificación del ente u organismo donde ocurrieron </a:t>
          </a:r>
        </a:p>
      </dgm:t>
    </dgm:pt>
    <dgm:pt modelId="{7C089FE9-F3F6-4FA8-AA7E-2E44F8C0E50D}" type="parTrans" cxnId="{1E3269E8-34C2-4D2A-A1D4-5E7FEC0E120A}">
      <dgm:prSet/>
      <dgm:spPr/>
      <dgm:t>
        <a:bodyPr/>
        <a:lstStyle/>
        <a:p>
          <a:endParaRPr lang="es-VE" sz="2600"/>
        </a:p>
      </dgm:t>
    </dgm:pt>
    <dgm:pt modelId="{2D18EC2D-C703-4935-A064-7DFDEA65DF4B}" type="sibTrans" cxnId="{1E3269E8-34C2-4D2A-A1D4-5E7FEC0E120A}">
      <dgm:prSet/>
      <dgm:spPr/>
      <dgm:t>
        <a:bodyPr/>
        <a:lstStyle/>
        <a:p>
          <a:endParaRPr lang="es-VE" sz="2600"/>
        </a:p>
      </dgm:t>
    </dgm:pt>
    <dgm:pt modelId="{FE96F9CA-147E-41D8-98FA-58F2EA0E3664}">
      <dgm:prSet custT="1"/>
      <dgm:spPr/>
      <dgm:t>
        <a:bodyPr/>
        <a:lstStyle/>
        <a:p>
          <a:pPr rtl="0"/>
          <a:r>
            <a:rPr lang="es-VE" sz="2600"/>
            <a:t>Todo cuanto le constare al denunciante. </a:t>
          </a:r>
        </a:p>
      </dgm:t>
    </dgm:pt>
    <dgm:pt modelId="{F7DA018A-145A-4F0F-9656-47193E997080}" type="parTrans" cxnId="{87D6C8F3-85DA-4D5E-99F0-9946E55B0EBC}">
      <dgm:prSet/>
      <dgm:spPr/>
      <dgm:t>
        <a:bodyPr/>
        <a:lstStyle/>
        <a:p>
          <a:endParaRPr lang="es-VE" sz="2600"/>
        </a:p>
      </dgm:t>
    </dgm:pt>
    <dgm:pt modelId="{F4B0F451-1B2C-4788-9EA6-CD16BE0EDFE1}" type="sibTrans" cxnId="{87D6C8F3-85DA-4D5E-99F0-9946E55B0EBC}">
      <dgm:prSet/>
      <dgm:spPr/>
      <dgm:t>
        <a:bodyPr/>
        <a:lstStyle/>
        <a:p>
          <a:endParaRPr lang="es-VE" sz="2600"/>
        </a:p>
      </dgm:t>
    </dgm:pt>
    <dgm:pt modelId="{AEE606E2-6B7B-4999-A650-B5D9BFBA3978}" type="pres">
      <dgm:prSet presAssocID="{0B41E042-3673-425E-8E94-F7D41CC797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1F0D598D-5B1B-41FA-B254-0A7A28B3D710}" type="pres">
      <dgm:prSet presAssocID="{DD155282-F562-40A4-A5B5-0452A765D04E}" presName="thickLine" presStyleLbl="alignNode1" presStyleIdx="0" presStyleCnt="6"/>
      <dgm:spPr/>
    </dgm:pt>
    <dgm:pt modelId="{9683E279-431B-4C48-9AF4-9E07A83A4F95}" type="pres">
      <dgm:prSet presAssocID="{DD155282-F562-40A4-A5B5-0452A765D04E}" presName="horz1" presStyleCnt="0"/>
      <dgm:spPr/>
    </dgm:pt>
    <dgm:pt modelId="{E2942FCF-6BFD-43E7-BCE8-3757981D46E0}" type="pres">
      <dgm:prSet presAssocID="{DD155282-F562-40A4-A5B5-0452A765D04E}" presName="tx1" presStyleLbl="revTx" presStyleIdx="0" presStyleCnt="6"/>
      <dgm:spPr/>
      <dgm:t>
        <a:bodyPr/>
        <a:lstStyle/>
        <a:p>
          <a:endParaRPr lang="es-VE"/>
        </a:p>
      </dgm:t>
    </dgm:pt>
    <dgm:pt modelId="{4B841282-E63A-4B2D-9041-A03C74441B4C}" type="pres">
      <dgm:prSet presAssocID="{DD155282-F562-40A4-A5B5-0452A765D04E}" presName="vert1" presStyleCnt="0"/>
      <dgm:spPr/>
    </dgm:pt>
    <dgm:pt modelId="{E4D77C0A-2848-42E1-8EE7-89E60B5BDB01}" type="pres">
      <dgm:prSet presAssocID="{E3A7FA72-6FC5-45E1-913D-AB28C0B10A2B}" presName="thickLine" presStyleLbl="alignNode1" presStyleIdx="1" presStyleCnt="6"/>
      <dgm:spPr/>
    </dgm:pt>
    <dgm:pt modelId="{7E4C17A2-126A-44A5-833A-9A7023C48EAF}" type="pres">
      <dgm:prSet presAssocID="{E3A7FA72-6FC5-45E1-913D-AB28C0B10A2B}" presName="horz1" presStyleCnt="0"/>
      <dgm:spPr/>
    </dgm:pt>
    <dgm:pt modelId="{455FD980-F967-4A4A-8992-FEE5BEA628FD}" type="pres">
      <dgm:prSet presAssocID="{E3A7FA72-6FC5-45E1-913D-AB28C0B10A2B}" presName="tx1" presStyleLbl="revTx" presStyleIdx="1" presStyleCnt="6"/>
      <dgm:spPr/>
      <dgm:t>
        <a:bodyPr/>
        <a:lstStyle/>
        <a:p>
          <a:endParaRPr lang="es-VE"/>
        </a:p>
      </dgm:t>
    </dgm:pt>
    <dgm:pt modelId="{C88ECAEA-9D33-4869-A26F-1766CE8446F0}" type="pres">
      <dgm:prSet presAssocID="{E3A7FA72-6FC5-45E1-913D-AB28C0B10A2B}" presName="vert1" presStyleCnt="0"/>
      <dgm:spPr/>
    </dgm:pt>
    <dgm:pt modelId="{322BDEE7-56F0-43D7-BA02-6155E45E9174}" type="pres">
      <dgm:prSet presAssocID="{64481EE4-D790-4952-9F76-28808CEBE4E7}" presName="thickLine" presStyleLbl="alignNode1" presStyleIdx="2" presStyleCnt="6"/>
      <dgm:spPr/>
    </dgm:pt>
    <dgm:pt modelId="{9E79C0C1-A77F-4E49-837C-DC18415F5DDD}" type="pres">
      <dgm:prSet presAssocID="{64481EE4-D790-4952-9F76-28808CEBE4E7}" presName="horz1" presStyleCnt="0"/>
      <dgm:spPr/>
    </dgm:pt>
    <dgm:pt modelId="{8DD5B248-14F2-4303-9494-B420842C6BB0}" type="pres">
      <dgm:prSet presAssocID="{64481EE4-D790-4952-9F76-28808CEBE4E7}" presName="tx1" presStyleLbl="revTx" presStyleIdx="2" presStyleCnt="6"/>
      <dgm:spPr/>
      <dgm:t>
        <a:bodyPr/>
        <a:lstStyle/>
        <a:p>
          <a:endParaRPr lang="es-VE"/>
        </a:p>
      </dgm:t>
    </dgm:pt>
    <dgm:pt modelId="{8F8CB332-D730-4479-A254-C40223D6FBDD}" type="pres">
      <dgm:prSet presAssocID="{64481EE4-D790-4952-9F76-28808CEBE4E7}" presName="vert1" presStyleCnt="0"/>
      <dgm:spPr/>
    </dgm:pt>
    <dgm:pt modelId="{84C63E90-577C-4A36-A162-AE8BD7230E9E}" type="pres">
      <dgm:prSet presAssocID="{BED237A9-DA33-404C-9A54-2FF63E475C0D}" presName="thickLine" presStyleLbl="alignNode1" presStyleIdx="3" presStyleCnt="6"/>
      <dgm:spPr/>
    </dgm:pt>
    <dgm:pt modelId="{270B4A51-95AA-4CDF-8F46-25BA9CBC07D5}" type="pres">
      <dgm:prSet presAssocID="{BED237A9-DA33-404C-9A54-2FF63E475C0D}" presName="horz1" presStyleCnt="0"/>
      <dgm:spPr/>
    </dgm:pt>
    <dgm:pt modelId="{A615CDC0-45FA-4240-8276-3A3C9D2BC36D}" type="pres">
      <dgm:prSet presAssocID="{BED237A9-DA33-404C-9A54-2FF63E475C0D}" presName="tx1" presStyleLbl="revTx" presStyleIdx="3" presStyleCnt="6"/>
      <dgm:spPr/>
      <dgm:t>
        <a:bodyPr/>
        <a:lstStyle/>
        <a:p>
          <a:endParaRPr lang="es-VE"/>
        </a:p>
      </dgm:t>
    </dgm:pt>
    <dgm:pt modelId="{00996C6E-7737-4604-80EE-330D5B441AF6}" type="pres">
      <dgm:prSet presAssocID="{BED237A9-DA33-404C-9A54-2FF63E475C0D}" presName="vert1" presStyleCnt="0"/>
      <dgm:spPr/>
    </dgm:pt>
    <dgm:pt modelId="{B61E71B2-8EF0-4E3F-8B44-E3466FD2C48D}" type="pres">
      <dgm:prSet presAssocID="{A832B2F2-D07F-4163-AE7F-88F1CD17760B}" presName="thickLine" presStyleLbl="alignNode1" presStyleIdx="4" presStyleCnt="6"/>
      <dgm:spPr/>
    </dgm:pt>
    <dgm:pt modelId="{0DEB52AD-0907-48BE-A83F-5E4FB3BB117B}" type="pres">
      <dgm:prSet presAssocID="{A832B2F2-D07F-4163-AE7F-88F1CD17760B}" presName="horz1" presStyleCnt="0"/>
      <dgm:spPr/>
    </dgm:pt>
    <dgm:pt modelId="{AE81D947-C13A-4ED4-A71B-9C13E77B91A2}" type="pres">
      <dgm:prSet presAssocID="{A832B2F2-D07F-4163-AE7F-88F1CD17760B}" presName="tx1" presStyleLbl="revTx" presStyleIdx="4" presStyleCnt="6"/>
      <dgm:spPr/>
      <dgm:t>
        <a:bodyPr/>
        <a:lstStyle/>
        <a:p>
          <a:endParaRPr lang="es-VE"/>
        </a:p>
      </dgm:t>
    </dgm:pt>
    <dgm:pt modelId="{278C110E-77ED-4D05-8220-330F845AECE2}" type="pres">
      <dgm:prSet presAssocID="{A832B2F2-D07F-4163-AE7F-88F1CD17760B}" presName="vert1" presStyleCnt="0"/>
      <dgm:spPr/>
    </dgm:pt>
    <dgm:pt modelId="{F4B2E7CF-FA13-4BBC-84F6-3B144BD864CA}" type="pres">
      <dgm:prSet presAssocID="{FE96F9CA-147E-41D8-98FA-58F2EA0E3664}" presName="thickLine" presStyleLbl="alignNode1" presStyleIdx="5" presStyleCnt="6"/>
      <dgm:spPr/>
    </dgm:pt>
    <dgm:pt modelId="{0E6E2BE5-992B-420E-AD9A-D618CD9346FA}" type="pres">
      <dgm:prSet presAssocID="{FE96F9CA-147E-41D8-98FA-58F2EA0E3664}" presName="horz1" presStyleCnt="0"/>
      <dgm:spPr/>
    </dgm:pt>
    <dgm:pt modelId="{8EECD5D0-C71A-44E5-A84F-3C32E5C5414D}" type="pres">
      <dgm:prSet presAssocID="{FE96F9CA-147E-41D8-98FA-58F2EA0E3664}" presName="tx1" presStyleLbl="revTx" presStyleIdx="5" presStyleCnt="6"/>
      <dgm:spPr/>
      <dgm:t>
        <a:bodyPr/>
        <a:lstStyle/>
        <a:p>
          <a:endParaRPr lang="es-VE"/>
        </a:p>
      </dgm:t>
    </dgm:pt>
    <dgm:pt modelId="{39A35A81-4ED8-48CA-B844-8C8665AD5171}" type="pres">
      <dgm:prSet presAssocID="{FE96F9CA-147E-41D8-98FA-58F2EA0E3664}" presName="vert1" presStyleCnt="0"/>
      <dgm:spPr/>
    </dgm:pt>
  </dgm:ptLst>
  <dgm:cxnLst>
    <dgm:cxn modelId="{38CF8B1F-D4BC-4392-A19C-509288243673}" type="presOf" srcId="{0B41E042-3673-425E-8E94-F7D41CC79773}" destId="{AEE606E2-6B7B-4999-A650-B5D9BFBA3978}" srcOrd="0" destOrd="0" presId="urn:microsoft.com/office/officeart/2008/layout/LinedList"/>
    <dgm:cxn modelId="{87D6C8F3-85DA-4D5E-99F0-9946E55B0EBC}" srcId="{0B41E042-3673-425E-8E94-F7D41CC79773}" destId="{FE96F9CA-147E-41D8-98FA-58F2EA0E3664}" srcOrd="5" destOrd="0" parTransId="{F7DA018A-145A-4F0F-9656-47193E997080}" sibTransId="{F4B0F451-1B2C-4788-9EA6-CD16BE0EDFE1}"/>
    <dgm:cxn modelId="{AF875332-AEC9-4DCC-9C43-E12E41E6A389}" type="presOf" srcId="{A832B2F2-D07F-4163-AE7F-88F1CD17760B}" destId="{AE81D947-C13A-4ED4-A71B-9C13E77B91A2}" srcOrd="0" destOrd="0" presId="urn:microsoft.com/office/officeart/2008/layout/LinedList"/>
    <dgm:cxn modelId="{187E0DCA-F766-4955-9750-D8A788956407}" srcId="{0B41E042-3673-425E-8E94-F7D41CC79773}" destId="{E3A7FA72-6FC5-45E1-913D-AB28C0B10A2B}" srcOrd="1" destOrd="0" parTransId="{3E169F11-78A3-4DD3-8AD0-2AAD4CC91418}" sibTransId="{69D2E87C-C7DF-483F-833C-4427D57DB81B}"/>
    <dgm:cxn modelId="{45B7D90B-6E35-4772-98E1-E09B4BECA9D9}" type="presOf" srcId="{BED237A9-DA33-404C-9A54-2FF63E475C0D}" destId="{A615CDC0-45FA-4240-8276-3A3C9D2BC36D}" srcOrd="0" destOrd="0" presId="urn:microsoft.com/office/officeart/2008/layout/LinedList"/>
    <dgm:cxn modelId="{63D98E60-9205-45B8-BE28-EF3B5B7CE56F}" type="presOf" srcId="{FE96F9CA-147E-41D8-98FA-58F2EA0E3664}" destId="{8EECD5D0-C71A-44E5-A84F-3C32E5C5414D}" srcOrd="0" destOrd="0" presId="urn:microsoft.com/office/officeart/2008/layout/LinedList"/>
    <dgm:cxn modelId="{05046853-7156-4622-8BC5-34972BE653CC}" type="presOf" srcId="{DD155282-F562-40A4-A5B5-0452A765D04E}" destId="{E2942FCF-6BFD-43E7-BCE8-3757981D46E0}" srcOrd="0" destOrd="0" presId="urn:microsoft.com/office/officeart/2008/layout/LinedList"/>
    <dgm:cxn modelId="{B41B78B1-316F-4357-BDA7-E392F1A35BA6}" srcId="{0B41E042-3673-425E-8E94-F7D41CC79773}" destId="{BED237A9-DA33-404C-9A54-2FF63E475C0D}" srcOrd="3" destOrd="0" parTransId="{4ACCBF8D-D199-45F5-BE9C-890014D3BB7B}" sibTransId="{FABE63D8-6B60-421F-82D5-ABB2E988E143}"/>
    <dgm:cxn modelId="{B2210172-CAE2-44B3-96E1-833DE03F1BA2}" srcId="{0B41E042-3673-425E-8E94-F7D41CC79773}" destId="{64481EE4-D790-4952-9F76-28808CEBE4E7}" srcOrd="2" destOrd="0" parTransId="{DF4EB1F0-77D5-4BA1-BDB4-67EC9FB831F5}" sibTransId="{31D15207-6C79-4E04-9575-396373F791F8}"/>
    <dgm:cxn modelId="{1E3269E8-34C2-4D2A-A1D4-5E7FEC0E120A}" srcId="{0B41E042-3673-425E-8E94-F7D41CC79773}" destId="{A832B2F2-D07F-4163-AE7F-88F1CD17760B}" srcOrd="4" destOrd="0" parTransId="{7C089FE9-F3F6-4FA8-AA7E-2E44F8C0E50D}" sibTransId="{2D18EC2D-C703-4935-A064-7DFDEA65DF4B}"/>
    <dgm:cxn modelId="{2B63FDE0-3F62-4459-B34A-B756D3182AF0}" srcId="{0B41E042-3673-425E-8E94-F7D41CC79773}" destId="{DD155282-F562-40A4-A5B5-0452A765D04E}" srcOrd="0" destOrd="0" parTransId="{61A439A5-1D8C-40F1-A2CC-65AE91B54FC5}" sibTransId="{48AB395E-FE29-43C2-9538-A70A62CCCF65}"/>
    <dgm:cxn modelId="{9F9D9E5B-2DDF-4AB5-B8F5-13A3E7FAB3AA}" type="presOf" srcId="{E3A7FA72-6FC5-45E1-913D-AB28C0B10A2B}" destId="{455FD980-F967-4A4A-8992-FEE5BEA628FD}" srcOrd="0" destOrd="0" presId="urn:microsoft.com/office/officeart/2008/layout/LinedList"/>
    <dgm:cxn modelId="{87CCBD4B-2A5D-4B7C-9409-32F0C248C17C}" type="presOf" srcId="{64481EE4-D790-4952-9F76-28808CEBE4E7}" destId="{8DD5B248-14F2-4303-9494-B420842C6BB0}" srcOrd="0" destOrd="0" presId="urn:microsoft.com/office/officeart/2008/layout/LinedList"/>
    <dgm:cxn modelId="{DEC8F655-F60D-4340-8921-32900970DD54}" type="presParOf" srcId="{AEE606E2-6B7B-4999-A650-B5D9BFBA3978}" destId="{1F0D598D-5B1B-41FA-B254-0A7A28B3D710}" srcOrd="0" destOrd="0" presId="urn:microsoft.com/office/officeart/2008/layout/LinedList"/>
    <dgm:cxn modelId="{DD094DA3-DF7D-4CFD-AD81-829959CC59BB}" type="presParOf" srcId="{AEE606E2-6B7B-4999-A650-B5D9BFBA3978}" destId="{9683E279-431B-4C48-9AF4-9E07A83A4F95}" srcOrd="1" destOrd="0" presId="urn:microsoft.com/office/officeart/2008/layout/LinedList"/>
    <dgm:cxn modelId="{666F6753-3578-497B-B3EF-C0B34402CA25}" type="presParOf" srcId="{9683E279-431B-4C48-9AF4-9E07A83A4F95}" destId="{E2942FCF-6BFD-43E7-BCE8-3757981D46E0}" srcOrd="0" destOrd="0" presId="urn:microsoft.com/office/officeart/2008/layout/LinedList"/>
    <dgm:cxn modelId="{5E468FC1-6822-4F8C-9991-36C2B14CDD13}" type="presParOf" srcId="{9683E279-431B-4C48-9AF4-9E07A83A4F95}" destId="{4B841282-E63A-4B2D-9041-A03C74441B4C}" srcOrd="1" destOrd="0" presId="urn:microsoft.com/office/officeart/2008/layout/LinedList"/>
    <dgm:cxn modelId="{6EAF5A4F-A54B-4E84-804D-E5DE27711AF2}" type="presParOf" srcId="{AEE606E2-6B7B-4999-A650-B5D9BFBA3978}" destId="{E4D77C0A-2848-42E1-8EE7-89E60B5BDB01}" srcOrd="2" destOrd="0" presId="urn:microsoft.com/office/officeart/2008/layout/LinedList"/>
    <dgm:cxn modelId="{C07F5FFD-2A2A-4557-A4F2-29B8C2DF89E3}" type="presParOf" srcId="{AEE606E2-6B7B-4999-A650-B5D9BFBA3978}" destId="{7E4C17A2-126A-44A5-833A-9A7023C48EAF}" srcOrd="3" destOrd="0" presId="urn:microsoft.com/office/officeart/2008/layout/LinedList"/>
    <dgm:cxn modelId="{3389F7FB-2D35-44E8-9B84-A2F9B6E116AE}" type="presParOf" srcId="{7E4C17A2-126A-44A5-833A-9A7023C48EAF}" destId="{455FD980-F967-4A4A-8992-FEE5BEA628FD}" srcOrd="0" destOrd="0" presId="urn:microsoft.com/office/officeart/2008/layout/LinedList"/>
    <dgm:cxn modelId="{4271391F-D9AE-4B6C-A791-D783AD832489}" type="presParOf" srcId="{7E4C17A2-126A-44A5-833A-9A7023C48EAF}" destId="{C88ECAEA-9D33-4869-A26F-1766CE8446F0}" srcOrd="1" destOrd="0" presId="urn:microsoft.com/office/officeart/2008/layout/LinedList"/>
    <dgm:cxn modelId="{4470D4FD-5760-4A8A-AACF-EBCDF27A1DC0}" type="presParOf" srcId="{AEE606E2-6B7B-4999-A650-B5D9BFBA3978}" destId="{322BDEE7-56F0-43D7-BA02-6155E45E9174}" srcOrd="4" destOrd="0" presId="urn:microsoft.com/office/officeart/2008/layout/LinedList"/>
    <dgm:cxn modelId="{54C63B85-ACFE-4AB7-92FA-562812BA4884}" type="presParOf" srcId="{AEE606E2-6B7B-4999-A650-B5D9BFBA3978}" destId="{9E79C0C1-A77F-4E49-837C-DC18415F5DDD}" srcOrd="5" destOrd="0" presId="urn:microsoft.com/office/officeart/2008/layout/LinedList"/>
    <dgm:cxn modelId="{A4317F8E-9E78-4E91-99E7-1B11FA8BC4A3}" type="presParOf" srcId="{9E79C0C1-A77F-4E49-837C-DC18415F5DDD}" destId="{8DD5B248-14F2-4303-9494-B420842C6BB0}" srcOrd="0" destOrd="0" presId="urn:microsoft.com/office/officeart/2008/layout/LinedList"/>
    <dgm:cxn modelId="{16023885-5F47-49B1-949D-B5902DA127C8}" type="presParOf" srcId="{9E79C0C1-A77F-4E49-837C-DC18415F5DDD}" destId="{8F8CB332-D730-4479-A254-C40223D6FBDD}" srcOrd="1" destOrd="0" presId="urn:microsoft.com/office/officeart/2008/layout/LinedList"/>
    <dgm:cxn modelId="{3261FE50-1576-42E7-924D-318CA9553AA4}" type="presParOf" srcId="{AEE606E2-6B7B-4999-A650-B5D9BFBA3978}" destId="{84C63E90-577C-4A36-A162-AE8BD7230E9E}" srcOrd="6" destOrd="0" presId="urn:microsoft.com/office/officeart/2008/layout/LinedList"/>
    <dgm:cxn modelId="{A108B847-5BFE-4E9A-ADD7-4C6668914817}" type="presParOf" srcId="{AEE606E2-6B7B-4999-A650-B5D9BFBA3978}" destId="{270B4A51-95AA-4CDF-8F46-25BA9CBC07D5}" srcOrd="7" destOrd="0" presId="urn:microsoft.com/office/officeart/2008/layout/LinedList"/>
    <dgm:cxn modelId="{AB8F7DFE-21FF-43C7-B0BA-3394BCBFC378}" type="presParOf" srcId="{270B4A51-95AA-4CDF-8F46-25BA9CBC07D5}" destId="{A615CDC0-45FA-4240-8276-3A3C9D2BC36D}" srcOrd="0" destOrd="0" presId="urn:microsoft.com/office/officeart/2008/layout/LinedList"/>
    <dgm:cxn modelId="{DC651734-8C95-4032-9F95-1AE406EC88BB}" type="presParOf" srcId="{270B4A51-95AA-4CDF-8F46-25BA9CBC07D5}" destId="{00996C6E-7737-4604-80EE-330D5B441AF6}" srcOrd="1" destOrd="0" presId="urn:microsoft.com/office/officeart/2008/layout/LinedList"/>
    <dgm:cxn modelId="{45C44482-284E-4A74-8FEF-3C000D75270C}" type="presParOf" srcId="{AEE606E2-6B7B-4999-A650-B5D9BFBA3978}" destId="{B61E71B2-8EF0-4E3F-8B44-E3466FD2C48D}" srcOrd="8" destOrd="0" presId="urn:microsoft.com/office/officeart/2008/layout/LinedList"/>
    <dgm:cxn modelId="{2C8BF315-0416-4CBD-809B-AC3BC0948934}" type="presParOf" srcId="{AEE606E2-6B7B-4999-A650-B5D9BFBA3978}" destId="{0DEB52AD-0907-48BE-A83F-5E4FB3BB117B}" srcOrd="9" destOrd="0" presId="urn:microsoft.com/office/officeart/2008/layout/LinedList"/>
    <dgm:cxn modelId="{4ABDBB4E-1C62-4D04-92E5-A90A48CB9764}" type="presParOf" srcId="{0DEB52AD-0907-48BE-A83F-5E4FB3BB117B}" destId="{AE81D947-C13A-4ED4-A71B-9C13E77B91A2}" srcOrd="0" destOrd="0" presId="urn:microsoft.com/office/officeart/2008/layout/LinedList"/>
    <dgm:cxn modelId="{76D2D955-F494-479C-B0F0-408AABC3FF9F}" type="presParOf" srcId="{0DEB52AD-0907-48BE-A83F-5E4FB3BB117B}" destId="{278C110E-77ED-4D05-8220-330F845AECE2}" srcOrd="1" destOrd="0" presId="urn:microsoft.com/office/officeart/2008/layout/LinedList"/>
    <dgm:cxn modelId="{730B390E-7377-4012-A593-D368B22885AE}" type="presParOf" srcId="{AEE606E2-6B7B-4999-A650-B5D9BFBA3978}" destId="{F4B2E7CF-FA13-4BBC-84F6-3B144BD864CA}" srcOrd="10" destOrd="0" presId="urn:microsoft.com/office/officeart/2008/layout/LinedList"/>
    <dgm:cxn modelId="{1AAABD16-6CF6-49F4-B1C7-62F618BF4DE7}" type="presParOf" srcId="{AEE606E2-6B7B-4999-A650-B5D9BFBA3978}" destId="{0E6E2BE5-992B-420E-AD9A-D618CD9346FA}" srcOrd="11" destOrd="0" presId="urn:microsoft.com/office/officeart/2008/layout/LinedList"/>
    <dgm:cxn modelId="{8CED1B86-F297-48BC-AC8A-EF6FA7460327}" type="presParOf" srcId="{0E6E2BE5-992B-420E-AD9A-D618CD9346FA}" destId="{8EECD5D0-C71A-44E5-A84F-3C32E5C5414D}" srcOrd="0" destOrd="0" presId="urn:microsoft.com/office/officeart/2008/layout/LinedList"/>
    <dgm:cxn modelId="{FFA4B1A8-7640-4F73-95C6-2765BC52CA9F}" type="presParOf" srcId="{0E6E2BE5-992B-420E-AD9A-D618CD9346FA}" destId="{39A35A81-4ED8-48CA-B844-8C8665AD51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5A6CF-86A8-46CB-B893-CE47EA6507DC}">
      <dsp:nvSpPr>
        <dsp:cNvPr id="0" name=""/>
        <dsp:cNvSpPr/>
      </dsp:nvSpPr>
      <dsp:spPr>
        <a:xfrm>
          <a:off x="0" y="1573"/>
          <a:ext cx="114703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91740-E41C-4906-9883-BFCE80FF8631}">
      <dsp:nvSpPr>
        <dsp:cNvPr id="0" name=""/>
        <dsp:cNvSpPr/>
      </dsp:nvSpPr>
      <dsp:spPr>
        <a:xfrm>
          <a:off x="0" y="1573"/>
          <a:ext cx="11470341" cy="107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dirty="0"/>
            <a:t>Las denuncias podrán formularse por escrito, firmadas en original</a:t>
          </a:r>
        </a:p>
      </dsp:txBody>
      <dsp:txXfrm>
        <a:off x="0" y="1573"/>
        <a:ext cx="11470341" cy="1073221"/>
      </dsp:txXfrm>
    </dsp:sp>
    <dsp:sp modelId="{37A5FD7F-87E7-44AD-A304-B2E500AA255D}">
      <dsp:nvSpPr>
        <dsp:cNvPr id="0" name=""/>
        <dsp:cNvSpPr/>
      </dsp:nvSpPr>
      <dsp:spPr>
        <a:xfrm>
          <a:off x="0" y="1074794"/>
          <a:ext cx="114703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1E976-471C-4169-BE32-7657984FD00C}">
      <dsp:nvSpPr>
        <dsp:cNvPr id="0" name=""/>
        <dsp:cNvSpPr/>
      </dsp:nvSpPr>
      <dsp:spPr>
        <a:xfrm>
          <a:off x="0" y="1074794"/>
          <a:ext cx="11470341" cy="107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dirty="0"/>
            <a:t>Verbalmente, se levantará un acta en presencia del denunciante, quien la firmará junto con el funcionario que la recibe. </a:t>
          </a:r>
        </a:p>
      </dsp:txBody>
      <dsp:txXfrm>
        <a:off x="0" y="1074794"/>
        <a:ext cx="11470341" cy="1073221"/>
      </dsp:txXfrm>
    </dsp:sp>
    <dsp:sp modelId="{64B56FDE-0835-426D-A19E-B0C76AA075F1}">
      <dsp:nvSpPr>
        <dsp:cNvPr id="0" name=""/>
        <dsp:cNvSpPr/>
      </dsp:nvSpPr>
      <dsp:spPr>
        <a:xfrm>
          <a:off x="0" y="2148016"/>
          <a:ext cx="114703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CB874-4E19-4D20-AEDD-4E6B338E11C2}">
      <dsp:nvSpPr>
        <dsp:cNvPr id="0" name=""/>
        <dsp:cNvSpPr/>
      </dsp:nvSpPr>
      <dsp:spPr>
        <a:xfrm>
          <a:off x="0" y="2148016"/>
          <a:ext cx="11470341" cy="107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/>
            <a:t>Medios electrónicos </a:t>
          </a:r>
        </a:p>
      </dsp:txBody>
      <dsp:txXfrm>
        <a:off x="0" y="2148016"/>
        <a:ext cx="11470341" cy="1073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D598D-5B1B-41FA-B254-0A7A28B3D710}">
      <dsp:nvSpPr>
        <dsp:cNvPr id="0" name=""/>
        <dsp:cNvSpPr/>
      </dsp:nvSpPr>
      <dsp:spPr>
        <a:xfrm>
          <a:off x="0" y="2390"/>
          <a:ext cx="114568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42FCF-6BFD-43E7-BCE8-3757981D46E0}">
      <dsp:nvSpPr>
        <dsp:cNvPr id="0" name=""/>
        <dsp:cNvSpPr/>
      </dsp:nvSpPr>
      <dsp:spPr>
        <a:xfrm>
          <a:off x="0" y="2390"/>
          <a:ext cx="11456894" cy="81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dirty="0"/>
            <a:t>Identificación del denunciante</a:t>
          </a:r>
        </a:p>
      </dsp:txBody>
      <dsp:txXfrm>
        <a:off x="0" y="2390"/>
        <a:ext cx="11456894" cy="814991"/>
      </dsp:txXfrm>
    </dsp:sp>
    <dsp:sp modelId="{E4D77C0A-2848-42E1-8EE7-89E60B5BDB01}">
      <dsp:nvSpPr>
        <dsp:cNvPr id="0" name=""/>
        <dsp:cNvSpPr/>
      </dsp:nvSpPr>
      <dsp:spPr>
        <a:xfrm>
          <a:off x="0" y="817381"/>
          <a:ext cx="114568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FD980-F967-4A4A-8992-FEE5BEA628FD}">
      <dsp:nvSpPr>
        <dsp:cNvPr id="0" name=""/>
        <dsp:cNvSpPr/>
      </dsp:nvSpPr>
      <dsp:spPr>
        <a:xfrm>
          <a:off x="0" y="817381"/>
          <a:ext cx="11456894" cy="81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dirty="0"/>
            <a:t>Narración circunstanciada de los actos, hechos u omisiones presuntamente irregulares</a:t>
          </a:r>
        </a:p>
      </dsp:txBody>
      <dsp:txXfrm>
        <a:off x="0" y="817381"/>
        <a:ext cx="11456894" cy="814991"/>
      </dsp:txXfrm>
    </dsp:sp>
    <dsp:sp modelId="{322BDEE7-56F0-43D7-BA02-6155E45E9174}">
      <dsp:nvSpPr>
        <dsp:cNvPr id="0" name=""/>
        <dsp:cNvSpPr/>
      </dsp:nvSpPr>
      <dsp:spPr>
        <a:xfrm>
          <a:off x="0" y="1632373"/>
          <a:ext cx="114568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5B248-14F2-4303-9494-B420842C6BB0}">
      <dsp:nvSpPr>
        <dsp:cNvPr id="0" name=""/>
        <dsp:cNvSpPr/>
      </dsp:nvSpPr>
      <dsp:spPr>
        <a:xfrm>
          <a:off x="0" y="1632373"/>
          <a:ext cx="11456894" cy="81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/>
            <a:t>Señalamiento de quienes los han cometido</a:t>
          </a:r>
        </a:p>
      </dsp:txBody>
      <dsp:txXfrm>
        <a:off x="0" y="1632373"/>
        <a:ext cx="11456894" cy="814991"/>
      </dsp:txXfrm>
    </dsp:sp>
    <dsp:sp modelId="{84C63E90-577C-4A36-A162-AE8BD7230E9E}">
      <dsp:nvSpPr>
        <dsp:cNvPr id="0" name=""/>
        <dsp:cNvSpPr/>
      </dsp:nvSpPr>
      <dsp:spPr>
        <a:xfrm>
          <a:off x="0" y="2447364"/>
          <a:ext cx="114568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5CDC0-45FA-4240-8276-3A3C9D2BC36D}">
      <dsp:nvSpPr>
        <dsp:cNvPr id="0" name=""/>
        <dsp:cNvSpPr/>
      </dsp:nvSpPr>
      <dsp:spPr>
        <a:xfrm>
          <a:off x="0" y="2447364"/>
          <a:ext cx="11456894" cy="81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/>
            <a:t>Fecha de ocurrencia</a:t>
          </a:r>
        </a:p>
      </dsp:txBody>
      <dsp:txXfrm>
        <a:off x="0" y="2447364"/>
        <a:ext cx="11456894" cy="814991"/>
      </dsp:txXfrm>
    </dsp:sp>
    <dsp:sp modelId="{B61E71B2-8EF0-4E3F-8B44-E3466FD2C48D}">
      <dsp:nvSpPr>
        <dsp:cNvPr id="0" name=""/>
        <dsp:cNvSpPr/>
      </dsp:nvSpPr>
      <dsp:spPr>
        <a:xfrm>
          <a:off x="0" y="3262355"/>
          <a:ext cx="114568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D947-C13A-4ED4-A71B-9C13E77B91A2}">
      <dsp:nvSpPr>
        <dsp:cNvPr id="0" name=""/>
        <dsp:cNvSpPr/>
      </dsp:nvSpPr>
      <dsp:spPr>
        <a:xfrm>
          <a:off x="0" y="3262355"/>
          <a:ext cx="11456894" cy="81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/>
            <a:t>Identificación del ente u organismo donde ocurrieron </a:t>
          </a:r>
        </a:p>
      </dsp:txBody>
      <dsp:txXfrm>
        <a:off x="0" y="3262355"/>
        <a:ext cx="11456894" cy="814991"/>
      </dsp:txXfrm>
    </dsp:sp>
    <dsp:sp modelId="{F4B2E7CF-FA13-4BBC-84F6-3B144BD864CA}">
      <dsp:nvSpPr>
        <dsp:cNvPr id="0" name=""/>
        <dsp:cNvSpPr/>
      </dsp:nvSpPr>
      <dsp:spPr>
        <a:xfrm>
          <a:off x="0" y="4077347"/>
          <a:ext cx="114568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CD5D0-C71A-44E5-A84F-3C32E5C5414D}">
      <dsp:nvSpPr>
        <dsp:cNvPr id="0" name=""/>
        <dsp:cNvSpPr/>
      </dsp:nvSpPr>
      <dsp:spPr>
        <a:xfrm>
          <a:off x="0" y="4077347"/>
          <a:ext cx="11456894" cy="81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/>
            <a:t>Todo cuanto le constare al denunciante. </a:t>
          </a:r>
        </a:p>
      </dsp:txBody>
      <dsp:txXfrm>
        <a:off x="0" y="4077347"/>
        <a:ext cx="11456894" cy="814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E9FC-8D2F-4246-A3FA-6BD1BD94471B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D4267-1D2D-4547-98AE-87D529D346C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0858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D4267-1D2D-4547-98AE-87D529D346C9}" type="slidenum">
              <a:rPr lang="es-VE" smtClean="0"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6054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9813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3336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6716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8979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4186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966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3261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806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0135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1316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151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C1F0-BFE5-451E-A0E8-DC2046C2B423}" type="datetimeFigureOut">
              <a:rPr lang="es-VE" smtClean="0"/>
              <a:t>13-11-2019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366CA-BBD2-4591-9C85-DA5364265D1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629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rrup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317"/>
            <a:ext cx="121920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2341" y="484095"/>
            <a:ext cx="7243482" cy="2057400"/>
          </a:xfrm>
        </p:spPr>
        <p:txBody>
          <a:bodyPr>
            <a:noAutofit/>
          </a:bodyPr>
          <a:lstStyle/>
          <a:p>
            <a:pPr algn="r"/>
            <a:r>
              <a:rPr lang="es-VE" sz="4800" dirty="0">
                <a:solidFill>
                  <a:srgbClr val="002060"/>
                </a:solidFill>
              </a:rPr>
              <a:t>¿Cómo formular correctamente una denuncia?</a:t>
            </a:r>
          </a:p>
        </p:txBody>
      </p:sp>
    </p:spTree>
    <p:extLst>
      <p:ext uri="{BB962C8B-B14F-4D97-AF65-F5344CB8AC3E}">
        <p14:creationId xmlns:p14="http://schemas.microsoft.com/office/powerpoint/2010/main" val="416064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36176" y="2178424"/>
            <a:ext cx="11524130" cy="2891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VE" sz="2600" dirty="0">
                <a:latin typeface="+mn-lt"/>
              </a:rPr>
              <a:t>(…) A las Oficinas de Atención Ciudadana les corresponderá, fundamentalmente: (…)</a:t>
            </a:r>
          </a:p>
          <a:p>
            <a:pPr algn="just"/>
            <a:r>
              <a:rPr lang="es-VE" sz="2600" dirty="0">
                <a:latin typeface="+mn-lt"/>
              </a:rPr>
              <a:t>4</a:t>
            </a:r>
            <a:r>
              <a:rPr lang="es-VE" sz="2400" dirty="0">
                <a:latin typeface="+mn-lt"/>
              </a:rPr>
              <a:t>. </a:t>
            </a:r>
            <a:r>
              <a:rPr lang="es-VE" sz="3200" b="1" i="1" dirty="0">
                <a:solidFill>
                  <a:srgbClr val="00B050"/>
                </a:solidFill>
                <a:latin typeface="+mn-lt"/>
              </a:rPr>
              <a:t>Recibir, tramitar, valorar, decidir o resolver, denuncias</a:t>
            </a:r>
            <a:r>
              <a:rPr lang="es-VE" sz="2400" dirty="0">
                <a:latin typeface="+mn-lt"/>
              </a:rPr>
              <a:t>, </a:t>
            </a:r>
            <a:r>
              <a:rPr lang="es-VE" sz="2600" dirty="0">
                <a:latin typeface="+mn-lt"/>
              </a:rPr>
              <a:t>quejas, reclamos, sugerencias o peticiones y remitirlas a la dependencia de la organización o al ente u organismo que tenga competencia para conocerlas, según el caso.  (…)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6176" y="242047"/>
            <a:ext cx="11537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 PARTICIPACIÓN CIUDADANA A TRAVÉS DE LAS OFICINA DE ATENCIÓN CIUDADANA</a:t>
            </a:r>
            <a:endParaRPr lang="es-VE" sz="3200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6176" y="6145306"/>
            <a:ext cx="1155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/>
              <a:t>Fuente: Artículo 13. Normas para Fomentar la Participación Ciudadana. (2007)</a:t>
            </a:r>
          </a:p>
        </p:txBody>
      </p:sp>
    </p:spTree>
    <p:extLst>
      <p:ext uri="{BB962C8B-B14F-4D97-AF65-F5344CB8AC3E}">
        <p14:creationId xmlns:p14="http://schemas.microsoft.com/office/powerpoint/2010/main" val="55960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36176" y="2178424"/>
            <a:ext cx="11524130" cy="2891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VE" sz="2600" dirty="0" smtClean="0">
                <a:latin typeface="+mn-lt"/>
              </a:rPr>
              <a:t>Los organismos y entidades (…) </a:t>
            </a:r>
            <a:r>
              <a:rPr lang="es-VE" sz="3200" b="1" i="1" dirty="0" smtClean="0">
                <a:solidFill>
                  <a:srgbClr val="00B050"/>
                </a:solidFill>
                <a:latin typeface="+mn-lt"/>
              </a:rPr>
              <a:t>que no hayan creado la Oficina de Atención Ciudadana</a:t>
            </a:r>
            <a:r>
              <a:rPr lang="es-VE" sz="2600" dirty="0" smtClean="0">
                <a:latin typeface="+mn-lt"/>
              </a:rPr>
              <a:t>, tendrán un lapso de </a:t>
            </a:r>
            <a:r>
              <a:rPr lang="es-VE" sz="3200" b="1" i="1" dirty="0" smtClean="0">
                <a:solidFill>
                  <a:srgbClr val="00B050"/>
                </a:solidFill>
                <a:latin typeface="+mn-lt"/>
              </a:rPr>
              <a:t>(06) meses</a:t>
            </a:r>
            <a:r>
              <a:rPr lang="es-VE" sz="2600" dirty="0" smtClean="0">
                <a:latin typeface="+mn-lt"/>
              </a:rPr>
              <a:t>, contados a partir de la entrada en vigencia de las presentes Normas, para dar cumplimiento a lo dispuesto en el artículo 9 de la Ley Contra la Corrupción (…)</a:t>
            </a:r>
            <a:endParaRPr lang="es-VE" sz="2600" dirty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6176" y="242047"/>
            <a:ext cx="11537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 PARTICIPACIÓN CIUDADANA A TRAVÉS DE LAS OFICINA DE ATENCIÓN CIUDADANA</a:t>
            </a:r>
            <a:endParaRPr lang="es-VE" sz="3200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6176" y="6145306"/>
            <a:ext cx="1155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/>
              <a:t>Fuente: Artículo </a:t>
            </a:r>
            <a:r>
              <a:rPr lang="es-VE" sz="1400" dirty="0" smtClean="0"/>
              <a:t>34</a:t>
            </a:r>
            <a:r>
              <a:rPr lang="es-VE" sz="1400" dirty="0" smtClean="0"/>
              <a:t>. </a:t>
            </a:r>
            <a:r>
              <a:rPr lang="es-VE" sz="1400" dirty="0"/>
              <a:t>Normas para Fomentar la Participación Ciudadana. (2007)</a:t>
            </a:r>
          </a:p>
        </p:txBody>
      </p:sp>
    </p:spTree>
    <p:extLst>
      <p:ext uri="{BB962C8B-B14F-4D97-AF65-F5344CB8AC3E}">
        <p14:creationId xmlns:p14="http://schemas.microsoft.com/office/powerpoint/2010/main" val="302244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848860" y="66672"/>
            <a:ext cx="1028700" cy="6764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6" name="Grupo 5"/>
          <p:cNvGrpSpPr/>
          <p:nvPr/>
        </p:nvGrpSpPr>
        <p:grpSpPr>
          <a:xfrm>
            <a:off x="981080" y="23811"/>
            <a:ext cx="10020295" cy="6864467"/>
            <a:chOff x="981080" y="23811"/>
            <a:chExt cx="10020295" cy="686446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013" y="123825"/>
              <a:ext cx="8858250" cy="309562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80" y="3343260"/>
              <a:ext cx="9615487" cy="3421193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1352550" y="123825"/>
              <a:ext cx="1028700" cy="6764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866900" y="23811"/>
              <a:ext cx="9134475" cy="37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9629775" y="123824"/>
            <a:ext cx="1614488" cy="664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/>
          <p:cNvSpPr/>
          <p:nvPr/>
        </p:nvSpPr>
        <p:spPr>
          <a:xfrm>
            <a:off x="5029200" y="1671637"/>
            <a:ext cx="2714625" cy="242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Rectángulo 14"/>
          <p:cNvSpPr/>
          <p:nvPr/>
        </p:nvSpPr>
        <p:spPr>
          <a:xfrm>
            <a:off x="5986463" y="3343260"/>
            <a:ext cx="3362319" cy="1028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66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2728" y="2057400"/>
            <a:ext cx="11577919" cy="2877671"/>
          </a:xfrm>
        </p:spPr>
        <p:txBody>
          <a:bodyPr>
            <a:noAutofit/>
          </a:bodyPr>
          <a:lstStyle/>
          <a:p>
            <a:pPr algn="just"/>
            <a:r>
              <a:rPr lang="es-VE" sz="3200" b="1" i="1" dirty="0">
                <a:solidFill>
                  <a:srgbClr val="00B050"/>
                </a:solidFill>
                <a:latin typeface="+mn-lt"/>
              </a:rPr>
              <a:t>La Unidad de Auditoría Interna </a:t>
            </a:r>
            <a:r>
              <a:rPr lang="es-VE" sz="2600" dirty="0">
                <a:latin typeface="+mn-lt"/>
              </a:rPr>
              <a:t>es una órgano del Sistema Nacional de Control Fiscal, al que le corresponde ejercer el </a:t>
            </a:r>
            <a:r>
              <a:rPr lang="es-VE" sz="3200" b="1" i="1" dirty="0">
                <a:solidFill>
                  <a:srgbClr val="00B050"/>
                </a:solidFill>
                <a:latin typeface="+mn-lt"/>
              </a:rPr>
              <a:t>control y vigilancia </a:t>
            </a:r>
            <a:r>
              <a:rPr lang="es-VE" sz="2600" dirty="0">
                <a:latin typeface="+mn-lt"/>
              </a:rPr>
              <a:t>de los ingresos, gastos y bienes públicos, así como de las operaciones relativas a los mismos, cuya actuación principal se orienta al ejercicio del </a:t>
            </a:r>
            <a:r>
              <a:rPr lang="es-VE" sz="3200" b="1" i="1" dirty="0">
                <a:solidFill>
                  <a:srgbClr val="00B050"/>
                </a:solidFill>
                <a:latin typeface="+mn-lt"/>
              </a:rPr>
              <a:t>control posterior </a:t>
            </a:r>
            <a:r>
              <a:rPr lang="es-VE" sz="2600" dirty="0">
                <a:latin typeface="+mn-lt"/>
              </a:rPr>
              <a:t>en el ámbito interno del órgano o ente del cual forma parte.  </a:t>
            </a:r>
            <a:r>
              <a:rPr lang="es-VE" sz="2400" dirty="0">
                <a:latin typeface="+mn-lt"/>
              </a:rPr>
              <a:t/>
            </a:r>
            <a:br>
              <a:rPr lang="es-VE" sz="2400" dirty="0">
                <a:latin typeface="+mn-lt"/>
              </a:rPr>
            </a:br>
            <a:endParaRPr lang="es-VE" sz="24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2729" y="242047"/>
            <a:ext cx="1157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 ÚNIDAD DE AUDITORÍA INTERNA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6176" y="6145306"/>
            <a:ext cx="1155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/>
              <a:t>Fuente: Artículo 54. Normas Generales de Control Interno (2015)</a:t>
            </a:r>
          </a:p>
        </p:txBody>
      </p:sp>
    </p:spTree>
    <p:extLst>
      <p:ext uri="{BB962C8B-B14F-4D97-AF65-F5344CB8AC3E}">
        <p14:creationId xmlns:p14="http://schemas.microsoft.com/office/powerpoint/2010/main" val="197901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9" y="1748119"/>
            <a:ext cx="11577918" cy="3402106"/>
          </a:xfrm>
        </p:spPr>
        <p:txBody>
          <a:bodyPr>
            <a:noAutofit/>
          </a:bodyPr>
          <a:lstStyle/>
          <a:p>
            <a:pPr algn="just"/>
            <a:r>
              <a:rPr lang="es-VE" sz="2600" dirty="0">
                <a:latin typeface="+mn-lt"/>
              </a:rPr>
              <a:t>Son funciones de la Unidad de Auditoría Interna de la Universidad de Los Andes, las siguientes: (…)</a:t>
            </a:r>
            <a:br>
              <a:rPr lang="es-VE" sz="2600" dirty="0">
                <a:latin typeface="+mn-lt"/>
              </a:rPr>
            </a:br>
            <a:r>
              <a:rPr lang="es-VE" sz="2600" dirty="0">
                <a:latin typeface="+mn-lt"/>
              </a:rPr>
              <a:t>7. </a:t>
            </a:r>
            <a:r>
              <a:rPr lang="es-VE" sz="3200" b="1" i="1" dirty="0">
                <a:solidFill>
                  <a:srgbClr val="00B050"/>
                </a:solidFill>
                <a:latin typeface="+mn-lt"/>
              </a:rPr>
              <a:t>Recibir y tramitar las denuncias de particulares </a:t>
            </a:r>
            <a:r>
              <a:rPr lang="es-VE" sz="2600" dirty="0">
                <a:latin typeface="+mn-lt"/>
              </a:rPr>
              <a:t>o las solicitudes que formule cualquier órgano, ente o servidores públicos, </a:t>
            </a:r>
            <a:r>
              <a:rPr lang="es-VE" sz="3200" b="1" i="1" dirty="0">
                <a:solidFill>
                  <a:srgbClr val="00B050"/>
                </a:solidFill>
                <a:latin typeface="+mn-lt"/>
              </a:rPr>
              <a:t>vinculadas</a:t>
            </a:r>
            <a:r>
              <a:rPr lang="es-VE" sz="2400" dirty="0">
                <a:latin typeface="+mn-lt"/>
              </a:rPr>
              <a:t> </a:t>
            </a:r>
            <a:r>
              <a:rPr lang="es-VE" sz="2600" dirty="0">
                <a:latin typeface="+mn-lt"/>
              </a:rPr>
              <a:t>con la comisión de actos, hechos u omisiones contrarios a una disposición legal o </a:t>
            </a:r>
            <a:r>
              <a:rPr lang="es-VE" sz="2600" dirty="0" err="1">
                <a:latin typeface="+mn-lt"/>
              </a:rPr>
              <a:t>sublegal</a:t>
            </a:r>
            <a:r>
              <a:rPr lang="es-VE" sz="2600" dirty="0">
                <a:latin typeface="+mn-lt"/>
              </a:rPr>
              <a:t>, </a:t>
            </a:r>
            <a:r>
              <a:rPr lang="es-VE" sz="3200" b="1" i="1" dirty="0">
                <a:solidFill>
                  <a:srgbClr val="00B050"/>
                </a:solidFill>
                <a:latin typeface="+mn-lt"/>
              </a:rPr>
              <a:t>relacionados con la administración, manejo y custodia de fondos o bienes públicos</a:t>
            </a:r>
            <a:r>
              <a:rPr lang="es-VE" sz="32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s-VE" sz="2600" dirty="0">
                <a:latin typeface="+mn-lt"/>
              </a:rPr>
              <a:t>de la Universidad de Los Andes.</a:t>
            </a:r>
            <a:br>
              <a:rPr lang="es-VE" sz="2600" dirty="0">
                <a:latin typeface="+mn-lt"/>
              </a:rPr>
            </a:br>
            <a:endParaRPr lang="es-VE" sz="2600" dirty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2729" y="242047"/>
            <a:ext cx="1157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FUNCIONES DE LA ÚNIDAD DE AUDITORÍA INTERNA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6176" y="6145306"/>
            <a:ext cx="11665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/>
              <a:t>Fuente: Artículo 17. Reglamento Interno de la Unidad de Auditoría Interna de la Universidad de Los Andes. (2018)</a:t>
            </a:r>
          </a:p>
        </p:txBody>
      </p:sp>
    </p:spTree>
    <p:extLst>
      <p:ext uri="{BB962C8B-B14F-4D97-AF65-F5344CB8AC3E}">
        <p14:creationId xmlns:p14="http://schemas.microsoft.com/office/powerpoint/2010/main" val="231969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22729" y="2023873"/>
            <a:ext cx="11470341" cy="3594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VE" sz="2600" dirty="0">
                <a:latin typeface="+mn-lt"/>
              </a:rPr>
              <a:t>Las denuncias podrán formularse por escrito, firmadas en original; verbalmente o a través de medios electrónicos y deberán contener la identificación del denunciante, la narración circunstanciada de los actos, hechos u omisiones presuntamente irregulares, el señalamiento de quienes los han cometido, fecha de ocurrencia, ente u organismo donde ocurrieron y todo cuanto le constare al denunciante.</a:t>
            </a:r>
          </a:p>
          <a:p>
            <a:pPr algn="just"/>
            <a:endParaRPr lang="es-VE" sz="2600" dirty="0">
              <a:latin typeface="+mn-lt"/>
            </a:endParaRPr>
          </a:p>
          <a:p>
            <a:pPr algn="just"/>
            <a:r>
              <a:rPr lang="es-VE" sz="2600" dirty="0">
                <a:latin typeface="+mn-lt"/>
              </a:rPr>
              <a:t>Si la denuncia se formulare verbalmente, se levantará un acta en presencia del denunciante, quien la firmará junto con el funcionario que la recibe. </a:t>
            </a:r>
            <a:br>
              <a:rPr lang="es-VE" sz="2600" dirty="0">
                <a:latin typeface="+mn-lt"/>
              </a:rPr>
            </a:br>
            <a:endParaRPr lang="es-VE" sz="2600" dirty="0"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2729" y="242047"/>
            <a:ext cx="11577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LAS DENUNCIAS FORMULADAS ANTE LA ÚNIDAD DE AUDITORÍA INTERNA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6176" y="6145306"/>
            <a:ext cx="1155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/>
              <a:t>Fuente: Artículo 20. Normas para Fomentar la Participación Ciudadana. (2007)</a:t>
            </a:r>
          </a:p>
        </p:txBody>
      </p:sp>
    </p:spTree>
    <p:extLst>
      <p:ext uri="{BB962C8B-B14F-4D97-AF65-F5344CB8AC3E}">
        <p14:creationId xmlns:p14="http://schemas.microsoft.com/office/powerpoint/2010/main" val="92107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83292949"/>
              </p:ext>
            </p:extLst>
          </p:nvPr>
        </p:nvGraphicFramePr>
        <p:xfrm>
          <a:off x="376517" y="2209800"/>
          <a:ext cx="11470341" cy="322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22729" y="242047"/>
            <a:ext cx="11577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LAS DENUNCIAS FORMULADAS ANTE LA ÚNIDAD DE AUDITORÍA INTERNA </a:t>
            </a:r>
          </a:p>
        </p:txBody>
      </p:sp>
    </p:spTree>
    <p:extLst>
      <p:ext uri="{BB962C8B-B14F-4D97-AF65-F5344CB8AC3E}">
        <p14:creationId xmlns:p14="http://schemas.microsoft.com/office/powerpoint/2010/main" val="233335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97102001"/>
              </p:ext>
            </p:extLst>
          </p:nvPr>
        </p:nvGraphicFramePr>
        <p:xfrm>
          <a:off x="376518" y="1559858"/>
          <a:ext cx="11456894" cy="489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22729" y="242047"/>
            <a:ext cx="11577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LAS DENUNCIAS FORMULADAS ANTE LA ÚNIDAD DE AUDITORÍA INTERNA </a:t>
            </a:r>
          </a:p>
        </p:txBody>
      </p:sp>
    </p:spTree>
    <p:extLst>
      <p:ext uri="{BB962C8B-B14F-4D97-AF65-F5344CB8AC3E}">
        <p14:creationId xmlns:p14="http://schemas.microsoft.com/office/powerpoint/2010/main" val="318276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86300" y="1515790"/>
            <a:ext cx="7214347" cy="3294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VE" sz="2400" dirty="0">
                <a:latin typeface="+mn-lt"/>
              </a:rPr>
              <a:t/>
            </a:r>
            <a:br>
              <a:rPr lang="es-VE" sz="2400" dirty="0">
                <a:latin typeface="+mn-lt"/>
              </a:rPr>
            </a:br>
            <a:r>
              <a:rPr lang="es-VE" sz="2600" dirty="0">
                <a:latin typeface="+mn-lt"/>
              </a:rPr>
              <a:t>La dependencia del organismo o entidad que recibe o tramite la denuncia </a:t>
            </a:r>
            <a:r>
              <a:rPr lang="es-VE" sz="3200" b="1" i="1" dirty="0">
                <a:solidFill>
                  <a:srgbClr val="00B050"/>
                </a:solidFill>
                <a:latin typeface="+mn-lt"/>
              </a:rPr>
              <a:t>preservará la identidad del denunciante</a:t>
            </a:r>
            <a:r>
              <a:rPr lang="es-VE" sz="2400" dirty="0">
                <a:latin typeface="+mn-lt"/>
              </a:rPr>
              <a:t>, </a:t>
            </a:r>
            <a:r>
              <a:rPr lang="es-VE" sz="2600" dirty="0">
                <a:latin typeface="+mn-lt"/>
              </a:rPr>
              <a:t>así como su domicilio, profesión, lugar de trabajo y cualquier otro dato que pudiera servir para su identificación, sin perjuicio del derecho que asiste al denunciado de conformidad con las leyes de la República.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2729" y="242047"/>
            <a:ext cx="11577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LAS DENUNCIAS FORMULADAS ANTE LA ÚNIDAD DE AUDITORÍA INTERNA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" y="1201269"/>
            <a:ext cx="4742329" cy="44868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6176" y="6145306"/>
            <a:ext cx="1155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/>
              <a:t>Fuente: Artículo 22. Normas para Fomentar la Participación Ciudadana. (2007)</a:t>
            </a:r>
          </a:p>
        </p:txBody>
      </p:sp>
    </p:spTree>
    <p:extLst>
      <p:ext uri="{BB962C8B-B14F-4D97-AF65-F5344CB8AC3E}">
        <p14:creationId xmlns:p14="http://schemas.microsoft.com/office/powerpoint/2010/main" val="378704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7576"/>
            <a:ext cx="8077201" cy="675042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22729" y="2074568"/>
            <a:ext cx="5613614" cy="2628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VE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es-VE" sz="2400" dirty="0">
                <a:solidFill>
                  <a:schemeClr val="bg1"/>
                </a:solidFill>
                <a:latin typeface="+mn-lt"/>
              </a:rPr>
            </a:br>
            <a:r>
              <a:rPr lang="es-VE" sz="2600" dirty="0">
                <a:solidFill>
                  <a:schemeClr val="bg1"/>
                </a:solidFill>
                <a:latin typeface="+mn-lt"/>
              </a:rPr>
              <a:t>Artículo 23. Sin perjuicio de la posibilidad de que los organismos y entidades sujetos a las presentes Normas puedan ejercer de oficio sus atribuciones, </a:t>
            </a:r>
            <a:r>
              <a:rPr lang="es-VE" sz="3200" b="1" i="1" dirty="0">
                <a:solidFill>
                  <a:srgbClr val="FFC000"/>
                </a:solidFill>
                <a:latin typeface="+mn-lt"/>
              </a:rPr>
              <a:t>no se admitirán denuncias anónimas.</a:t>
            </a:r>
            <a:r>
              <a:rPr lang="es-VE" sz="2400" dirty="0">
                <a:solidFill>
                  <a:srgbClr val="FFC000"/>
                </a:solidFill>
                <a:latin typeface="+mn-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2729" y="242047"/>
            <a:ext cx="11577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LAS DENUNCIAS FORMULADAS ANTE LA ÚNIDAD DE AUDITORÍA INTERNA </a:t>
            </a:r>
          </a:p>
        </p:txBody>
      </p:sp>
    </p:spTree>
    <p:extLst>
      <p:ext uri="{BB962C8B-B14F-4D97-AF65-F5344CB8AC3E}">
        <p14:creationId xmlns:p14="http://schemas.microsoft.com/office/powerpoint/2010/main" val="230190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79A2A056-7EEF-445B-A058-6A4A765BC915}"/>
              </a:ext>
            </a:extLst>
          </p:cNvPr>
          <p:cNvGrpSpPr/>
          <p:nvPr/>
        </p:nvGrpSpPr>
        <p:grpSpPr>
          <a:xfrm>
            <a:off x="1" y="0"/>
            <a:ext cx="12250055" cy="6858000"/>
            <a:chOff x="1" y="0"/>
            <a:chExt cx="12250055" cy="6858000"/>
          </a:xfrm>
        </p:grpSpPr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B41AC386-142C-4CAC-AAC3-1B6B8A102961}"/>
                </a:ext>
              </a:extLst>
            </p:cNvPr>
            <p:cNvSpPr/>
            <p:nvPr/>
          </p:nvSpPr>
          <p:spPr>
            <a:xfrm>
              <a:off x="1" y="0"/>
              <a:ext cx="3018971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398D4167-40F7-4793-BCE4-54C9967FAAFF}"/>
                </a:ext>
              </a:extLst>
            </p:cNvPr>
            <p:cNvSpPr/>
            <p:nvPr/>
          </p:nvSpPr>
          <p:spPr>
            <a:xfrm>
              <a:off x="3077029" y="0"/>
              <a:ext cx="3018971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5A49B453-3804-4C56-B142-B65D229228BC}"/>
                </a:ext>
              </a:extLst>
            </p:cNvPr>
            <p:cNvSpPr/>
            <p:nvPr/>
          </p:nvSpPr>
          <p:spPr>
            <a:xfrm>
              <a:off x="6154057" y="0"/>
              <a:ext cx="3018971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EC18C87A-BB68-4664-88E0-0F287795BC99}"/>
                </a:ext>
              </a:extLst>
            </p:cNvPr>
            <p:cNvSpPr/>
            <p:nvPr/>
          </p:nvSpPr>
          <p:spPr>
            <a:xfrm>
              <a:off x="9231085" y="0"/>
              <a:ext cx="3018971" cy="6858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318A384-4E0F-4E22-914C-384AF4EDACBF}"/>
              </a:ext>
            </a:extLst>
          </p:cNvPr>
          <p:cNvSpPr/>
          <p:nvPr/>
        </p:nvSpPr>
        <p:spPr>
          <a:xfrm>
            <a:off x="1088572" y="1248228"/>
            <a:ext cx="1930400" cy="35269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28D91785-FE35-497E-BA18-BBAA2A3195A5}"/>
              </a:ext>
            </a:extLst>
          </p:cNvPr>
          <p:cNvSpPr/>
          <p:nvPr/>
        </p:nvSpPr>
        <p:spPr>
          <a:xfrm>
            <a:off x="4165600" y="1665514"/>
            <a:ext cx="1930400" cy="35269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88795D39-50FC-426A-B9FE-0CBA0E837C4B}"/>
              </a:ext>
            </a:extLst>
          </p:cNvPr>
          <p:cNvSpPr/>
          <p:nvPr/>
        </p:nvSpPr>
        <p:spPr>
          <a:xfrm>
            <a:off x="7242628" y="2050143"/>
            <a:ext cx="1930400" cy="35269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E334F048-EAE6-48D3-8E7E-A0A626C2AECE}"/>
              </a:ext>
            </a:extLst>
          </p:cNvPr>
          <p:cNvSpPr/>
          <p:nvPr/>
        </p:nvSpPr>
        <p:spPr>
          <a:xfrm>
            <a:off x="10319656" y="2521857"/>
            <a:ext cx="1930400" cy="35269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68357CE1-B1D5-4F90-B8E6-91CAFAD83186}"/>
              </a:ext>
            </a:extLst>
          </p:cNvPr>
          <p:cNvSpPr txBox="1"/>
          <p:nvPr/>
        </p:nvSpPr>
        <p:spPr>
          <a:xfrm>
            <a:off x="1182625" y="2046515"/>
            <a:ext cx="1836348" cy="18578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VE" sz="2800" dirty="0">
                <a:solidFill>
                  <a:schemeClr val="bg1"/>
                </a:solidFill>
              </a:rPr>
              <a:t>La Corrupción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2DB5695E-0162-4890-9E22-EF289EBBBF5C}"/>
              </a:ext>
            </a:extLst>
          </p:cNvPr>
          <p:cNvSpPr txBox="1"/>
          <p:nvPr/>
        </p:nvSpPr>
        <p:spPr>
          <a:xfrm>
            <a:off x="4107543" y="2243328"/>
            <a:ext cx="2073801" cy="20420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VE" sz="2800" dirty="0">
                <a:solidFill>
                  <a:schemeClr val="bg1"/>
                </a:solidFill>
              </a:rPr>
              <a:t>La Oficina de Participación Ciudadana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F6FC1F5D-8846-4615-A437-7DF2B4435B25}"/>
              </a:ext>
            </a:extLst>
          </p:cNvPr>
          <p:cNvSpPr txBox="1"/>
          <p:nvPr/>
        </p:nvSpPr>
        <p:spPr>
          <a:xfrm>
            <a:off x="7269915" y="2884715"/>
            <a:ext cx="1903113" cy="18578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VE" sz="2800" dirty="0">
                <a:solidFill>
                  <a:schemeClr val="bg1"/>
                </a:solidFill>
              </a:rPr>
              <a:t>La Unidad de Auditoria Interna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9C159DD7-74C5-4714-AFE6-2C10BFF57A06}"/>
              </a:ext>
            </a:extLst>
          </p:cNvPr>
          <p:cNvSpPr txBox="1"/>
          <p:nvPr/>
        </p:nvSpPr>
        <p:spPr>
          <a:xfrm>
            <a:off x="10348685" y="3429000"/>
            <a:ext cx="1930400" cy="18578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VE" sz="2600" dirty="0">
                <a:solidFill>
                  <a:schemeClr val="bg1"/>
                </a:solidFill>
              </a:rPr>
              <a:t>La denuncia ante la Unidad de Auditoria Interna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1E0B1098-45E8-414B-AAAC-921C9D2F1B57}"/>
              </a:ext>
            </a:extLst>
          </p:cNvPr>
          <p:cNvSpPr txBox="1"/>
          <p:nvPr/>
        </p:nvSpPr>
        <p:spPr>
          <a:xfrm>
            <a:off x="1088572" y="551543"/>
            <a:ext cx="899885" cy="624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VE" sz="48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20B8EB0-05D7-4A7D-9E69-37AD5C22E9D1}"/>
              </a:ext>
            </a:extLst>
          </p:cNvPr>
          <p:cNvSpPr txBox="1"/>
          <p:nvPr/>
        </p:nvSpPr>
        <p:spPr>
          <a:xfrm>
            <a:off x="4107543" y="936170"/>
            <a:ext cx="899885" cy="624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VE" sz="4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E62D0848-E647-46B4-80A3-BA4E06440975}"/>
              </a:ext>
            </a:extLst>
          </p:cNvPr>
          <p:cNvSpPr txBox="1"/>
          <p:nvPr/>
        </p:nvSpPr>
        <p:spPr>
          <a:xfrm>
            <a:off x="7184571" y="1422400"/>
            <a:ext cx="899885" cy="624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VE" sz="4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6EFD8C0B-66E4-48CF-A95F-BD30CF0A0BA5}"/>
              </a:ext>
            </a:extLst>
          </p:cNvPr>
          <p:cNvSpPr txBox="1"/>
          <p:nvPr/>
        </p:nvSpPr>
        <p:spPr>
          <a:xfrm>
            <a:off x="10261599" y="1857828"/>
            <a:ext cx="899885" cy="624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VE" sz="4800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19211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D3E064A-A587-45C6-B20F-F83CF3B64F20}"/>
              </a:ext>
            </a:extLst>
          </p:cNvPr>
          <p:cNvSpPr/>
          <p:nvPr/>
        </p:nvSpPr>
        <p:spPr>
          <a:xfrm>
            <a:off x="4420472" y="3806371"/>
            <a:ext cx="1914144" cy="9075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2600" dirty="0"/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6B251752-E75E-46B1-AD30-5186E1D7E2C7}"/>
              </a:ext>
            </a:extLst>
          </p:cNvPr>
          <p:cNvGrpSpPr/>
          <p:nvPr/>
        </p:nvGrpSpPr>
        <p:grpSpPr>
          <a:xfrm>
            <a:off x="2640439" y="2096443"/>
            <a:ext cx="1914144" cy="907569"/>
            <a:chOff x="2596896" y="1719072"/>
            <a:chExt cx="1914144" cy="907569"/>
          </a:xfrm>
        </p:grpSpPr>
        <p:sp>
          <p:nvSpPr>
            <p:cNvPr id="2" name="Rectángulo 1">
              <a:extLst>
                <a:ext uri="{FF2B5EF4-FFF2-40B4-BE49-F238E27FC236}">
                  <a16:creationId xmlns="" xmlns:a16="http://schemas.microsoft.com/office/drawing/2014/main" id="{1A2B574A-491F-448A-B7A2-3FFF17065051}"/>
                </a:ext>
              </a:extLst>
            </p:cNvPr>
            <p:cNvSpPr/>
            <p:nvPr/>
          </p:nvSpPr>
          <p:spPr>
            <a:xfrm>
              <a:off x="2596896" y="1719072"/>
              <a:ext cx="1914144" cy="90756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260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2656659" y="1942023"/>
              <a:ext cx="17946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2600" dirty="0">
                  <a:solidFill>
                    <a:schemeClr val="bg1"/>
                  </a:solidFill>
                </a:rPr>
                <a:t>Personal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B3787038-AB2A-482E-96B1-970B6134103B}"/>
              </a:ext>
            </a:extLst>
          </p:cNvPr>
          <p:cNvGrpSpPr/>
          <p:nvPr/>
        </p:nvGrpSpPr>
        <p:grpSpPr>
          <a:xfrm>
            <a:off x="7724505" y="2104323"/>
            <a:ext cx="2962656" cy="919850"/>
            <a:chOff x="7997952" y="1719072"/>
            <a:chExt cx="2962656" cy="919850"/>
          </a:xfrm>
        </p:grpSpPr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275066F4-1E8B-4C40-806A-9436E7653680}"/>
                </a:ext>
              </a:extLst>
            </p:cNvPr>
            <p:cNvSpPr/>
            <p:nvPr/>
          </p:nvSpPr>
          <p:spPr>
            <a:xfrm>
              <a:off x="7997952" y="1719072"/>
              <a:ext cx="2962656" cy="90756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8094233" y="1746370"/>
              <a:ext cx="27700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2600" dirty="0">
                  <a:solidFill>
                    <a:schemeClr val="bg1"/>
                  </a:solidFill>
                </a:rPr>
                <a:t>Medios Electrónicos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C510308E-9983-42E6-9CD0-AE9B9E74F18C}"/>
              </a:ext>
            </a:extLst>
          </p:cNvPr>
          <p:cNvSpPr/>
          <p:nvPr/>
        </p:nvSpPr>
        <p:spPr>
          <a:xfrm>
            <a:off x="983404" y="3863713"/>
            <a:ext cx="1914144" cy="9075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CuadroTexto 5"/>
          <p:cNvSpPr txBox="1"/>
          <p:nvPr/>
        </p:nvSpPr>
        <p:spPr>
          <a:xfrm>
            <a:off x="567441" y="3931876"/>
            <a:ext cx="2770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600" dirty="0">
                <a:solidFill>
                  <a:schemeClr val="bg1"/>
                </a:solidFill>
              </a:rPr>
              <a:t>Comunicación escrita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20472" y="4029322"/>
            <a:ext cx="1914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600" dirty="0">
                <a:solidFill>
                  <a:schemeClr val="bg1"/>
                </a:solidFill>
              </a:rPr>
              <a:t>Verbalmente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2729" y="242047"/>
            <a:ext cx="1157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FORMAS DE PRESENTAR LAS DENUNCIAS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="" xmlns:a16="http://schemas.microsoft.com/office/drawing/2014/main" id="{33CE777B-A282-4D4A-9D51-BD62A8EBE5BA}"/>
              </a:ext>
            </a:extLst>
          </p:cNvPr>
          <p:cNvCxnSpPr>
            <a:stCxn id="2" idx="2"/>
            <a:endCxn id="9" idx="0"/>
          </p:cNvCxnSpPr>
          <p:nvPr/>
        </p:nvCxnSpPr>
        <p:spPr>
          <a:xfrm rot="16200000" flipH="1">
            <a:off x="4086348" y="2515174"/>
            <a:ext cx="802359" cy="1780033"/>
          </a:xfrm>
          <a:prstGeom prst="bentConnector3">
            <a:avLst>
              <a:gd name="adj1" fmla="val 53561"/>
            </a:avLst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="" xmlns:a16="http://schemas.microsoft.com/office/drawing/2014/main" id="{48663C18-25CE-4109-B4B4-6BBA517D10B6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rot="5400000">
            <a:off x="2339144" y="2605345"/>
            <a:ext cx="859701" cy="1657035"/>
          </a:xfrm>
          <a:prstGeom prst="bentConnector3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23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9032874" y="5123089"/>
            <a:ext cx="2731602" cy="993786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0" name="Rectángulo 29"/>
          <p:cNvSpPr/>
          <p:nvPr/>
        </p:nvSpPr>
        <p:spPr>
          <a:xfrm>
            <a:off x="5246985" y="5233154"/>
            <a:ext cx="2731602" cy="6871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8" name="Rectángulo 27"/>
          <p:cNvSpPr/>
          <p:nvPr/>
        </p:nvSpPr>
        <p:spPr>
          <a:xfrm>
            <a:off x="785728" y="4941319"/>
            <a:ext cx="2731602" cy="134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6" name="Rectángulo 25"/>
          <p:cNvSpPr/>
          <p:nvPr/>
        </p:nvSpPr>
        <p:spPr>
          <a:xfrm>
            <a:off x="803555" y="2969750"/>
            <a:ext cx="2731602" cy="125824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5" name="Rectángulo 24"/>
          <p:cNvSpPr/>
          <p:nvPr/>
        </p:nvSpPr>
        <p:spPr>
          <a:xfrm>
            <a:off x="4016188" y="3176247"/>
            <a:ext cx="2788127" cy="6871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4" name="Rectángulo 23"/>
          <p:cNvSpPr/>
          <p:nvPr/>
        </p:nvSpPr>
        <p:spPr>
          <a:xfrm>
            <a:off x="4072713" y="1994643"/>
            <a:ext cx="2709086" cy="687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3" name="Rectángulo 22"/>
          <p:cNvSpPr/>
          <p:nvPr/>
        </p:nvSpPr>
        <p:spPr>
          <a:xfrm>
            <a:off x="7278462" y="3178777"/>
            <a:ext cx="1023444" cy="68360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Rectángulo 21"/>
          <p:cNvSpPr/>
          <p:nvPr/>
        </p:nvSpPr>
        <p:spPr>
          <a:xfrm>
            <a:off x="7278462" y="2007380"/>
            <a:ext cx="1023444" cy="674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Rectángulo 20"/>
          <p:cNvSpPr/>
          <p:nvPr/>
        </p:nvSpPr>
        <p:spPr>
          <a:xfrm>
            <a:off x="9032874" y="2672615"/>
            <a:ext cx="2521271" cy="5942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Rectángulo 19"/>
          <p:cNvSpPr/>
          <p:nvPr/>
        </p:nvSpPr>
        <p:spPr>
          <a:xfrm>
            <a:off x="9434589" y="1000307"/>
            <a:ext cx="1686911" cy="606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Rectángulo 18"/>
          <p:cNvSpPr/>
          <p:nvPr/>
        </p:nvSpPr>
        <p:spPr>
          <a:xfrm>
            <a:off x="5257337" y="994514"/>
            <a:ext cx="1686911" cy="606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Rectángulo 1"/>
          <p:cNvSpPr/>
          <p:nvPr/>
        </p:nvSpPr>
        <p:spPr>
          <a:xfrm>
            <a:off x="1308074" y="995061"/>
            <a:ext cx="1686911" cy="6066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CuadroTexto 3"/>
          <p:cNvSpPr txBox="1"/>
          <p:nvPr/>
        </p:nvSpPr>
        <p:spPr>
          <a:xfrm>
            <a:off x="766483" y="1089211"/>
            <a:ext cx="277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Denunciante</a:t>
            </a:r>
            <a:r>
              <a:rPr lang="es-VE" sz="2000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46813" y="1089211"/>
            <a:ext cx="277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Recepcionista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92998" y="1080247"/>
            <a:ext cx="277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Auditor Interno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908462" y="2752500"/>
            <a:ext cx="277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¿Corresponde a la UAI?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273213" y="2133036"/>
            <a:ext cx="1028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73213" y="3294292"/>
            <a:ext cx="1028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16188" y="1994643"/>
            <a:ext cx="276561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Remite al denunciante al Ente competente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016188" y="3290038"/>
            <a:ext cx="277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Designa a un funcionario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33721" y="2904558"/>
            <a:ext cx="2770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Evalúa la denuncia presentada o levanta acta si esta se efectuó de manera verbal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80131" y="4950737"/>
            <a:ext cx="2770094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Elabora un informe del resultado de la evaluación de la denuncia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208493" y="5376691"/>
            <a:ext cx="277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Auditor Interno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032874" y="5131646"/>
            <a:ext cx="2770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Informe de final de resolución de la denuncia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22729" y="242047"/>
            <a:ext cx="1157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PROCEDIMIENTO DE ATENCIÓN DE DENUNCIAS ANTE A UAI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2994985" y="1255594"/>
            <a:ext cx="2232754" cy="136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6927827" y="1269242"/>
            <a:ext cx="2506762" cy="22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20" idx="2"/>
            <a:endCxn id="21" idx="0"/>
          </p:cNvCxnSpPr>
          <p:nvPr/>
        </p:nvCxnSpPr>
        <p:spPr>
          <a:xfrm>
            <a:off x="10278045" y="1606970"/>
            <a:ext cx="15465" cy="10656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8" idx="1"/>
            <a:endCxn id="24" idx="3"/>
          </p:cNvCxnSpPr>
          <p:nvPr/>
        </p:nvCxnSpPr>
        <p:spPr>
          <a:xfrm flipH="1">
            <a:off x="6781799" y="2333091"/>
            <a:ext cx="491414" cy="51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6798306" y="3508071"/>
            <a:ext cx="491414" cy="51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H="1">
            <a:off x="3525055" y="3510553"/>
            <a:ext cx="491414" cy="51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26" idx="2"/>
            <a:endCxn id="13" idx="0"/>
          </p:cNvCxnSpPr>
          <p:nvPr/>
        </p:nvCxnSpPr>
        <p:spPr>
          <a:xfrm flipH="1">
            <a:off x="2165178" y="4227997"/>
            <a:ext cx="4178" cy="7227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V="1">
            <a:off x="3541981" y="5576746"/>
            <a:ext cx="1673336" cy="32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7977166" y="5607130"/>
            <a:ext cx="1080000" cy="53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Conector angular 72"/>
          <p:cNvCxnSpPr>
            <a:endCxn id="22" idx="3"/>
          </p:cNvCxnSpPr>
          <p:nvPr/>
        </p:nvCxnSpPr>
        <p:spPr>
          <a:xfrm rot="10800000">
            <a:off x="8301906" y="2344604"/>
            <a:ext cx="730968" cy="62514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r 74"/>
          <p:cNvCxnSpPr>
            <a:endCxn id="23" idx="3"/>
          </p:cNvCxnSpPr>
          <p:nvPr/>
        </p:nvCxnSpPr>
        <p:spPr>
          <a:xfrm rot="10800000" flipV="1">
            <a:off x="8301906" y="2969528"/>
            <a:ext cx="730968" cy="551051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0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686"/>
            <a:ext cx="6606902" cy="41293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2729" y="242047"/>
            <a:ext cx="1157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ES DEBER DEL TRABAJADOR UNIVERSITARIO</a:t>
            </a:r>
          </a:p>
        </p:txBody>
      </p:sp>
      <p:sp>
        <p:nvSpPr>
          <p:cNvPr id="7" name="Triángulo isósceles 6"/>
          <p:cNvSpPr/>
          <p:nvPr/>
        </p:nvSpPr>
        <p:spPr>
          <a:xfrm rot="20314715">
            <a:off x="5184485" y="5454541"/>
            <a:ext cx="1228180" cy="1202812"/>
          </a:xfrm>
          <a:prstGeom prst="triangle">
            <a:avLst/>
          </a:prstGeom>
          <a:solidFill>
            <a:srgbClr val="8C1010"/>
          </a:solidFill>
          <a:ln>
            <a:solidFill>
              <a:srgbClr val="8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5691227" y="6042299"/>
            <a:ext cx="6500774" cy="815701"/>
          </a:xfrm>
          <a:prstGeom prst="rect">
            <a:avLst/>
          </a:prstGeom>
          <a:solidFill>
            <a:srgbClr val="8C1010"/>
          </a:solidFill>
          <a:ln>
            <a:solidFill>
              <a:srgbClr val="8C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Llamada ovalada 8"/>
          <p:cNvSpPr/>
          <p:nvPr/>
        </p:nvSpPr>
        <p:spPr>
          <a:xfrm>
            <a:off x="2374659" y="751430"/>
            <a:ext cx="7474058" cy="4339610"/>
          </a:xfrm>
          <a:prstGeom prst="wedgeEllipseCallout">
            <a:avLst>
              <a:gd name="adj1" fmla="val -50608"/>
              <a:gd name="adj2" fmla="val 49944"/>
            </a:avLst>
          </a:prstGeom>
          <a:solidFill>
            <a:srgbClr val="FFFFFF"/>
          </a:solidFill>
          <a:ln w="41275">
            <a:solidFill>
              <a:srgbClr val="01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61565" y="1593913"/>
            <a:ext cx="6228361" cy="2646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VE" sz="2400" dirty="0">
                <a:solidFill>
                  <a:srgbClr val="002060"/>
                </a:solidFill>
              </a:rPr>
              <a:t/>
            </a:r>
            <a:br>
              <a:rPr lang="es-VE" sz="2400" dirty="0">
                <a:solidFill>
                  <a:srgbClr val="002060"/>
                </a:solidFill>
              </a:rPr>
            </a:br>
            <a:r>
              <a:rPr lang="es-VE" sz="2400" dirty="0">
                <a:latin typeface="+mn-lt"/>
              </a:rPr>
              <a:t>Artículo 37. Son deberes del trabajador universitario: (…)</a:t>
            </a:r>
          </a:p>
          <a:p>
            <a:pPr algn="just"/>
            <a:r>
              <a:rPr lang="es-VE" sz="2400" dirty="0">
                <a:latin typeface="+mn-lt"/>
              </a:rPr>
              <a:t>l. </a:t>
            </a:r>
            <a:r>
              <a:rPr lang="es-VE" sz="3200" b="1" i="1" dirty="0">
                <a:solidFill>
                  <a:srgbClr val="002060"/>
                </a:solidFill>
                <a:latin typeface="+mn-lt"/>
              </a:rPr>
              <a:t>Denunciar ante la autoridad competente</a:t>
            </a:r>
            <a:r>
              <a:rPr lang="es-VE" sz="2400" dirty="0">
                <a:latin typeface="+mn-lt"/>
              </a:rPr>
              <a:t> cualquier actividad contraria al correcto manejo de los fondos y de la Institución.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4CA2F29-59F5-47DC-AB4E-3D8A28CA5F75}"/>
              </a:ext>
            </a:extLst>
          </p:cNvPr>
          <p:cNvSpPr txBox="1"/>
          <p:nvPr/>
        </p:nvSpPr>
        <p:spPr>
          <a:xfrm>
            <a:off x="336176" y="6145306"/>
            <a:ext cx="115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Fuente: Normas de Ética y Conducta de los Trabajadores de la Universidad de Los Andes.</a:t>
            </a:r>
            <a:endParaRPr lang="es-VE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59669" y="2324660"/>
            <a:ext cx="1425388" cy="5378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0763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6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45520" y="3806887"/>
            <a:ext cx="427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/>
              <a:t>@</a:t>
            </a:r>
            <a:r>
              <a:rPr lang="es-VE" sz="4400" dirty="0" err="1"/>
              <a:t>a</a:t>
            </a:r>
            <a:r>
              <a:rPr lang="es-VE" sz="4400" dirty="0" err="1" smtClean="0"/>
              <a:t>uditoriaULA</a:t>
            </a:r>
            <a:endParaRPr lang="es-VE" sz="4400" dirty="0"/>
          </a:p>
        </p:txBody>
      </p:sp>
      <p:pic>
        <p:nvPicPr>
          <p:cNvPr id="6" name="Picture 4" descr="Resultado de imagen para web fla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11" y="1723387"/>
            <a:ext cx="1560805" cy="15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343810" y="2149847"/>
            <a:ext cx="7515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4000" dirty="0"/>
              <a:t>http://web.ula.ve/auditoriainterna</a:t>
            </a:r>
            <a:r>
              <a:rPr lang="es-VE" sz="2800" dirty="0"/>
              <a:t>/</a:t>
            </a:r>
          </a:p>
        </p:txBody>
      </p:sp>
      <p:pic>
        <p:nvPicPr>
          <p:cNvPr id="8" name="Picture 6" descr="Resultado de imagen para twitter fl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0" y="3241928"/>
            <a:ext cx="2114999" cy="20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nta curvada hacia arriba 7"/>
          <p:cNvSpPr/>
          <p:nvPr/>
        </p:nvSpPr>
        <p:spPr>
          <a:xfrm>
            <a:off x="645458" y="2065919"/>
            <a:ext cx="11228295" cy="2447365"/>
          </a:xfrm>
          <a:prstGeom prst="ellipseRibbon2">
            <a:avLst>
              <a:gd name="adj1" fmla="val 17857"/>
              <a:gd name="adj2" fmla="val 66783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CuadroTexto 3"/>
          <p:cNvSpPr txBox="1"/>
          <p:nvPr/>
        </p:nvSpPr>
        <p:spPr>
          <a:xfrm>
            <a:off x="336176" y="242047"/>
            <a:ext cx="11537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 CORRUPCIÓN</a:t>
            </a:r>
            <a:endParaRPr lang="es-VE" sz="3200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67534" y="2508622"/>
            <a:ext cx="7584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Consiste en el abuso del poder para beneficio propio</a:t>
            </a:r>
            <a:endParaRPr lang="es-VE" sz="3200" dirty="0">
              <a:solidFill>
                <a:srgbClr val="FFC000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6176" y="6060158"/>
            <a:ext cx="10098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/>
              <a:t>Fuente: Guía de lenguaje claro sobre lucha contra la corrupción - </a:t>
            </a:r>
            <a:r>
              <a:rPr lang="es-VE" sz="1200" dirty="0" err="1"/>
              <a:t>Transparency</a:t>
            </a:r>
            <a:r>
              <a:rPr lang="es-VE" sz="1200" dirty="0"/>
              <a:t>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250615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6176" y="1962570"/>
            <a:ext cx="83371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600" dirty="0"/>
              <a:t>El índice, que clasifica </a:t>
            </a:r>
            <a:r>
              <a:rPr lang="es-VE" sz="2600" dirty="0">
                <a:solidFill>
                  <a:srgbClr val="FF0000"/>
                </a:solidFill>
              </a:rPr>
              <a:t>180</a:t>
            </a:r>
            <a:r>
              <a:rPr lang="es-VE" sz="2600" dirty="0"/>
              <a:t> países y territorios según las percepciones de expertos y empresarios sobre el nivel de corrupción en el sector publico, emplea una escala de cero a 100, en la cual </a:t>
            </a:r>
            <a:r>
              <a:rPr lang="es-VE" sz="2600" dirty="0">
                <a:solidFill>
                  <a:srgbClr val="FF0000"/>
                </a:solidFill>
              </a:rPr>
              <a:t>cero equivale a muy corrupto y 100 a muy transparente</a:t>
            </a:r>
            <a:r>
              <a:rPr lang="es-VE" sz="2600" dirty="0"/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2729" y="242047"/>
            <a:ext cx="1157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cap="all" dirty="0">
                <a:solidFill>
                  <a:srgbClr val="002060"/>
                </a:solidFill>
                <a:latin typeface="+mj-lt"/>
              </a:rPr>
              <a:t>EL ÍNDICE DE PERCEPCIÓN DE LA CORRUPCIÓN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5" y="1631016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B5C57AB-D8C4-46BF-BBF6-ABB120CC4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5" y="0"/>
            <a:ext cx="1004652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51200" y="551543"/>
            <a:ext cx="8621486" cy="1508105"/>
          </a:xfrm>
          <a:prstGeom prst="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9200" dirty="0">
                <a:solidFill>
                  <a:srgbClr val="FF0000"/>
                </a:solidFill>
              </a:rPr>
              <a:t>168 Venezuela 18</a:t>
            </a:r>
          </a:p>
        </p:txBody>
      </p:sp>
    </p:spTree>
    <p:extLst>
      <p:ext uri="{BB962C8B-B14F-4D97-AF65-F5344CB8AC3E}">
        <p14:creationId xmlns:p14="http://schemas.microsoft.com/office/powerpoint/2010/main" val="2067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="" xmlns:a16="http://schemas.microsoft.com/office/drawing/2014/main" id="{4EAFFBF3-1A98-446E-940A-BF7A2266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745343"/>
            <a:ext cx="7143750" cy="4953000"/>
          </a:xfrm>
          <a:prstGeom prst="rect">
            <a:avLst/>
          </a:prstGeom>
          <a:solidFill>
            <a:srgbClr val="85BAB2"/>
          </a:solidFill>
          <a:ln>
            <a:solidFill>
              <a:srgbClr val="85BAB2"/>
            </a:solidFill>
          </a:ln>
          <a:effectLst/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0709B69-8BE8-4462-AA50-B25128C14B08}"/>
              </a:ext>
            </a:extLst>
          </p:cNvPr>
          <p:cNvSpPr txBox="1"/>
          <p:nvPr/>
        </p:nvSpPr>
        <p:spPr>
          <a:xfrm>
            <a:off x="7402286" y="1306286"/>
            <a:ext cx="3846285" cy="284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s-VE" sz="4800" dirty="0">
                <a:solidFill>
                  <a:schemeClr val="bg1"/>
                </a:solidFill>
              </a:rPr>
              <a:t>¿Y en la ULA?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1054283-C114-4541-B1DE-9D112DAC2A10}"/>
              </a:ext>
            </a:extLst>
          </p:cNvPr>
          <p:cNvSpPr/>
          <p:nvPr/>
        </p:nvSpPr>
        <p:spPr>
          <a:xfrm>
            <a:off x="130628" y="1306286"/>
            <a:ext cx="7271658" cy="580571"/>
          </a:xfrm>
          <a:prstGeom prst="rect">
            <a:avLst/>
          </a:prstGeom>
          <a:solidFill>
            <a:srgbClr val="85BAB2"/>
          </a:solidFill>
          <a:ln>
            <a:solidFill>
              <a:srgbClr val="85B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63925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56E28DE-91B6-4260-9A69-77E2F205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EF4EA79-EABD-43F2-A95C-6605577AEA81}"/>
              </a:ext>
            </a:extLst>
          </p:cNvPr>
          <p:cNvSpPr/>
          <p:nvPr/>
        </p:nvSpPr>
        <p:spPr>
          <a:xfrm>
            <a:off x="4255008" y="768096"/>
            <a:ext cx="1658112" cy="3413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29804F7E-DDE0-4A8E-B421-E59BB887F019}"/>
              </a:ext>
            </a:extLst>
          </p:cNvPr>
          <p:cNvSpPr/>
          <p:nvPr/>
        </p:nvSpPr>
        <p:spPr>
          <a:xfrm>
            <a:off x="4255008" y="5986272"/>
            <a:ext cx="414528" cy="4450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14AD33B-FD64-4191-9DB0-550ED1A5603E}"/>
              </a:ext>
            </a:extLst>
          </p:cNvPr>
          <p:cNvSpPr/>
          <p:nvPr/>
        </p:nvSpPr>
        <p:spPr>
          <a:xfrm>
            <a:off x="4255008" y="5559549"/>
            <a:ext cx="633984" cy="2194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717C888-1425-4C0D-A3BB-0E02C3C2B378}"/>
              </a:ext>
            </a:extLst>
          </p:cNvPr>
          <p:cNvSpPr/>
          <p:nvPr/>
        </p:nvSpPr>
        <p:spPr>
          <a:xfrm>
            <a:off x="6248400" y="3675888"/>
            <a:ext cx="1658112" cy="3413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0436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36176" y="2075330"/>
            <a:ext cx="11537577" cy="2738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VE" sz="3200" b="1" i="1" dirty="0">
                <a:solidFill>
                  <a:srgbClr val="00B050"/>
                </a:solidFill>
                <a:latin typeface="+mn-lt"/>
              </a:rPr>
              <a:t>El servicio de atención a la ciudadanía se prestará fundamentalmente, por la Oficina de Atención Ciudadana</a:t>
            </a:r>
            <a:r>
              <a:rPr lang="es-VE" sz="2400" dirty="0">
                <a:latin typeface="+mn-lt"/>
              </a:rPr>
              <a:t>, que (…) </a:t>
            </a:r>
            <a:r>
              <a:rPr lang="es-VE" sz="2600" dirty="0">
                <a:latin typeface="+mn-lt"/>
              </a:rPr>
              <a:t>deben crear los organismos y entidades a que se refieren los numerales 1 al 11 del artículo 9 de la Ley Orgánica de la Contraloría General de la República y del Sistema Nacional de Control Fiscal.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6176" y="6145306"/>
            <a:ext cx="1155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/>
              <a:t>Fuente: Artículo 10. Normas para Fomentar la Participación Ciudadana. (2007)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6176" y="242047"/>
            <a:ext cx="11537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 PARTICIPACIÓN CIUDADANA A TRAVÉS DE LAS OFICINA DE ATENCIÓN CIUDADANA</a:t>
            </a:r>
            <a:endParaRPr lang="es-VE" sz="3200" cap="all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439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90600" y="515471"/>
            <a:ext cx="10515600" cy="5526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VE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36177" y="2010326"/>
            <a:ext cx="11537578" cy="2725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VE" sz="2600" dirty="0">
                <a:latin typeface="+mn-lt"/>
              </a:rPr>
              <a:t>El objetivo de la Oficina de Atención Ciudadana es promover la participación ciudadana; suministrar y ofrecer de forma oportuna, adecuada y efectiva, la información requerida; apoyar, orientar, </a:t>
            </a:r>
            <a:r>
              <a:rPr lang="es-VE" sz="3200" b="1" i="1" dirty="0">
                <a:solidFill>
                  <a:srgbClr val="00B050"/>
                </a:solidFill>
                <a:latin typeface="+mn-lt"/>
              </a:rPr>
              <a:t>recibir y tramitar denuncias, quejas, reclamos</a:t>
            </a:r>
            <a:r>
              <a:rPr lang="es-VE" sz="2400" dirty="0">
                <a:latin typeface="+mn-lt"/>
              </a:rPr>
              <a:t>, </a:t>
            </a:r>
            <a:r>
              <a:rPr lang="es-VE" sz="2600" dirty="0">
                <a:latin typeface="+mn-lt"/>
              </a:rPr>
              <a:t>sugerencias y peticiones; y en general, resolver las solicitudes formuladas por los ciudadanos.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6176" y="242047"/>
            <a:ext cx="11537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solidFill>
                  <a:srgbClr val="002060"/>
                </a:solidFill>
                <a:latin typeface="+mj-lt"/>
              </a:rPr>
              <a:t>LA PARTICIPACIÓN CIUDADANA A TRAVÉS DE LAS OFICINA DE ATENCIÓN CIUDADANA</a:t>
            </a:r>
            <a:endParaRPr lang="es-VE" sz="3200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6176" y="6145306"/>
            <a:ext cx="1155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/>
              <a:t>Fuente: Artículo 12. Normas para Fomentar la Participación Ciudadana. (2007)</a:t>
            </a:r>
          </a:p>
        </p:txBody>
      </p:sp>
    </p:spTree>
    <p:extLst>
      <p:ext uri="{BB962C8B-B14F-4D97-AF65-F5344CB8AC3E}">
        <p14:creationId xmlns:p14="http://schemas.microsoft.com/office/powerpoint/2010/main" val="1582910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927</Words>
  <Application>Microsoft Office PowerPoint</Application>
  <PresentationFormat>Panorámica</PresentationFormat>
  <Paragraphs>81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Berlin Sans FB Demi</vt:lpstr>
      <vt:lpstr>Calibri</vt:lpstr>
      <vt:lpstr>Calibri Light</vt:lpstr>
      <vt:lpstr>Tema de Office</vt:lpstr>
      <vt:lpstr>¿Cómo formular correctamente una denuncia?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Unidad de Auditoría Interna es una órgano del Sistema Nacional de Control Fiscal, al que le corresponde ejercer el control y vigilancia de los ingresos, gastos y bienes públicos, así como de las operaciones relativas a los mismos, cuya actuación principal se orienta al ejercicio del control posterior en el ámbito interno del órgano o ente del cual forma parte.   </vt:lpstr>
      <vt:lpstr>Son funciones de la Unidad de Auditoría Interna de la Universidad de Los Andes, las siguientes: (…) 7. Recibir y tramitar las denuncias de particulares o las solicitudes que formule cualquier órgano, ente o servidores públicos, vinculadas con la comisión de actos, hechos u omisiones contrarios a una disposición legal o sublegal, relacionados con la administración, manejo y custodia de fondos o bienes públicos de la Universidad de Los Andes.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Daniel</cp:lastModifiedBy>
  <cp:revision>126</cp:revision>
  <dcterms:created xsi:type="dcterms:W3CDTF">2018-11-19T12:59:27Z</dcterms:created>
  <dcterms:modified xsi:type="dcterms:W3CDTF">2019-11-13T15:49:46Z</dcterms:modified>
</cp:coreProperties>
</file>